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</p:sldIdLst>
  <p:sldSz cx="18288000" cy="10287000"/>
  <p:notesSz cx="6858000" cy="9144000"/>
  <p:embeddedFontLst>
    <p:embeddedFont>
      <p:font typeface="Gotham" charset="1" panose="00000000000000000000"/>
      <p:regular r:id="rId24"/>
    </p:embeddedFont>
    <p:embeddedFont>
      <p:font typeface="Gotham Bold Italics" charset="1" panose="02000000000000000000"/>
      <p:regular r:id="rId25"/>
    </p:embeddedFont>
    <p:embeddedFont>
      <p:font typeface="Gotham Bold" charset="1" panose="00000000000000000000"/>
      <p:regular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26" Target="fonts/font26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png" Type="http://schemas.openxmlformats.org/officeDocument/2006/relationships/image"/><Relationship Id="rId3" Target="../media/image19.svg" Type="http://schemas.openxmlformats.org/officeDocument/2006/relationships/image"/><Relationship Id="rId4" Target="../media/image15.jpe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png" Type="http://schemas.openxmlformats.org/officeDocument/2006/relationships/image"/><Relationship Id="rId3" Target="../media/image21.sv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png" Type="http://schemas.openxmlformats.org/officeDocument/2006/relationships/image"/><Relationship Id="rId3" Target="../media/image21.sv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jpe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2.png" Type="http://schemas.openxmlformats.org/officeDocument/2006/relationships/image"/><Relationship Id="rId3" Target="../media/image23.sv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https://www.gov.uk/government/publications/early-years-foundation-stage-framework--2?utm_source=chatgpt.com" TargetMode="External" Type="http://schemas.openxmlformats.org/officeDocument/2006/relationships/hyperlink"/><Relationship Id="rId3" Target="https://www.gov.uk/government/publications/development-matters--2?utm_source=chatgpt.com" TargetMode="External" Type="http://schemas.openxmlformats.org/officeDocument/2006/relationships/hyperlink"/><Relationship Id="rId4" Target="https://help-for-early-years-providers.education.gov.uk" TargetMode="External" Type="http://schemas.openxmlformats.org/officeDocument/2006/relationships/hyperlink"/><Relationship Id="rId5" Target="https://educationendowmentfoundation.org.uk/early-years/toolkit?utm_source=chatgpt.com" TargetMode="External" Type="http://schemas.openxmlformats.org/officeDocument/2006/relationships/hyperlink"/><Relationship Id="rId6" Target="https://www.gov.uk/government/publications/keeping-children-safe-in-education--2?utm_source=chatgpt.com" TargetMode="External" Type="http://schemas.openxmlformats.org/officeDocument/2006/relationships/hyperlink"/><Relationship Id="rId7" Target="https://www.gov.uk/government/publications/early-years-inspection-toolkit-operating-guide-and-information?utm_source=chatgpt.com" TargetMode="External" Type="http://schemas.openxmlformats.org/officeDocument/2006/relationships/hyperlink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jpeg" Type="http://schemas.openxmlformats.org/officeDocument/2006/relationships/image"/><Relationship Id="rId3" Target="../media/image4.jpeg" Type="http://schemas.openxmlformats.org/officeDocument/2006/relationships/image"/><Relationship Id="rId4" Target="../media/image5.jpeg" Type="http://schemas.openxmlformats.org/officeDocument/2006/relationships/image"/><Relationship Id="rId5" Target="../media/image6.jpeg" Type="http://schemas.openxmlformats.org/officeDocument/2006/relationships/image"/><Relationship Id="rId6" Target="../media/image7.png" Type="http://schemas.openxmlformats.org/officeDocument/2006/relationships/image"/><Relationship Id="rId7" Target="../media/image8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jpeg" Type="http://schemas.openxmlformats.org/officeDocument/2006/relationships/image"/><Relationship Id="rId3" Target="../media/image10.jpeg" Type="http://schemas.openxmlformats.org/officeDocument/2006/relationships/image"/><Relationship Id="rId4" Target="../media/image11.jpeg" Type="http://schemas.openxmlformats.org/officeDocument/2006/relationships/image"/><Relationship Id="rId5" Target="../media/image12.jpeg" Type="http://schemas.openxmlformats.org/officeDocument/2006/relationships/image"/><Relationship Id="rId6" Target="../media/image13.jpe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jpeg" Type="http://schemas.openxmlformats.org/officeDocument/2006/relationships/image"/><Relationship Id="rId3" Target="../media/image16.png" Type="http://schemas.openxmlformats.org/officeDocument/2006/relationships/image"/><Relationship Id="rId4" Target="../media/image17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png" Type="http://schemas.openxmlformats.org/officeDocument/2006/relationships/image"/><Relationship Id="rId3" Target="../media/image19.svg" Type="http://schemas.openxmlformats.org/officeDocument/2006/relationships/image"/><Relationship Id="rId4" Target="../media/image15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FF4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477857" y="3603878"/>
            <a:ext cx="13137196" cy="22635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772"/>
              </a:lnSpc>
            </a:pPr>
            <a:r>
              <a:rPr lang="en-US" sz="8600" spc="774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WHAT IS EARLY YEARS PEDAGOGY?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822641" y="7476039"/>
            <a:ext cx="5017912" cy="447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99"/>
              </a:lnSpc>
            </a:pPr>
            <a:r>
              <a:rPr lang="en-US" sz="2999" spc="446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WEEK 1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654127" y="570525"/>
            <a:ext cx="9028051" cy="1343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99"/>
              </a:lnSpc>
            </a:pPr>
            <a:r>
              <a:rPr lang="en-US" sz="2999" spc="446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UNDERSTANDING EARLY YEARS: PEDAGOGY, PRACTICE AND PURPOSE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10321731" y="2840602"/>
            <a:ext cx="8584415" cy="8100567"/>
          </a:xfrm>
          <a:custGeom>
            <a:avLst/>
            <a:gdLst/>
            <a:ahLst/>
            <a:cxnLst/>
            <a:rect r="r" b="b" t="t" l="l"/>
            <a:pathLst>
              <a:path h="8100567" w="8584415">
                <a:moveTo>
                  <a:pt x="0" y="0"/>
                </a:moveTo>
                <a:lnTo>
                  <a:pt x="8584415" y="0"/>
                </a:lnTo>
                <a:lnTo>
                  <a:pt x="8584415" y="8100566"/>
                </a:lnTo>
                <a:lnTo>
                  <a:pt x="0" y="81005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FF4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6884727" y="5036135"/>
            <a:ext cx="39750" cy="1561592"/>
          </a:xfrm>
          <a:custGeom>
            <a:avLst/>
            <a:gdLst/>
            <a:ahLst/>
            <a:cxnLst/>
            <a:rect r="r" b="b" t="t" l="l"/>
            <a:pathLst>
              <a:path h="1561592" w="39750">
                <a:moveTo>
                  <a:pt x="0" y="0"/>
                </a:moveTo>
                <a:lnTo>
                  <a:pt x="39749" y="0"/>
                </a:lnTo>
                <a:lnTo>
                  <a:pt x="39749" y="1561592"/>
                </a:lnTo>
                <a:lnTo>
                  <a:pt x="0" y="15615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7459060" y="534288"/>
            <a:ext cx="39750" cy="1561592"/>
          </a:xfrm>
          <a:custGeom>
            <a:avLst/>
            <a:gdLst/>
            <a:ahLst/>
            <a:cxnLst/>
            <a:rect r="r" b="b" t="t" l="l"/>
            <a:pathLst>
              <a:path h="1561592" w="39750">
                <a:moveTo>
                  <a:pt x="0" y="0"/>
                </a:moveTo>
                <a:lnTo>
                  <a:pt x="39749" y="0"/>
                </a:lnTo>
                <a:lnTo>
                  <a:pt x="39749" y="1561592"/>
                </a:lnTo>
                <a:lnTo>
                  <a:pt x="0" y="15615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360896" y="388122"/>
            <a:ext cx="39750" cy="1561592"/>
          </a:xfrm>
          <a:custGeom>
            <a:avLst/>
            <a:gdLst/>
            <a:ahLst/>
            <a:cxnLst/>
            <a:rect r="r" b="b" t="t" l="l"/>
            <a:pathLst>
              <a:path h="1561592" w="39750">
                <a:moveTo>
                  <a:pt x="0" y="0"/>
                </a:moveTo>
                <a:lnTo>
                  <a:pt x="39749" y="0"/>
                </a:lnTo>
                <a:lnTo>
                  <a:pt x="39749" y="1561591"/>
                </a:lnTo>
                <a:lnTo>
                  <a:pt x="0" y="156159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244785" y="1735501"/>
            <a:ext cx="17525682" cy="9058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A skilled practitioner makes moment-by-moment decisions.</a:t>
            </a:r>
          </a:p>
          <a:p>
            <a:pPr algn="l">
              <a:lnSpc>
                <a:spcPts val="4200"/>
              </a:lnSpc>
            </a:pPr>
          </a:p>
          <a:p>
            <a:pPr algn="l">
              <a:lnSpc>
                <a:spcPts val="4200"/>
              </a:lnSpc>
            </a:pPr>
            <a:r>
              <a:rPr lang="en-US" sz="3000" b="true">
                <a:solidFill>
                  <a:srgbClr val="1E1E49"/>
                </a:solidFill>
                <a:latin typeface="Gotham Bold"/>
                <a:ea typeface="Gotham Bold"/>
                <a:cs typeface="Gotham Bold"/>
                <a:sym typeface="Gotham Bold"/>
              </a:rPr>
              <a:t>Observe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- When the child is absorbed,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thi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nking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and 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making progr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ess independently.</a:t>
            </a:r>
          </a:p>
          <a:p>
            <a:pPr algn="l">
              <a:lnSpc>
                <a:spcPts val="4200"/>
              </a:lnSpc>
            </a:pPr>
            <a:r>
              <a:rPr lang="en-US" sz="3000" b="true">
                <a:solidFill>
                  <a:srgbClr val="1E1E49"/>
                </a:solidFill>
                <a:latin typeface="Gotham Bold"/>
                <a:ea typeface="Gotham Bold"/>
                <a:cs typeface="Gotham Bold"/>
                <a:sym typeface="Gotham Bold"/>
              </a:rPr>
              <a:t>Join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- When shared 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att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enti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on could deepen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the experi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e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nc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e.</a:t>
            </a:r>
          </a:p>
          <a:p>
            <a:pPr algn="l">
              <a:lnSpc>
                <a:spcPts val="4200"/>
              </a:lnSpc>
            </a:pPr>
            <a:r>
              <a:rPr lang="en-US" sz="3000" b="true">
                <a:solidFill>
                  <a:srgbClr val="1E1E49"/>
                </a:solidFill>
                <a:latin typeface="Gotham Bold"/>
                <a:ea typeface="Gotham Bold"/>
                <a:cs typeface="Gotham Bold"/>
                <a:sym typeface="Gotham Bold"/>
              </a:rPr>
              <a:t>Model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- Wh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en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a n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ew action, word or po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ssibility may help.</a:t>
            </a:r>
          </a:p>
          <a:p>
            <a:pPr algn="l">
              <a:lnSpc>
                <a:spcPts val="4200"/>
              </a:lnSpc>
            </a:pPr>
            <a:r>
              <a:rPr lang="en-US" sz="3000" b="true">
                <a:solidFill>
                  <a:srgbClr val="1E1E49"/>
                </a:solidFill>
                <a:latin typeface="Gotham Bold"/>
                <a:ea typeface="Gotham Bold"/>
                <a:cs typeface="Gotham Bold"/>
                <a:sym typeface="Gotham Bold"/>
              </a:rPr>
              <a:t>Quest</a:t>
            </a:r>
            <a:r>
              <a:rPr lang="en-US" sz="3000" b="true">
                <a:solidFill>
                  <a:srgbClr val="1E1E49"/>
                </a:solidFill>
                <a:latin typeface="Gotham Bold"/>
                <a:ea typeface="Gotham Bold"/>
                <a:cs typeface="Gotham Bold"/>
                <a:sym typeface="Gotham Bold"/>
              </a:rPr>
              <a:t>io</a:t>
            </a:r>
            <a:r>
              <a:rPr lang="en-US" sz="3000" b="true">
                <a:solidFill>
                  <a:srgbClr val="1E1E49"/>
                </a:solidFill>
                <a:latin typeface="Gotham Bold"/>
                <a:ea typeface="Gotham Bold"/>
                <a:cs typeface="Gotham Bold"/>
                <a:sym typeface="Gotham Bold"/>
              </a:rPr>
              <a:t>n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- When a ge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nuine que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stion c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ould exte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n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d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th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e child’s th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inking.</a:t>
            </a:r>
          </a:p>
          <a:p>
            <a:pPr algn="l">
              <a:lnSpc>
                <a:spcPts val="4200"/>
              </a:lnSpc>
            </a:pPr>
            <a:r>
              <a:rPr lang="en-US" sz="3000" b="true">
                <a:solidFill>
                  <a:srgbClr val="1E1E49"/>
                </a:solidFill>
                <a:latin typeface="Gotham Bold"/>
                <a:ea typeface="Gotham Bold"/>
                <a:cs typeface="Gotham Bold"/>
                <a:sym typeface="Gotham Bold"/>
              </a:rPr>
              <a:t>Teach dir</a:t>
            </a:r>
            <a:r>
              <a:rPr lang="en-US" sz="3000" b="true">
                <a:solidFill>
                  <a:srgbClr val="1E1E49"/>
                </a:solidFill>
                <a:latin typeface="Gotham Bold"/>
                <a:ea typeface="Gotham Bold"/>
                <a:cs typeface="Gotham Bold"/>
                <a:sym typeface="Gotham Bold"/>
              </a:rPr>
              <a:t>ec</a:t>
            </a:r>
            <a:r>
              <a:rPr lang="en-US" sz="3000" b="true">
                <a:solidFill>
                  <a:srgbClr val="1E1E49"/>
                </a:solidFill>
                <a:latin typeface="Gotham Bold"/>
                <a:ea typeface="Gotham Bold"/>
                <a:cs typeface="Gotham Bold"/>
                <a:sym typeface="Gotham Bold"/>
              </a:rPr>
              <a:t>tly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- When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i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mportant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k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n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owledg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e or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a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partic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ular sk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ill require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s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clar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i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ty.</a:t>
            </a:r>
          </a:p>
          <a:p>
            <a:pPr algn="l">
              <a:lnSpc>
                <a:spcPts val="4200"/>
              </a:lnSpc>
            </a:pPr>
            <a:r>
              <a:rPr lang="en-US" sz="3000" b="true">
                <a:solidFill>
                  <a:srgbClr val="1E1E49"/>
                </a:solidFill>
                <a:latin typeface="Gotham Bold"/>
                <a:ea typeface="Gotham Bold"/>
                <a:cs typeface="Gotham Bold"/>
                <a:sym typeface="Gotham Bold"/>
              </a:rPr>
              <a:t>S</a:t>
            </a:r>
            <a:r>
              <a:rPr lang="en-US" sz="3000" b="true">
                <a:solidFill>
                  <a:srgbClr val="1E1E49"/>
                </a:solidFill>
                <a:latin typeface="Gotham Bold"/>
                <a:ea typeface="Gotham Bold"/>
                <a:cs typeface="Gotham Bold"/>
                <a:sym typeface="Gotham Bold"/>
              </a:rPr>
              <a:t>tep</a:t>
            </a:r>
            <a:r>
              <a:rPr lang="en-US" sz="3000" b="true">
                <a:solidFill>
                  <a:srgbClr val="1E1E49"/>
                </a:solidFill>
                <a:latin typeface="Gotham Bold"/>
                <a:ea typeface="Gotham Bold"/>
                <a:cs typeface="Gotham Bold"/>
                <a:sym typeface="Gotham Bold"/>
              </a:rPr>
              <a:t> back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- 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When the child is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rea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dy to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continue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indep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e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nd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e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n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tly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.</a:t>
            </a:r>
          </a:p>
          <a:p>
            <a:pPr algn="l">
              <a:lnSpc>
                <a:spcPts val="4200"/>
              </a:lnSpc>
            </a:pP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Th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e 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qu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e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s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tion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i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s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n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ot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s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i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mply: “Did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t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h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e 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adult inter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ac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t?”</a:t>
            </a: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Instead, ask: “Did the inter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action mo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ve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the child’s lea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rning forw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ard?”</a:t>
            </a:r>
          </a:p>
          <a:p>
            <a:pPr algn="l">
              <a:lnSpc>
                <a:spcPts val="4200"/>
              </a:lnSpc>
            </a:pPr>
          </a:p>
          <a:p>
            <a:pPr algn="l">
              <a:lnSpc>
                <a:spcPts val="4200"/>
              </a:lnSpc>
            </a:pPr>
          </a:p>
          <a:p>
            <a:pPr algn="l">
              <a:lnSpc>
                <a:spcPts val="4200"/>
              </a:lnSpc>
            </a:pPr>
          </a:p>
          <a:p>
            <a:pPr algn="l">
              <a:lnSpc>
                <a:spcPts val="4200"/>
              </a:lnSpc>
            </a:pPr>
          </a:p>
          <a:p>
            <a:pPr algn="l">
              <a:lnSpc>
                <a:spcPts val="4200"/>
              </a:lnSpc>
            </a:pPr>
          </a:p>
          <a:p>
            <a:pPr algn="l">
              <a:lnSpc>
                <a:spcPts val="4200"/>
              </a:lnSpc>
            </a:pP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15844540" y="7871187"/>
            <a:ext cx="2168298" cy="2168298"/>
          </a:xfrm>
          <a:custGeom>
            <a:avLst/>
            <a:gdLst/>
            <a:ahLst/>
            <a:cxnLst/>
            <a:rect r="r" b="b" t="t" l="l"/>
            <a:pathLst>
              <a:path h="2168298" w="2168298">
                <a:moveTo>
                  <a:pt x="0" y="0"/>
                </a:moveTo>
                <a:lnTo>
                  <a:pt x="2168298" y="0"/>
                </a:lnTo>
                <a:lnTo>
                  <a:pt x="2168298" y="2168298"/>
                </a:lnTo>
                <a:lnTo>
                  <a:pt x="0" y="216829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244785" y="379104"/>
            <a:ext cx="17768053" cy="7898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916"/>
              </a:lnSpc>
            </a:pPr>
            <a:r>
              <a:rPr lang="en-US" sz="5800" spc="864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OBSERVE, JOIN OR TEACH?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>
  <p:cSld>
    <p:bg>
      <p:bgPr>
        <a:solidFill>
          <a:srgbClr val="EFF4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345654" y="709610"/>
            <a:ext cx="17596692" cy="15327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916"/>
              </a:lnSpc>
            </a:pPr>
            <a:r>
              <a:rPr lang="en-US" sz="5800" spc="864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RELATIONSHIPS MAKE LEARNING POSSIBLE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0" y="2752899"/>
            <a:ext cx="9541820" cy="5876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359"/>
              </a:lnSpc>
            </a:pPr>
            <a:r>
              <a:rPr lang="en-US" b="true" sz="2799" i="true" spc="417">
                <a:solidFill>
                  <a:srgbClr val="1E1E49"/>
                </a:solidFill>
                <a:latin typeface="Gotham Bold Italics"/>
                <a:ea typeface="Gotham Bold Italics"/>
                <a:cs typeface="Gotham Bold Italics"/>
                <a:sym typeface="Gotham Bold Italics"/>
              </a:rPr>
              <a:t>Young children learn best when they feel:</a:t>
            </a:r>
          </a:p>
          <a:p>
            <a:pPr algn="just" marL="604513" indent="-302256" lvl="1">
              <a:lnSpc>
                <a:spcPts val="3359"/>
              </a:lnSpc>
              <a:buFont typeface="Arial"/>
              <a:buChar char="•"/>
            </a:pPr>
            <a:r>
              <a:rPr lang="en-US" sz="2799" spc="417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S</a:t>
            </a:r>
            <a:r>
              <a:rPr lang="en-US" sz="2799" spc="417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af</a:t>
            </a:r>
            <a:r>
              <a:rPr lang="en-US" sz="2799" spc="417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e</a:t>
            </a:r>
            <a:r>
              <a:rPr lang="en-US" sz="2799" spc="417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.</a:t>
            </a:r>
          </a:p>
          <a:p>
            <a:pPr algn="just" marL="604513" indent="-302256" lvl="1">
              <a:lnSpc>
                <a:spcPts val="3359"/>
              </a:lnSpc>
              <a:buFont typeface="Arial"/>
              <a:buChar char="•"/>
            </a:pPr>
            <a:r>
              <a:rPr lang="en-US" sz="2799" spc="417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Known</a:t>
            </a:r>
            <a:r>
              <a:rPr lang="en-US" sz="2799" spc="417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.</a:t>
            </a:r>
          </a:p>
          <a:p>
            <a:pPr algn="just" marL="604513" indent="-302256" lvl="1">
              <a:lnSpc>
                <a:spcPts val="3359"/>
              </a:lnSpc>
              <a:buFont typeface="Arial"/>
              <a:buChar char="•"/>
            </a:pPr>
            <a:r>
              <a:rPr lang="en-US" sz="2799" spc="417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N</a:t>
            </a:r>
            <a:r>
              <a:rPr lang="en-US" sz="2799" spc="417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o</a:t>
            </a:r>
            <a:r>
              <a:rPr lang="en-US" sz="2799" spc="417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t</a:t>
            </a:r>
            <a:r>
              <a:rPr lang="en-US" sz="2799" spc="417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i</a:t>
            </a:r>
            <a:r>
              <a:rPr lang="en-US" sz="2799" spc="417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ce</a:t>
            </a:r>
            <a:r>
              <a:rPr lang="en-US" sz="2799" spc="417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d.</a:t>
            </a:r>
          </a:p>
          <a:p>
            <a:pPr algn="just" marL="604513" indent="-302256" lvl="1">
              <a:lnSpc>
                <a:spcPts val="3359"/>
              </a:lnSpc>
              <a:buFont typeface="Arial"/>
              <a:buChar char="•"/>
            </a:pPr>
            <a:r>
              <a:rPr lang="en-US" sz="2799" spc="417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A</a:t>
            </a:r>
            <a:r>
              <a:rPr lang="en-US" sz="2799" spc="417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c</a:t>
            </a:r>
            <a:r>
              <a:rPr lang="en-US" sz="2799" spc="417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cep</a:t>
            </a:r>
            <a:r>
              <a:rPr lang="en-US" sz="2799" spc="417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t</a:t>
            </a:r>
            <a:r>
              <a:rPr lang="en-US" sz="2799" spc="417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ed</a:t>
            </a:r>
            <a:r>
              <a:rPr lang="en-US" sz="2799" spc="417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.</a:t>
            </a:r>
          </a:p>
          <a:p>
            <a:pPr algn="just" marL="604513" indent="-302256" lvl="1">
              <a:lnSpc>
                <a:spcPts val="3359"/>
              </a:lnSpc>
              <a:buFont typeface="Arial"/>
              <a:buChar char="•"/>
            </a:pPr>
            <a:r>
              <a:rPr lang="en-US" sz="2799" spc="417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Confid</a:t>
            </a:r>
            <a:r>
              <a:rPr lang="en-US" sz="2799" spc="417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e</a:t>
            </a:r>
            <a:r>
              <a:rPr lang="en-US" sz="2799" spc="417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n</a:t>
            </a:r>
            <a:r>
              <a:rPr lang="en-US" sz="2799" spc="417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t e</a:t>
            </a:r>
            <a:r>
              <a:rPr lang="en-US" sz="2799" spc="417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nough </a:t>
            </a:r>
            <a:r>
              <a:rPr lang="en-US" sz="2799" spc="417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t</a:t>
            </a:r>
            <a:r>
              <a:rPr lang="en-US" sz="2799" spc="417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o</a:t>
            </a:r>
            <a:r>
              <a:rPr lang="en-US" sz="2799" spc="417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2799" spc="417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commun</a:t>
            </a:r>
            <a:r>
              <a:rPr lang="en-US" sz="2799" spc="417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i</a:t>
            </a:r>
            <a:r>
              <a:rPr lang="en-US" sz="2799" spc="417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ca</a:t>
            </a:r>
            <a:r>
              <a:rPr lang="en-US" sz="2799" spc="417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t</a:t>
            </a:r>
            <a:r>
              <a:rPr lang="en-US" sz="2799" spc="417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e</a:t>
            </a:r>
            <a:r>
              <a:rPr lang="en-US" sz="2799" spc="417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.</a:t>
            </a:r>
          </a:p>
          <a:p>
            <a:pPr algn="just" marL="604513" indent="-302256" lvl="1">
              <a:lnSpc>
                <a:spcPts val="3359"/>
              </a:lnSpc>
              <a:buFont typeface="Arial"/>
              <a:buChar char="•"/>
            </a:pPr>
            <a:r>
              <a:rPr lang="en-US" sz="2799" spc="417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Secure enough to explore.</a:t>
            </a:r>
          </a:p>
          <a:p>
            <a:pPr algn="just">
              <a:lnSpc>
                <a:spcPts val="3359"/>
              </a:lnSpc>
            </a:pPr>
          </a:p>
          <a:p>
            <a:pPr algn="just">
              <a:lnSpc>
                <a:spcPts val="3359"/>
              </a:lnSpc>
            </a:pPr>
          </a:p>
          <a:p>
            <a:pPr algn="just">
              <a:lnSpc>
                <a:spcPts val="3359"/>
              </a:lnSpc>
            </a:pPr>
          </a:p>
          <a:p>
            <a:pPr algn="just">
              <a:lnSpc>
                <a:spcPts val="3359"/>
              </a:lnSpc>
            </a:pPr>
          </a:p>
          <a:p>
            <a:pPr algn="just">
              <a:lnSpc>
                <a:spcPts val="3359"/>
              </a:lnSpc>
            </a:pPr>
          </a:p>
          <a:p>
            <a:pPr algn="just">
              <a:lnSpc>
                <a:spcPts val="3359"/>
              </a:lnSpc>
            </a:pPr>
          </a:p>
        </p:txBody>
      </p:sp>
      <p:sp>
        <p:nvSpPr>
          <p:cNvPr name="TextBox 4" id="4"/>
          <p:cNvSpPr txBox="true"/>
          <p:nvPr/>
        </p:nvSpPr>
        <p:spPr>
          <a:xfrm rot="0">
            <a:off x="10504418" y="2232848"/>
            <a:ext cx="7580817" cy="8391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</a:p>
          <a:p>
            <a:pPr algn="l">
              <a:lnSpc>
                <a:spcPts val="3359"/>
              </a:lnSpc>
            </a:pPr>
            <a:r>
              <a:rPr lang="en-US" b="true" sz="2799" i="true" spc="417">
                <a:solidFill>
                  <a:srgbClr val="1E1E49"/>
                </a:solidFill>
                <a:latin typeface="Gotham Bold Italics"/>
                <a:ea typeface="Gotham Bold Italics"/>
                <a:cs typeface="Gotham Bold Italics"/>
                <a:sym typeface="Gotham Bold Italics"/>
              </a:rPr>
              <a:t>Responsive adults:</a:t>
            </a:r>
          </a:p>
          <a:p>
            <a:pPr algn="l" marL="604513" indent="-302256" lvl="1">
              <a:lnSpc>
                <a:spcPts val="3359"/>
              </a:lnSpc>
              <a:buFont typeface="Arial"/>
              <a:buChar char="•"/>
            </a:pPr>
            <a:r>
              <a:rPr lang="en-US" sz="2799" spc="417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Notice children’s cues </a:t>
            </a:r>
            <a:r>
              <a:rPr lang="en-US" sz="2799" spc="417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and em</a:t>
            </a:r>
            <a:r>
              <a:rPr lang="en-US" sz="2799" spc="417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otion</a:t>
            </a:r>
            <a:r>
              <a:rPr lang="en-US" sz="2799" spc="417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s</a:t>
            </a:r>
            <a:r>
              <a:rPr lang="en-US" sz="2799" spc="417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.</a:t>
            </a:r>
          </a:p>
          <a:p>
            <a:pPr algn="l" marL="604513" indent="-302256" lvl="1">
              <a:lnSpc>
                <a:spcPts val="3359"/>
              </a:lnSpc>
              <a:buFont typeface="Arial"/>
              <a:buChar char="•"/>
            </a:pPr>
            <a:r>
              <a:rPr lang="en-US" sz="2799" spc="417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Follow</a:t>
            </a:r>
            <a:r>
              <a:rPr lang="en-US" sz="2799" spc="417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children’</a:t>
            </a:r>
            <a:r>
              <a:rPr lang="en-US" sz="2799" spc="417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s</a:t>
            </a:r>
            <a:r>
              <a:rPr lang="en-US" sz="2799" spc="417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com</a:t>
            </a:r>
            <a:r>
              <a:rPr lang="en-US" sz="2799" spc="417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municat</a:t>
            </a:r>
            <a:r>
              <a:rPr lang="en-US" sz="2799" spc="417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io</a:t>
            </a:r>
            <a:r>
              <a:rPr lang="en-US" sz="2799" spc="417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n.</a:t>
            </a:r>
          </a:p>
          <a:p>
            <a:pPr algn="l" marL="604513" indent="-302256" lvl="1">
              <a:lnSpc>
                <a:spcPts val="3359"/>
              </a:lnSpc>
              <a:buFont typeface="Arial"/>
              <a:buChar char="•"/>
            </a:pPr>
            <a:r>
              <a:rPr lang="en-US" sz="2799" spc="417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N</a:t>
            </a:r>
            <a:r>
              <a:rPr lang="en-US" sz="2799" spc="417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am</a:t>
            </a:r>
            <a:r>
              <a:rPr lang="en-US" sz="2799" spc="417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e</a:t>
            </a:r>
            <a:r>
              <a:rPr lang="en-US" sz="2799" spc="417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2799" spc="417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feeli</a:t>
            </a:r>
            <a:r>
              <a:rPr lang="en-US" sz="2799" spc="417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n</a:t>
            </a:r>
            <a:r>
              <a:rPr lang="en-US" sz="2799" spc="417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g</a:t>
            </a:r>
            <a:r>
              <a:rPr lang="en-US" sz="2799" spc="417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s</a:t>
            </a:r>
            <a:r>
              <a:rPr lang="en-US" sz="2799" spc="417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and exper</a:t>
            </a:r>
            <a:r>
              <a:rPr lang="en-US" sz="2799" spc="417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ien</a:t>
            </a:r>
            <a:r>
              <a:rPr lang="en-US" sz="2799" spc="417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ces</a:t>
            </a:r>
            <a:r>
              <a:rPr lang="en-US" sz="2799" spc="417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.</a:t>
            </a:r>
          </a:p>
          <a:p>
            <a:pPr algn="l" marL="604513" indent="-302256" lvl="1">
              <a:lnSpc>
                <a:spcPts val="3359"/>
              </a:lnSpc>
              <a:buFont typeface="Arial"/>
              <a:buChar char="•"/>
            </a:pPr>
            <a:r>
              <a:rPr lang="en-US" sz="2799" spc="417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M</a:t>
            </a:r>
            <a:r>
              <a:rPr lang="en-US" sz="2799" spc="417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od</a:t>
            </a:r>
            <a:r>
              <a:rPr lang="en-US" sz="2799" spc="417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el w</a:t>
            </a:r>
            <a:r>
              <a:rPr lang="en-US" sz="2799" spc="417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ar</a:t>
            </a:r>
            <a:r>
              <a:rPr lang="en-US" sz="2799" spc="417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m, prec</a:t>
            </a:r>
            <a:r>
              <a:rPr lang="en-US" sz="2799" spc="417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i</a:t>
            </a:r>
            <a:r>
              <a:rPr lang="en-US" sz="2799" spc="417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s</a:t>
            </a:r>
            <a:r>
              <a:rPr lang="en-US" sz="2799" spc="417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e la</a:t>
            </a:r>
            <a:r>
              <a:rPr lang="en-US" sz="2799" spc="417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nguag</a:t>
            </a:r>
            <a:r>
              <a:rPr lang="en-US" sz="2799" spc="417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e.</a:t>
            </a:r>
          </a:p>
          <a:p>
            <a:pPr algn="l" marL="604513" indent="-302256" lvl="1">
              <a:lnSpc>
                <a:spcPts val="3359"/>
              </a:lnSpc>
              <a:buFont typeface="Arial"/>
              <a:buChar char="•"/>
            </a:pPr>
            <a:r>
              <a:rPr lang="en-US" sz="2799" spc="417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C</a:t>
            </a:r>
            <a:r>
              <a:rPr lang="en-US" sz="2799" spc="417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o-regul</a:t>
            </a:r>
            <a:r>
              <a:rPr lang="en-US" sz="2799" spc="417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a</a:t>
            </a:r>
            <a:r>
              <a:rPr lang="en-US" sz="2799" spc="417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te before expecting self-regulation.</a:t>
            </a:r>
          </a:p>
          <a:p>
            <a:pPr algn="l" marL="604513" indent="-302256" lvl="1">
              <a:lnSpc>
                <a:spcPts val="3359"/>
              </a:lnSpc>
              <a:buFont typeface="Arial"/>
              <a:buChar char="•"/>
            </a:pPr>
            <a:r>
              <a:rPr lang="en-US" sz="2799" spc="417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Share children’s delight and curiosity.</a:t>
            </a:r>
          </a:p>
          <a:p>
            <a:pPr algn="l">
              <a:lnSpc>
                <a:spcPts val="3359"/>
              </a:lnSpc>
            </a:pPr>
          </a:p>
          <a:p>
            <a:pPr algn="l">
              <a:lnSpc>
                <a:spcPts val="3359"/>
              </a:lnSpc>
            </a:pPr>
          </a:p>
          <a:p>
            <a:pPr algn="l">
              <a:lnSpc>
                <a:spcPts val="3359"/>
              </a:lnSpc>
            </a:pPr>
          </a:p>
          <a:p>
            <a:pPr algn="l">
              <a:lnSpc>
                <a:spcPts val="3359"/>
              </a:lnSpc>
            </a:pPr>
          </a:p>
          <a:p>
            <a:pPr algn="l">
              <a:lnSpc>
                <a:spcPts val="3359"/>
              </a:lnSpc>
            </a:pPr>
          </a:p>
          <a:p>
            <a:pPr algn="l">
              <a:lnSpc>
                <a:spcPts val="3359"/>
              </a:lnSpc>
            </a:pPr>
          </a:p>
        </p:txBody>
      </p:sp>
      <p:sp>
        <p:nvSpPr>
          <p:cNvPr name="TextBox 5" id="5"/>
          <p:cNvSpPr txBox="true"/>
          <p:nvPr/>
        </p:nvSpPr>
        <p:spPr>
          <a:xfrm rot="0">
            <a:off x="646552" y="8667924"/>
            <a:ext cx="16994895" cy="10214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52"/>
              </a:lnSpc>
              <a:spcBef>
                <a:spcPct val="0"/>
              </a:spcBef>
            </a:pPr>
            <a:r>
              <a:rPr lang="en-US" b="true" sz="2600" i="true" spc="387">
                <a:solidFill>
                  <a:srgbClr val="1E1E49"/>
                </a:solidFill>
                <a:latin typeface="Gotham Bold Italics"/>
                <a:ea typeface="Gotham Bold Italics"/>
                <a:cs typeface="Gotham Bold Italics"/>
                <a:sym typeface="Gotham Bold Italics"/>
              </a:rPr>
              <a:t>CARE AND EDUCATION ARE NOT COMPETING PRIORITIES.</a:t>
            </a:r>
          </a:p>
          <a:p>
            <a:pPr algn="ctr">
              <a:lnSpc>
                <a:spcPts val="2652"/>
              </a:lnSpc>
              <a:spcBef>
                <a:spcPct val="0"/>
              </a:spcBef>
            </a:pPr>
            <a:r>
              <a:rPr lang="en-US" b="true" sz="2600" i="true" spc="387">
                <a:solidFill>
                  <a:srgbClr val="1E1E49"/>
                </a:solidFill>
                <a:latin typeface="Gotham Bold Italics"/>
                <a:ea typeface="Gotham Bold Italics"/>
                <a:cs typeface="Gotham Bold Italics"/>
                <a:sym typeface="Gotham Bold Italics"/>
              </a:rPr>
              <a:t>WARM, TRUSTING RELATIONSHIPS CREATE THE SECURITY FROM WHICH CHILDREN CAN EXPLORE, THINK, COMMUNICATE AND PERSIST.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FF4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3584958" y="2003831"/>
            <a:ext cx="4857278" cy="3285286"/>
          </a:xfrm>
          <a:custGeom>
            <a:avLst/>
            <a:gdLst/>
            <a:ahLst/>
            <a:cxnLst/>
            <a:rect r="r" b="b" t="t" l="l"/>
            <a:pathLst>
              <a:path h="3285286" w="4857278">
                <a:moveTo>
                  <a:pt x="0" y="0"/>
                </a:moveTo>
                <a:lnTo>
                  <a:pt x="4857278" y="0"/>
                </a:lnTo>
                <a:lnTo>
                  <a:pt x="4857278" y="3285287"/>
                </a:lnTo>
                <a:lnTo>
                  <a:pt x="0" y="328528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-124628" y="305181"/>
            <a:ext cx="18669459" cy="15327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916"/>
              </a:lnSpc>
            </a:pPr>
            <a:r>
              <a:rPr lang="en-US" sz="5800" spc="864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THE ENVIRONMENT IS PART OF THE PEDAGOGY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242371" y="2532067"/>
            <a:ext cx="17935460" cy="10125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A well-planned indoor and outdoor environment invites children to:</a:t>
            </a:r>
          </a:p>
          <a:p>
            <a:pPr algn="l" marL="647702" indent="-323851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Choose.</a:t>
            </a:r>
          </a:p>
          <a:p>
            <a:pPr algn="l" marL="647702" indent="-323851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Combine.</a:t>
            </a:r>
          </a:p>
          <a:p>
            <a:pPr algn="l" marL="647702" indent="-323851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Move.</a:t>
            </a:r>
          </a:p>
          <a:p>
            <a:pPr algn="l" marL="647702" indent="-323851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Revisit.</a:t>
            </a:r>
          </a:p>
          <a:p>
            <a:pPr algn="l" marL="647702" indent="-323851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Collaborate.</a:t>
            </a:r>
          </a:p>
          <a:p>
            <a:pPr algn="l" marL="647702" indent="-323851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Investigate.</a:t>
            </a:r>
          </a:p>
          <a:p>
            <a:pPr algn="l" marL="647702" indent="-323851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Practise.</a:t>
            </a:r>
          </a:p>
          <a:p>
            <a:pPr algn="l" marL="647702" indent="-323851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Represent their ideas</a:t>
            </a:r>
          </a:p>
          <a:p>
            <a:pPr algn="l">
              <a:lnSpc>
                <a:spcPts val="4200"/>
              </a:lnSpc>
            </a:pPr>
          </a:p>
          <a:p>
            <a:pPr algn="l">
              <a:lnSpc>
                <a:spcPts val="4200"/>
              </a:lnSpc>
            </a:pP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Resources should be access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ible enough to 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support independence and flexibl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e eno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ugh to encou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rag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e ima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gin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atio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n.</a:t>
            </a:r>
          </a:p>
          <a:p>
            <a:pPr algn="l">
              <a:lnSpc>
                <a:spcPts val="4200"/>
              </a:lnSpc>
            </a:pPr>
          </a:p>
          <a:p>
            <a:pPr algn="l">
              <a:lnSpc>
                <a:spcPts val="4200"/>
              </a:lnSpc>
            </a:pPr>
          </a:p>
          <a:p>
            <a:pPr algn="l">
              <a:lnSpc>
                <a:spcPts val="4200"/>
              </a:lnSpc>
            </a:pPr>
          </a:p>
          <a:p>
            <a:pPr algn="l">
              <a:lnSpc>
                <a:spcPts val="4200"/>
              </a:lnSpc>
            </a:pPr>
          </a:p>
          <a:p>
            <a:pPr algn="l">
              <a:lnSpc>
                <a:spcPts val="4200"/>
              </a:lnSpc>
            </a:pPr>
          </a:p>
          <a:p>
            <a:pPr algn="l">
              <a:lnSpc>
                <a:spcPts val="4200"/>
              </a:lnSpc>
            </a:pP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FF4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3986483" y="7459172"/>
            <a:ext cx="3904910" cy="2641139"/>
          </a:xfrm>
          <a:custGeom>
            <a:avLst/>
            <a:gdLst/>
            <a:ahLst/>
            <a:cxnLst/>
            <a:rect r="r" b="b" t="t" l="l"/>
            <a:pathLst>
              <a:path h="2641139" w="3904910">
                <a:moveTo>
                  <a:pt x="0" y="0"/>
                </a:moveTo>
                <a:lnTo>
                  <a:pt x="3904910" y="0"/>
                </a:lnTo>
                <a:lnTo>
                  <a:pt x="3904910" y="2641139"/>
                </a:lnTo>
                <a:lnTo>
                  <a:pt x="0" y="26411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-190730" y="305181"/>
            <a:ext cx="18669459" cy="15327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916"/>
              </a:lnSpc>
            </a:pPr>
            <a:r>
              <a:rPr lang="en-US" sz="5800" spc="864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THE ENVIRONMENT IS PART OF THE PEDAGOGY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76270" y="2642236"/>
            <a:ext cx="17935460" cy="8524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However,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continuous provision is no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t a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utomatically effectiv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e simply because it is available.</a:t>
            </a:r>
          </a:p>
          <a:p>
            <a:pPr algn="l">
              <a:lnSpc>
                <a:spcPts val="4200"/>
              </a:lnSpc>
            </a:pP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Ask:</a:t>
            </a:r>
          </a:p>
          <a:p>
            <a:pPr algn="l" marL="647702" indent="-323851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What learning does this area make possible?</a:t>
            </a:r>
          </a:p>
          <a:p>
            <a:pPr algn="l" marL="647702" indent="-323851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What do our children currently need?</a:t>
            </a:r>
          </a:p>
          <a:p>
            <a:pPr algn="l" marL="647702" indent="-323851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What vocabulary and knowledge could adults introduce?</a:t>
            </a:r>
          </a:p>
          <a:p>
            <a:pPr algn="l" marL="647702" indent="-323851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What needs changing, removing or replenishing?</a:t>
            </a:r>
          </a:p>
          <a:p>
            <a:pPr algn="l" marL="647702" indent="-323851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Can children access and use the resources independently?</a:t>
            </a:r>
          </a:p>
          <a:p>
            <a:pPr algn="l" marL="647702" indent="-323851" lvl="1">
              <a:lnSpc>
                <a:spcPts val="4200"/>
              </a:lnSpc>
              <a:buFont typeface="Arial"/>
              <a:buChar char="•"/>
            </a:pP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The environment communicates what we believe children are capable of.</a:t>
            </a:r>
          </a:p>
          <a:p>
            <a:pPr algn="l">
              <a:lnSpc>
                <a:spcPts val="4200"/>
              </a:lnSpc>
            </a:pPr>
          </a:p>
          <a:p>
            <a:pPr algn="l">
              <a:lnSpc>
                <a:spcPts val="4200"/>
              </a:lnSpc>
            </a:pPr>
          </a:p>
          <a:p>
            <a:pPr algn="l">
              <a:lnSpc>
                <a:spcPts val="4200"/>
              </a:lnSpc>
            </a:pPr>
          </a:p>
          <a:p>
            <a:pPr algn="l">
              <a:lnSpc>
                <a:spcPts val="4200"/>
              </a:lnSpc>
            </a:pPr>
          </a:p>
          <a:p>
            <a:pPr algn="l">
              <a:lnSpc>
                <a:spcPts val="4200"/>
              </a:lnSpc>
            </a:pPr>
          </a:p>
          <a:p>
            <a:pPr algn="l">
              <a:lnSpc>
                <a:spcPts val="4200"/>
              </a:lnSpc>
            </a:pP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>
  <p:cSld>
    <p:bg>
      <p:bgPr>
        <a:solidFill>
          <a:srgbClr val="EFF4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424314" y="493338"/>
            <a:ext cx="16884727" cy="813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120"/>
              </a:lnSpc>
            </a:pPr>
            <a:r>
              <a:rPr lang="en-US" sz="6000" spc="894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ENGAGEMENT MATTERS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424314" y="1473517"/>
            <a:ext cx="16284142" cy="11068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39"/>
              </a:lnSpc>
            </a:pP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The Characteristics of Effective Teaching and Learning describe</a:t>
            </a: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how children engage with learning.</a:t>
            </a:r>
          </a:p>
          <a:p>
            <a:pPr algn="l">
              <a:lnSpc>
                <a:spcPts val="3239"/>
              </a:lnSpc>
            </a:pPr>
            <a:r>
              <a:rPr lang="en-US" b="true" sz="2699" i="true" spc="402">
                <a:solidFill>
                  <a:srgbClr val="1E1E49"/>
                </a:solidFill>
                <a:latin typeface="Gotham Bold Italics"/>
                <a:ea typeface="Gotham Bold Italics"/>
                <a:cs typeface="Gotham Bold Italics"/>
                <a:sym typeface="Gotham Bold Italics"/>
              </a:rPr>
              <a:t>Playing and exploring</a:t>
            </a:r>
          </a:p>
          <a:p>
            <a:pPr algn="l" marL="582924" indent="-291462" lvl="1">
              <a:lnSpc>
                <a:spcPts val="3239"/>
              </a:lnSpc>
              <a:buFont typeface="Arial"/>
              <a:buChar char="•"/>
            </a:pP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Finding out.</a:t>
            </a:r>
          </a:p>
          <a:p>
            <a:pPr algn="l" marL="582924" indent="-291462" lvl="1">
              <a:lnSpc>
                <a:spcPts val="3239"/>
              </a:lnSpc>
              <a:buFont typeface="Arial"/>
              <a:buChar char="•"/>
            </a:pP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Exploring.</a:t>
            </a:r>
          </a:p>
          <a:p>
            <a:pPr algn="l" marL="582924" indent="-291462" lvl="1">
              <a:lnSpc>
                <a:spcPts val="3239"/>
              </a:lnSpc>
              <a:buFont typeface="Arial"/>
              <a:buChar char="•"/>
            </a:pP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Having a go.</a:t>
            </a:r>
          </a:p>
          <a:p>
            <a:pPr algn="l" marL="582924" indent="-291462" lvl="1">
              <a:lnSpc>
                <a:spcPts val="3239"/>
              </a:lnSpc>
              <a:buFont typeface="Arial"/>
              <a:buChar char="•"/>
            </a:pP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Using what they already know.</a:t>
            </a:r>
          </a:p>
          <a:p>
            <a:pPr algn="l">
              <a:lnSpc>
                <a:spcPts val="3239"/>
              </a:lnSpc>
            </a:pPr>
            <a:r>
              <a:rPr lang="en-US" b="true" sz="2699" i="true" spc="402">
                <a:solidFill>
                  <a:srgbClr val="1E1E49"/>
                </a:solidFill>
                <a:latin typeface="Gotham Bold Italics"/>
                <a:ea typeface="Gotham Bold Italics"/>
                <a:cs typeface="Gotham Bold Italics"/>
                <a:sym typeface="Gotham Bold Italics"/>
              </a:rPr>
              <a:t>Active lea</a:t>
            </a:r>
            <a:r>
              <a:rPr lang="en-US" b="true" sz="2699" i="true" spc="402">
                <a:solidFill>
                  <a:srgbClr val="1E1E49"/>
                </a:solidFill>
                <a:latin typeface="Gotham Bold Italics"/>
                <a:ea typeface="Gotham Bold Italics"/>
                <a:cs typeface="Gotham Bold Italics"/>
                <a:sym typeface="Gotham Bold Italics"/>
              </a:rPr>
              <a:t>rning</a:t>
            </a:r>
          </a:p>
          <a:p>
            <a:pPr algn="l" marL="582924" indent="-291462" lvl="1">
              <a:lnSpc>
                <a:spcPts val="3239"/>
              </a:lnSpc>
              <a:buFont typeface="Arial"/>
              <a:buChar char="•"/>
            </a:pP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Bec</a:t>
            </a: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o</a:t>
            </a: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m</a:t>
            </a: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i</a:t>
            </a: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ng</a:t>
            </a: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involv</a:t>
            </a: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e</a:t>
            </a: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d.</a:t>
            </a:r>
          </a:p>
          <a:p>
            <a:pPr algn="l" marL="582924" indent="-291462" lvl="1">
              <a:lnSpc>
                <a:spcPts val="3239"/>
              </a:lnSpc>
              <a:buFont typeface="Arial"/>
              <a:buChar char="•"/>
            </a:pP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Conc</a:t>
            </a: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e</a:t>
            </a: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n</a:t>
            </a: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t</a:t>
            </a: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r</a:t>
            </a: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atin</a:t>
            </a: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g.</a:t>
            </a:r>
          </a:p>
          <a:p>
            <a:pPr algn="l" marL="582924" indent="-291462" lvl="1">
              <a:lnSpc>
                <a:spcPts val="3239"/>
              </a:lnSpc>
              <a:buFont typeface="Arial"/>
              <a:buChar char="•"/>
            </a:pP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Per</a:t>
            </a: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s</a:t>
            </a: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i</a:t>
            </a: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s</a:t>
            </a: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t</a:t>
            </a: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in</a:t>
            </a: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g</a:t>
            </a: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when</a:t>
            </a: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s</a:t>
            </a: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o</a:t>
            </a: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methi</a:t>
            </a: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n</a:t>
            </a: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g is </a:t>
            </a: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d</a:t>
            </a: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iff</a:t>
            </a: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i</a:t>
            </a: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cult.</a:t>
            </a:r>
          </a:p>
          <a:p>
            <a:pPr algn="l" marL="582924" indent="-291462" lvl="1">
              <a:lnSpc>
                <a:spcPts val="3239"/>
              </a:lnSpc>
              <a:buFont typeface="Arial"/>
              <a:buChar char="•"/>
            </a:pP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Enj</a:t>
            </a: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o</a:t>
            </a: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yi</a:t>
            </a: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n</a:t>
            </a: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g a</a:t>
            </a: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c</a:t>
            </a: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hiev</a:t>
            </a: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i</a:t>
            </a: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n</a:t>
            </a: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g</a:t>
            </a: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what</a:t>
            </a: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th</a:t>
            </a: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e</a:t>
            </a: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y se</a:t>
            </a: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t</a:t>
            </a: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ou</a:t>
            </a: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t t</a:t>
            </a: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o</a:t>
            </a: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do.</a:t>
            </a:r>
          </a:p>
          <a:p>
            <a:pPr algn="l">
              <a:lnSpc>
                <a:spcPts val="3239"/>
              </a:lnSpc>
            </a:pPr>
            <a:r>
              <a:rPr lang="en-US" b="true" sz="2699" i="true" spc="402">
                <a:solidFill>
                  <a:srgbClr val="1E1E49"/>
                </a:solidFill>
                <a:latin typeface="Gotham Bold Italics"/>
                <a:ea typeface="Gotham Bold Italics"/>
                <a:cs typeface="Gotham Bold Italics"/>
                <a:sym typeface="Gotham Bold Italics"/>
              </a:rPr>
              <a:t>Creating and thinking critically</a:t>
            </a:r>
          </a:p>
          <a:p>
            <a:pPr algn="l" marL="582924" indent="-291462" lvl="1">
              <a:lnSpc>
                <a:spcPts val="3239"/>
              </a:lnSpc>
              <a:buFont typeface="Arial"/>
              <a:buChar char="•"/>
            </a:pP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Developing their ow</a:t>
            </a: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n</a:t>
            </a: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i</a:t>
            </a: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de</a:t>
            </a: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a</a:t>
            </a: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s</a:t>
            </a: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.</a:t>
            </a:r>
          </a:p>
          <a:p>
            <a:pPr algn="l" marL="582924" indent="-291462" lvl="1">
              <a:lnSpc>
                <a:spcPts val="3239"/>
              </a:lnSpc>
              <a:buFont typeface="Arial"/>
              <a:buChar char="•"/>
            </a:pP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M</a:t>
            </a: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a</a:t>
            </a: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ki</a:t>
            </a: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n</a:t>
            </a: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g l</a:t>
            </a: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in</a:t>
            </a: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ks</a:t>
            </a: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between</a:t>
            </a: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e</a:t>
            </a: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x</a:t>
            </a: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p</a:t>
            </a: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e</a:t>
            </a: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r</a:t>
            </a: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ie</a:t>
            </a: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nc</a:t>
            </a: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es.</a:t>
            </a:r>
          </a:p>
          <a:p>
            <a:pPr algn="l" marL="582924" indent="-291462" lvl="1">
              <a:lnSpc>
                <a:spcPts val="3239"/>
              </a:lnSpc>
              <a:buFont typeface="Arial"/>
              <a:buChar char="•"/>
            </a:pP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Choosing differe</a:t>
            </a: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nt</a:t>
            </a: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ways</a:t>
            </a: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t</a:t>
            </a: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o do th</a:t>
            </a: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ings.</a:t>
            </a:r>
          </a:p>
          <a:p>
            <a:pPr algn="l" marL="582924" indent="-291462" lvl="1">
              <a:lnSpc>
                <a:spcPts val="3239"/>
              </a:lnSpc>
              <a:buFont typeface="Arial"/>
              <a:buChar char="•"/>
            </a:pP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Reviewing and adaptin</a:t>
            </a: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g </a:t>
            </a: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t</a:t>
            </a: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heir approach.</a:t>
            </a:r>
          </a:p>
          <a:p>
            <a:pPr algn="l">
              <a:lnSpc>
                <a:spcPts val="3239"/>
              </a:lnSpc>
            </a:pP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These characteristics are not additional activities.</a:t>
            </a:r>
          </a:p>
          <a:p>
            <a:pPr algn="l">
              <a:lnSpc>
                <a:spcPts val="3239"/>
              </a:lnSpc>
            </a:pP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They should be visible throughout th</a:t>
            </a: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e </a:t>
            </a: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curriculum </a:t>
            </a: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a</a:t>
            </a:r>
            <a:r>
              <a:rPr lang="en-US" sz="2699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nd provision.</a:t>
            </a:r>
          </a:p>
          <a:p>
            <a:pPr algn="ctr">
              <a:lnSpc>
                <a:spcPts val="3239"/>
              </a:lnSpc>
            </a:pPr>
            <a:r>
              <a:rPr lang="en-US" b="true" sz="2699" i="true" spc="402">
                <a:solidFill>
                  <a:srgbClr val="1E1E49"/>
                </a:solidFill>
                <a:latin typeface="Gotham Bold Italics"/>
                <a:ea typeface="Gotham Bold Italics"/>
                <a:cs typeface="Gotham Bold Italics"/>
                <a:sym typeface="Gotham Bold Italics"/>
              </a:rPr>
              <a:t>Ask: Do children have enough time, agency and challenge to become deeply involved in their learning?</a:t>
            </a:r>
          </a:p>
          <a:p>
            <a:pPr algn="l">
              <a:lnSpc>
                <a:spcPts val="3239"/>
              </a:lnSpc>
            </a:pPr>
          </a:p>
          <a:p>
            <a:pPr algn="ctr">
              <a:lnSpc>
                <a:spcPts val="3239"/>
              </a:lnSpc>
            </a:pPr>
          </a:p>
          <a:p>
            <a:pPr algn="l">
              <a:lnSpc>
                <a:spcPts val="3239"/>
              </a:lnSpc>
            </a:pPr>
          </a:p>
          <a:p>
            <a:pPr algn="l">
              <a:lnSpc>
                <a:spcPts val="3239"/>
              </a:lnSpc>
            </a:pPr>
          </a:p>
          <a:p>
            <a:pPr algn="l">
              <a:lnSpc>
                <a:spcPts val="3239"/>
              </a:lnSpc>
            </a:pPr>
          </a:p>
          <a:p>
            <a:pPr algn="l">
              <a:lnSpc>
                <a:spcPts val="3239"/>
              </a:lnSpc>
            </a:pP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FF4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323620" y="1809140"/>
            <a:ext cx="16232191" cy="10658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b="true">
                <a:solidFill>
                  <a:srgbClr val="1E1E49"/>
                </a:solidFill>
                <a:latin typeface="Gotham Bold"/>
                <a:ea typeface="Gotham Bold"/>
                <a:cs typeface="Gotham Bold"/>
                <a:sym typeface="Gotham Bold"/>
              </a:rPr>
              <a:t>What Does Our Pr</a:t>
            </a:r>
            <a:r>
              <a:rPr lang="en-US" sz="3000" b="true">
                <a:solidFill>
                  <a:srgbClr val="1E1E49"/>
                </a:solidFill>
                <a:latin typeface="Gotham Bold"/>
                <a:ea typeface="Gotham Bold"/>
                <a:cs typeface="Gotham Bold"/>
                <a:sym typeface="Gotham Bold"/>
              </a:rPr>
              <a:t>actice Say About Our Belief</a:t>
            </a:r>
            <a:r>
              <a:rPr lang="en-US" sz="3000" b="true">
                <a:solidFill>
                  <a:srgbClr val="1E1E49"/>
                </a:solidFill>
                <a:latin typeface="Gotham Bold"/>
                <a:ea typeface="Gotham Bold"/>
                <a:cs typeface="Gotham Bold"/>
                <a:sym typeface="Gotham Bold"/>
              </a:rPr>
              <a:t>s?</a:t>
            </a:r>
          </a:p>
          <a:p>
            <a:pPr algn="l">
              <a:lnSpc>
                <a:spcPts val="4200"/>
              </a:lnSpc>
            </a:pP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Imagine that somebody watched the children in your setting for one hour.</a:t>
            </a: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What would they learn about your beliefs regarding:</a:t>
            </a:r>
          </a:p>
          <a:p>
            <a:pPr algn="l" marL="647702" indent="-323851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How young children learn?</a:t>
            </a:r>
          </a:p>
          <a:p>
            <a:pPr algn="l" marL="647702" indent="-323851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The value of play?</a:t>
            </a:r>
          </a:p>
          <a:p>
            <a:pPr algn="l" marL="647702" indent="-323851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The role of the adult?</a:t>
            </a:r>
          </a:p>
          <a:p>
            <a:pPr algn="l" marL="647702" indent="-323851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Children’s independence?</a:t>
            </a:r>
          </a:p>
          <a:p>
            <a:pPr algn="l" marL="647702" indent="-323851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The purpose of the environment?</a:t>
            </a:r>
          </a:p>
          <a:p>
            <a:pPr algn="l" marL="647702" indent="-323851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The importance of relationships?</a:t>
            </a:r>
          </a:p>
          <a:p>
            <a:pPr algn="l" marL="647702" indent="-323851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The balance between child-led and adult-guided learning?</a:t>
            </a:r>
          </a:p>
          <a:p>
            <a:pPr algn="l">
              <a:lnSpc>
                <a:spcPts val="4200"/>
              </a:lnSpc>
            </a:pPr>
          </a:p>
          <a:p>
            <a:pPr algn="l">
              <a:lnSpc>
                <a:spcPts val="4200"/>
              </a:lnSpc>
            </a:pPr>
            <a:r>
              <a:rPr lang="en-US" sz="3000" b="true">
                <a:solidFill>
                  <a:srgbClr val="1E1E49"/>
                </a:solidFill>
                <a:latin typeface="Gotham Bold"/>
                <a:ea typeface="Gotham Bold"/>
                <a:cs typeface="Gotham Bold"/>
                <a:sym typeface="Gotham Bold"/>
              </a:rPr>
              <a:t>Now consider: Is what we say we believe visible in what children experience every day?</a:t>
            </a:r>
          </a:p>
          <a:p>
            <a:pPr algn="l">
              <a:lnSpc>
                <a:spcPts val="4200"/>
              </a:lnSpc>
            </a:pPr>
          </a:p>
          <a:p>
            <a:pPr algn="l">
              <a:lnSpc>
                <a:spcPts val="4200"/>
              </a:lnSpc>
            </a:pPr>
          </a:p>
          <a:p>
            <a:pPr algn="l">
              <a:lnSpc>
                <a:spcPts val="4200"/>
              </a:lnSpc>
            </a:pPr>
          </a:p>
          <a:p>
            <a:pPr algn="l">
              <a:lnSpc>
                <a:spcPts val="4200"/>
              </a:lnSpc>
            </a:pPr>
          </a:p>
          <a:p>
            <a:pPr algn="l">
              <a:lnSpc>
                <a:spcPts val="4200"/>
              </a:lnSpc>
            </a:pPr>
          </a:p>
          <a:p>
            <a:pPr algn="l">
              <a:lnSpc>
                <a:spcPts val="4200"/>
              </a:lnSpc>
            </a:pP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15705557" y="368529"/>
            <a:ext cx="2168298" cy="2168298"/>
          </a:xfrm>
          <a:custGeom>
            <a:avLst/>
            <a:gdLst/>
            <a:ahLst/>
            <a:cxnLst/>
            <a:rect r="r" b="b" t="t" l="l"/>
            <a:pathLst>
              <a:path h="2168298" w="2168298">
                <a:moveTo>
                  <a:pt x="0" y="0"/>
                </a:moveTo>
                <a:lnTo>
                  <a:pt x="2168298" y="0"/>
                </a:lnTo>
                <a:lnTo>
                  <a:pt x="2168298" y="2168298"/>
                </a:lnTo>
                <a:lnTo>
                  <a:pt x="0" y="216829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323620" y="463779"/>
            <a:ext cx="14938112" cy="8355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255"/>
              </a:lnSpc>
            </a:pPr>
            <a:r>
              <a:rPr lang="en-US" sz="6132" spc="913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REFLECTION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FF4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587987" y="147670"/>
            <a:ext cx="5501213" cy="5301168"/>
          </a:xfrm>
          <a:custGeom>
            <a:avLst/>
            <a:gdLst/>
            <a:ahLst/>
            <a:cxnLst/>
            <a:rect r="r" b="b" t="t" l="l"/>
            <a:pathLst>
              <a:path h="5301168" w="5501213">
                <a:moveTo>
                  <a:pt x="0" y="0"/>
                </a:moveTo>
                <a:lnTo>
                  <a:pt x="5501213" y="0"/>
                </a:lnTo>
                <a:lnTo>
                  <a:pt x="5501213" y="5301169"/>
                </a:lnTo>
                <a:lnTo>
                  <a:pt x="0" y="53011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89722" y="1403019"/>
            <a:ext cx="14727892" cy="108921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20"/>
              </a:lnSpc>
            </a:pPr>
            <a:r>
              <a:rPr lang="en-US" sz="2800" b="true">
                <a:solidFill>
                  <a:srgbClr val="1E1E49"/>
                </a:solidFill>
                <a:latin typeface="Gotham Bold"/>
                <a:ea typeface="Gotham Bold"/>
                <a:cs typeface="Gotham Bold"/>
                <a:sym typeface="Gotham Bold"/>
              </a:rPr>
              <a:t>The Observe–Decide–Reflect Challenge</a:t>
            </a:r>
          </a:p>
          <a:p>
            <a:pPr algn="l">
              <a:lnSpc>
                <a:spcPts val="3920"/>
              </a:lnSpc>
            </a:pPr>
          </a:p>
          <a:p>
            <a:pPr algn="l">
              <a:lnSpc>
                <a:spcPts val="3920"/>
              </a:lnSpc>
            </a:pP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Choose one period of child-led play this week.</a:t>
            </a:r>
          </a:p>
          <a:p>
            <a:pPr algn="l">
              <a:lnSpc>
                <a:spcPts val="3920"/>
              </a:lnSpc>
            </a:pP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Before intervening, pause and ask:</a:t>
            </a:r>
          </a:p>
          <a:p>
            <a:pPr algn="l" marL="604523" indent="-302261" lvl="1">
              <a:lnSpc>
                <a:spcPts val="3920"/>
              </a:lnSpc>
              <a:buFont typeface="Arial"/>
              <a:buChar char="•"/>
            </a:pP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What i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s the child doing, saying and thinking?</a:t>
            </a:r>
          </a:p>
          <a:p>
            <a:pPr algn="l" marL="604523" indent="-302261" lvl="1">
              <a:lnSpc>
                <a:spcPts val="3920"/>
              </a:lnSpc>
              <a:buFont typeface="Arial"/>
              <a:buChar char="•"/>
            </a:pP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What might they be learning or practising?</a:t>
            </a:r>
          </a:p>
          <a:p>
            <a:pPr algn="l" marL="604523" indent="-302261" lvl="1">
              <a:lnSpc>
                <a:spcPts val="3920"/>
              </a:lnSpc>
              <a:buFont typeface="Arial"/>
              <a:buChar char="•"/>
            </a:pP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Do th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ey need me at this moment?</a:t>
            </a:r>
          </a:p>
          <a:p>
            <a:pPr algn="l">
              <a:lnSpc>
                <a:spcPts val="3920"/>
              </a:lnSpc>
            </a:pPr>
          </a:p>
          <a:p>
            <a:pPr algn="l">
              <a:lnSpc>
                <a:spcPts val="3920"/>
              </a:lnSpc>
            </a:pP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Choose deliberately:</a:t>
            </a:r>
          </a:p>
          <a:p>
            <a:pPr algn="l">
              <a:lnSpc>
                <a:spcPts val="3920"/>
              </a:lnSpc>
            </a:pPr>
            <a:r>
              <a:rPr lang="en-US" sz="2800" b="true">
                <a:solidFill>
                  <a:srgbClr val="1E1E49"/>
                </a:solidFill>
                <a:latin typeface="Gotham Bold"/>
                <a:ea typeface="Gotham Bold"/>
                <a:cs typeface="Gotham Bold"/>
                <a:sym typeface="Gotham Bold"/>
              </a:rPr>
              <a:t>Observe • Join • Model • Question • Teach • Step ba</a:t>
            </a:r>
            <a:r>
              <a:rPr lang="en-US" sz="2800" b="true">
                <a:solidFill>
                  <a:srgbClr val="1E1E49"/>
                </a:solidFill>
                <a:latin typeface="Gotham Bold"/>
                <a:ea typeface="Gotham Bold"/>
                <a:cs typeface="Gotham Bold"/>
                <a:sym typeface="Gotham Bold"/>
              </a:rPr>
              <a:t>ck</a:t>
            </a:r>
          </a:p>
          <a:p>
            <a:pPr algn="l">
              <a:lnSpc>
                <a:spcPts val="3920"/>
              </a:lnSpc>
            </a:pPr>
          </a:p>
          <a:p>
            <a:pPr algn="l">
              <a:lnSpc>
                <a:spcPts val="3920"/>
              </a:lnSpc>
            </a:pP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Aft</a:t>
            </a:r>
            <a:r>
              <a:rPr lang="en-US" sz="2800" u="none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erward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s, reflect:</a:t>
            </a:r>
          </a:p>
          <a:p>
            <a:pPr algn="l" marL="604523" indent="-302261" lvl="1">
              <a:lnSpc>
                <a:spcPts val="3920"/>
              </a:lnSpc>
              <a:buFont typeface="Arial"/>
              <a:buChar char="•"/>
            </a:pP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Wh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at changed because of my decision?</a:t>
            </a:r>
          </a:p>
          <a:p>
            <a:pPr algn="l" marL="604523" indent="-302261" lvl="1">
              <a:lnSpc>
                <a:spcPts val="3920"/>
              </a:lnSpc>
              <a:buFont typeface="Arial"/>
              <a:buChar char="•"/>
            </a:pP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Did the child’s play deepen, continue or become disrupted?</a:t>
            </a:r>
          </a:p>
          <a:p>
            <a:pPr algn="l" marL="604523" indent="-302261" lvl="1">
              <a:lnSpc>
                <a:spcPts val="3920"/>
              </a:lnSpc>
              <a:buFont typeface="Arial"/>
              <a:buChar char="•"/>
            </a:pP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What did I learn about the child?</a:t>
            </a:r>
          </a:p>
          <a:p>
            <a:pPr algn="l" marL="604523" indent="-302261" lvl="1">
              <a:lnSpc>
                <a:spcPts val="3920"/>
              </a:lnSpc>
              <a:buFont typeface="Arial"/>
              <a:buChar char="•"/>
            </a:pP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What m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ight I do differently next time?</a:t>
            </a:r>
          </a:p>
          <a:p>
            <a:pPr algn="ctr">
              <a:lnSpc>
                <a:spcPts val="3920"/>
              </a:lnSpc>
            </a:pPr>
            <a:r>
              <a:rPr lang="en-US" sz="2800" b="true">
                <a:solidFill>
                  <a:srgbClr val="1E1E49"/>
                </a:solidFill>
                <a:latin typeface="Gotham Bold"/>
                <a:ea typeface="Gotham Bold"/>
                <a:cs typeface="Gotham Bold"/>
                <a:sym typeface="Gotham Bold"/>
              </a:rPr>
              <a:t>One interaction. One deliberate decision. One small tweak.</a:t>
            </a:r>
          </a:p>
          <a:p>
            <a:pPr algn="l">
              <a:lnSpc>
                <a:spcPts val="3920"/>
              </a:lnSpc>
            </a:pPr>
          </a:p>
          <a:p>
            <a:pPr algn="ctr">
              <a:lnSpc>
                <a:spcPts val="3920"/>
              </a:lnSpc>
            </a:pPr>
          </a:p>
          <a:p>
            <a:pPr algn="l">
              <a:lnSpc>
                <a:spcPts val="3920"/>
              </a:lnSpc>
            </a:pPr>
          </a:p>
          <a:p>
            <a:pPr algn="l">
              <a:lnSpc>
                <a:spcPts val="3920"/>
              </a:lnSpc>
            </a:pPr>
          </a:p>
          <a:p>
            <a:pPr algn="l">
              <a:lnSpc>
                <a:spcPts val="3920"/>
              </a:lnSpc>
            </a:pPr>
          </a:p>
        </p:txBody>
      </p:sp>
      <p:sp>
        <p:nvSpPr>
          <p:cNvPr name="TextBox 4" id="4"/>
          <p:cNvSpPr txBox="true"/>
          <p:nvPr/>
        </p:nvSpPr>
        <p:spPr>
          <a:xfrm rot="0">
            <a:off x="389722" y="623112"/>
            <a:ext cx="9483863" cy="8465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324"/>
              </a:lnSpc>
            </a:pPr>
            <a:r>
              <a:rPr lang="en-US" sz="6200" spc="923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SPARK FORWARD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>
  <p:cSld>
    <p:bg>
      <p:bgPr>
        <a:solidFill>
          <a:srgbClr val="86E3C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462708" y="560024"/>
            <a:ext cx="16796592" cy="116083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856"/>
              </a:lnSpc>
            </a:pPr>
            <a:r>
              <a:rPr lang="en-US" sz="2800" spc="417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EARLY YEA</a:t>
            </a:r>
            <a:r>
              <a:rPr lang="en-US" sz="2800" spc="417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RS PEDAGOGY IS VISIBLE IN ORDINARY MOMENTS.</a:t>
            </a:r>
          </a:p>
          <a:p>
            <a:pPr algn="just">
              <a:lnSpc>
                <a:spcPts val="2856"/>
              </a:lnSpc>
            </a:pPr>
            <a:r>
              <a:rPr lang="en-US" sz="2800" spc="417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IN:</a:t>
            </a:r>
          </a:p>
          <a:p>
            <a:pPr algn="just" marL="604526" indent="-302263" lvl="1">
              <a:lnSpc>
                <a:spcPts val="2856"/>
              </a:lnSpc>
              <a:buFont typeface="Arial"/>
              <a:buChar char="•"/>
            </a:pPr>
            <a:r>
              <a:rPr lang="en-US" sz="2800" spc="417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WHAT ADULTS NOTICE.</a:t>
            </a:r>
          </a:p>
          <a:p>
            <a:pPr algn="just" marL="604526" indent="-302263" lvl="1">
              <a:lnSpc>
                <a:spcPts val="2856"/>
              </a:lnSpc>
              <a:buFont typeface="Arial"/>
              <a:buChar char="•"/>
            </a:pPr>
            <a:r>
              <a:rPr lang="en-US" sz="2800" spc="417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WHEN THEY JOIN.</a:t>
            </a:r>
          </a:p>
          <a:p>
            <a:pPr algn="just" marL="604526" indent="-302263" lvl="1">
              <a:lnSpc>
                <a:spcPts val="2856"/>
              </a:lnSpc>
              <a:buFont typeface="Arial"/>
              <a:buChar char="•"/>
            </a:pPr>
            <a:r>
              <a:rPr lang="en-US" sz="2800" spc="417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THE WORDS THEY MODEL.</a:t>
            </a:r>
          </a:p>
          <a:p>
            <a:pPr algn="just" marL="604526" indent="-302263" lvl="1">
              <a:lnSpc>
                <a:spcPts val="2856"/>
              </a:lnSpc>
              <a:buFont typeface="Arial"/>
              <a:buChar char="•"/>
            </a:pPr>
            <a:r>
              <a:rPr lang="en-US" sz="2800" spc="417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THE QUESTIONS THEY ASK.</a:t>
            </a:r>
          </a:p>
          <a:p>
            <a:pPr algn="just" marL="604526" indent="-302263" lvl="1">
              <a:lnSpc>
                <a:spcPts val="2856"/>
              </a:lnSpc>
              <a:buFont typeface="Arial"/>
              <a:buChar char="•"/>
            </a:pPr>
            <a:r>
              <a:rPr lang="en-US" sz="2800" spc="417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THE EXPERIENCES THEY PROTECT.</a:t>
            </a:r>
          </a:p>
          <a:p>
            <a:pPr algn="just" marL="604526" indent="-302263" lvl="1">
              <a:lnSpc>
                <a:spcPts val="2856"/>
              </a:lnSpc>
              <a:buFont typeface="Arial"/>
              <a:buChar char="•"/>
            </a:pPr>
            <a:r>
              <a:rPr lang="en-US" sz="2800" spc="417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THE SPACES THEY CREATE.</a:t>
            </a:r>
          </a:p>
          <a:p>
            <a:pPr algn="just" marL="604526" indent="-302263" lvl="1">
              <a:lnSpc>
                <a:spcPts val="2856"/>
              </a:lnSpc>
              <a:buFont typeface="Arial"/>
              <a:buChar char="•"/>
            </a:pPr>
            <a:r>
              <a:rPr lang="en-US" sz="2800" spc="417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THE TIME THEY ALLOW.</a:t>
            </a:r>
          </a:p>
          <a:p>
            <a:pPr algn="just" marL="604526" indent="-302263" lvl="1">
              <a:lnSpc>
                <a:spcPts val="2856"/>
              </a:lnSpc>
              <a:buFont typeface="Arial"/>
              <a:buChar char="•"/>
            </a:pPr>
            <a:r>
              <a:rPr lang="en-US" sz="2800" spc="417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WHEN THEY STEP BACK.</a:t>
            </a:r>
          </a:p>
          <a:p>
            <a:pPr algn="just">
              <a:lnSpc>
                <a:spcPts val="2856"/>
              </a:lnSpc>
            </a:pPr>
          </a:p>
          <a:p>
            <a:pPr algn="just">
              <a:lnSpc>
                <a:spcPts val="2856"/>
              </a:lnSpc>
            </a:pPr>
            <a:r>
              <a:rPr lang="en-US" sz="2800" spc="417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IT IS NOT A CHOICE BETWEEN PLAY AND T</a:t>
            </a:r>
            <a:r>
              <a:rPr lang="en-US" sz="2800" spc="417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EACHING.</a:t>
            </a:r>
          </a:p>
          <a:p>
            <a:pPr algn="just">
              <a:lnSpc>
                <a:spcPts val="2856"/>
              </a:lnSpc>
            </a:pPr>
            <a:r>
              <a:rPr lang="en-US" sz="2800" spc="417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IT IS THE THOUGHTFUL USE OF BOTH</a:t>
            </a:r>
          </a:p>
          <a:p>
            <a:pPr algn="just">
              <a:lnSpc>
                <a:spcPts val="2856"/>
              </a:lnSpc>
            </a:pPr>
            <a:r>
              <a:rPr lang="en-US" sz="2800" spc="417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.</a:t>
            </a:r>
          </a:p>
          <a:p>
            <a:pPr algn="just">
              <a:lnSpc>
                <a:spcPts val="2856"/>
              </a:lnSpc>
            </a:pPr>
            <a:r>
              <a:rPr lang="en-US" b="true" sz="2800" spc="417">
                <a:solidFill>
                  <a:srgbClr val="1E1E49"/>
                </a:solidFill>
                <a:latin typeface="Gotham Bold"/>
                <a:ea typeface="Gotham Bold"/>
                <a:cs typeface="Gotham Bold"/>
                <a:sym typeface="Gotham Bold"/>
              </a:rPr>
              <a:t>BEGIN WITH THE CHILD.</a:t>
            </a:r>
          </a:p>
          <a:p>
            <a:pPr algn="just">
              <a:lnSpc>
                <a:spcPts val="2856"/>
              </a:lnSpc>
            </a:pPr>
            <a:r>
              <a:rPr lang="en-US" b="true" sz="2800" spc="417">
                <a:solidFill>
                  <a:srgbClr val="1E1E49"/>
                </a:solidFill>
                <a:latin typeface="Gotham Bold"/>
                <a:ea typeface="Gotham Bold"/>
                <a:cs typeface="Gotham Bold"/>
                <a:sym typeface="Gotham Bold"/>
              </a:rPr>
              <a:t>KNOW WHAT MATTERS IN THE CURRICULUM.</a:t>
            </a:r>
          </a:p>
          <a:p>
            <a:pPr algn="just">
              <a:lnSpc>
                <a:spcPts val="2856"/>
              </a:lnSpc>
            </a:pPr>
            <a:r>
              <a:rPr lang="en-US" b="true" sz="2800" spc="417">
                <a:solidFill>
                  <a:srgbClr val="1E1E49"/>
                </a:solidFill>
                <a:latin typeface="Gotham Bold"/>
                <a:ea typeface="Gotham Bold"/>
                <a:cs typeface="Gotham Bold"/>
                <a:sym typeface="Gotham Bold"/>
              </a:rPr>
              <a:t>CHOOSE THE APPROACH DELIBERATELY.</a:t>
            </a:r>
          </a:p>
          <a:p>
            <a:pPr algn="just">
              <a:lnSpc>
                <a:spcPts val="2856"/>
              </a:lnSpc>
            </a:pPr>
            <a:r>
              <a:rPr lang="en-US" b="true" sz="2800" spc="417">
                <a:solidFill>
                  <a:srgbClr val="1E1E49"/>
                </a:solidFill>
                <a:latin typeface="Gotham Bold"/>
                <a:ea typeface="Gotham Bold"/>
                <a:cs typeface="Gotham Bold"/>
                <a:sym typeface="Gotham Bold"/>
              </a:rPr>
              <a:t>NOTICE THE RESPONSE.</a:t>
            </a:r>
          </a:p>
          <a:p>
            <a:pPr algn="just">
              <a:lnSpc>
                <a:spcPts val="2856"/>
              </a:lnSpc>
            </a:pPr>
            <a:r>
              <a:rPr lang="en-US" b="true" sz="2800" spc="417">
                <a:solidFill>
                  <a:srgbClr val="1E1E49"/>
                </a:solidFill>
                <a:latin typeface="Gotham Bold"/>
                <a:ea typeface="Gotham Bold"/>
                <a:cs typeface="Gotham Bold"/>
                <a:sym typeface="Gotham Bold"/>
              </a:rPr>
              <a:t>ADAPT AGAIN.</a:t>
            </a:r>
          </a:p>
          <a:p>
            <a:pPr algn="just">
              <a:lnSpc>
                <a:spcPts val="2856"/>
              </a:lnSpc>
            </a:pPr>
          </a:p>
          <a:p>
            <a:pPr algn="just">
              <a:lnSpc>
                <a:spcPts val="2856"/>
              </a:lnSpc>
            </a:pPr>
            <a:r>
              <a:rPr lang="en-US" sz="2800" spc="417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EXC</a:t>
            </a:r>
            <a:r>
              <a:rPr lang="en-US" sz="2800" spc="417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ELLENT EYFS PRACTICE IS NOT DEFINED BY HOW BUSY THE PROVISION LOOKS.</a:t>
            </a:r>
          </a:p>
          <a:p>
            <a:pPr algn="just">
              <a:lnSpc>
                <a:spcPts val="2856"/>
              </a:lnSpc>
            </a:pPr>
            <a:r>
              <a:rPr lang="en-US" sz="2800" spc="417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I</a:t>
            </a:r>
            <a:r>
              <a:rPr lang="en-US" sz="2800" spc="417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T IS DEFINED BY THE QUALITY OF LEARNING, RELATIONSHIPS AND THINKING IT MAKES POSSIBLE.</a:t>
            </a:r>
          </a:p>
          <a:p>
            <a:pPr algn="just">
              <a:lnSpc>
                <a:spcPts val="2856"/>
              </a:lnSpc>
            </a:pPr>
            <a:r>
              <a:rPr lang="en-US" sz="2800" spc="417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NOTICE CAREFULLY. RESPOND PURPOSEFULLY. PROTECT CHILDHOOD.</a:t>
            </a:r>
          </a:p>
          <a:p>
            <a:pPr algn="just">
              <a:lnSpc>
                <a:spcPts val="2856"/>
              </a:lnSpc>
            </a:pPr>
          </a:p>
          <a:p>
            <a:pPr algn="just">
              <a:lnSpc>
                <a:spcPts val="2856"/>
              </a:lnSpc>
            </a:pPr>
          </a:p>
          <a:p>
            <a:pPr algn="just">
              <a:lnSpc>
                <a:spcPts val="2856"/>
              </a:lnSpc>
            </a:pPr>
          </a:p>
          <a:p>
            <a:pPr algn="just">
              <a:lnSpc>
                <a:spcPts val="2856"/>
              </a:lnSpc>
            </a:pPr>
          </a:p>
          <a:p>
            <a:pPr algn="just">
              <a:lnSpc>
                <a:spcPts val="2856"/>
              </a:lnSpc>
            </a:pPr>
          </a:p>
          <a:p>
            <a:pPr algn="just">
              <a:lnSpc>
                <a:spcPts val="2856"/>
              </a:lnSpc>
            </a:pPr>
          </a:p>
          <a:p>
            <a:pPr algn="just">
              <a:lnSpc>
                <a:spcPts val="2856"/>
              </a:lnSpc>
            </a:pP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6E3C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536384" y="2560320"/>
            <a:ext cx="17567772" cy="72245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54"/>
              </a:lnSpc>
            </a:pPr>
            <a:r>
              <a:rPr lang="en-US" sz="2700" spc="402" u="sng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  <a:hlinkClick r:id="rId2" tooltip="https://www.gov.uk/government/publications/early-years-foundation-stage-framework--2?utm_source=chatgpt.com"/>
              </a:rPr>
              <a:t>DEPARTMENT FOR EDUCATION – EARLY YEARS FOUNDATION STAGE STATUTORY FRAMEWORK</a:t>
            </a:r>
          </a:p>
          <a:p>
            <a:pPr algn="l">
              <a:lnSpc>
                <a:spcPts val="2754"/>
              </a:lnSpc>
            </a:pPr>
          </a:p>
          <a:p>
            <a:pPr algn="l">
              <a:lnSpc>
                <a:spcPts val="2754"/>
              </a:lnSpc>
            </a:pPr>
            <a:r>
              <a:rPr lang="en-US" sz="2700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</a:p>
          <a:p>
            <a:pPr algn="l">
              <a:lnSpc>
                <a:spcPts val="2754"/>
              </a:lnSpc>
            </a:pPr>
            <a:r>
              <a:rPr lang="en-US" sz="2700" spc="402" u="sng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  <a:hlinkClick r:id="rId3" tooltip="https://www.gov.uk/government/publications/development-matters--2?utm_source=chatgpt.com"/>
              </a:rPr>
              <a:t>DEPARTMENT FOR EDUCATION – DEVELOPMENT MATTERS</a:t>
            </a:r>
          </a:p>
          <a:p>
            <a:pPr algn="l">
              <a:lnSpc>
                <a:spcPts val="2754"/>
              </a:lnSpc>
            </a:pPr>
          </a:p>
          <a:p>
            <a:pPr algn="l">
              <a:lnSpc>
                <a:spcPts val="2754"/>
              </a:lnSpc>
            </a:pPr>
            <a:r>
              <a:rPr lang="en-US" sz="2700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</a:p>
          <a:p>
            <a:pPr algn="l">
              <a:lnSpc>
                <a:spcPts val="2754"/>
              </a:lnSpc>
            </a:pPr>
            <a:r>
              <a:rPr lang="en-US" sz="2700" spc="402" u="sng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  <a:hlinkClick r:id="rId4" tooltip="https://help-for-early-years-providers.education.gov.uk"/>
              </a:rPr>
              <a:t>DEPARTMENT FOR EDUCATION – HELP FOR EARLY YEARS PROVIDERS</a:t>
            </a:r>
          </a:p>
          <a:p>
            <a:pPr algn="l">
              <a:lnSpc>
                <a:spcPts val="2754"/>
              </a:lnSpc>
            </a:pPr>
          </a:p>
          <a:p>
            <a:pPr algn="l">
              <a:lnSpc>
                <a:spcPts val="2754"/>
              </a:lnSpc>
            </a:pPr>
            <a:r>
              <a:rPr lang="en-US" sz="2700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</a:p>
          <a:p>
            <a:pPr algn="l">
              <a:lnSpc>
                <a:spcPts val="2754"/>
              </a:lnSpc>
            </a:pPr>
            <a:r>
              <a:rPr lang="en-US" sz="2700" spc="402" u="sng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  <a:hlinkClick r:id="rId5" tooltip="https://educationendowmentfoundation.org.uk/early-years/toolkit?utm_source=chatgpt.com"/>
              </a:rPr>
              <a:t>EDUCATION ENDOWMENT FOUNDATION – EARLY YEARS TOOLKIT</a:t>
            </a:r>
          </a:p>
          <a:p>
            <a:pPr algn="l">
              <a:lnSpc>
                <a:spcPts val="2754"/>
              </a:lnSpc>
            </a:pPr>
          </a:p>
          <a:p>
            <a:pPr algn="l">
              <a:lnSpc>
                <a:spcPts val="2754"/>
              </a:lnSpc>
            </a:pPr>
          </a:p>
          <a:p>
            <a:pPr algn="l">
              <a:lnSpc>
                <a:spcPts val="2754"/>
              </a:lnSpc>
            </a:pPr>
            <a:r>
              <a:rPr lang="en-US" sz="2700" spc="402" u="sng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  <a:hlinkClick r:id="rId6" tooltip="https://www.gov.uk/government/publications/keeping-children-safe-in-education--2?utm_source=chatgpt.com"/>
              </a:rPr>
              <a:t>DEPARTMENT FOR EDUCATION – KEEPING CHILDREN SAFE IN EDUCATION 2026</a:t>
            </a:r>
          </a:p>
          <a:p>
            <a:pPr algn="l">
              <a:lnSpc>
                <a:spcPts val="2754"/>
              </a:lnSpc>
            </a:pPr>
          </a:p>
          <a:p>
            <a:pPr algn="l">
              <a:lnSpc>
                <a:spcPts val="2754"/>
              </a:lnSpc>
            </a:pPr>
            <a:r>
              <a:rPr lang="en-US" sz="2700" spc="402" u="none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</a:p>
          <a:p>
            <a:pPr algn="l">
              <a:lnSpc>
                <a:spcPts val="2754"/>
              </a:lnSpc>
            </a:pPr>
            <a:r>
              <a:rPr lang="en-US" sz="2700" spc="402" u="sng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  <a:hlinkClick r:id="rId7" tooltip="https://www.gov.uk/government/publications/early-years-inspection-toolkit-operating-guide-and-information?utm_source=chatgpt.com"/>
              </a:rPr>
              <a:t>OFSTED – EARLY YEARS INSPECTION TOOLKIT AND OPERATING GUIDE</a:t>
            </a:r>
          </a:p>
          <a:p>
            <a:pPr algn="l">
              <a:lnSpc>
                <a:spcPts val="2754"/>
              </a:lnSpc>
            </a:pPr>
            <a:r>
              <a:rPr lang="en-US" sz="2700" spc="402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</a:p>
          <a:p>
            <a:pPr algn="l">
              <a:lnSpc>
                <a:spcPts val="2754"/>
              </a:lnSpc>
            </a:pPr>
          </a:p>
          <a:p>
            <a:pPr algn="l">
              <a:lnSpc>
                <a:spcPts val="2754"/>
              </a:lnSpc>
            </a:pPr>
          </a:p>
        </p:txBody>
      </p:sp>
      <p:sp>
        <p:nvSpPr>
          <p:cNvPr name="TextBox 3" id="3"/>
          <p:cNvSpPr txBox="true"/>
          <p:nvPr/>
        </p:nvSpPr>
        <p:spPr>
          <a:xfrm rot="0">
            <a:off x="551223" y="676656"/>
            <a:ext cx="17185553" cy="7898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915"/>
              </a:lnSpc>
            </a:pPr>
            <a:r>
              <a:rPr lang="en-US" sz="5799" spc="864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REFERENCES &amp; FURTHER READING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FF4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373487">
            <a:off x="10689681" y="2748814"/>
            <a:ext cx="3419981" cy="2332284"/>
            <a:chOff x="0" y="0"/>
            <a:chExt cx="4559975" cy="3109712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3076" t="0" r="3076" b="0"/>
            <a:stretch>
              <a:fillRect/>
            </a:stretch>
          </p:blipFill>
          <p:spPr>
            <a:xfrm flipH="false" flipV="false">
              <a:off x="0" y="0"/>
              <a:ext cx="4559975" cy="3109712"/>
            </a:xfrm>
            <a:prstGeom prst="rect">
              <a:avLst/>
            </a:prstGeom>
          </p:spPr>
        </p:pic>
      </p:grpSp>
      <p:grpSp>
        <p:nvGrpSpPr>
          <p:cNvPr name="Group 4" id="4"/>
          <p:cNvGrpSpPr/>
          <p:nvPr/>
        </p:nvGrpSpPr>
        <p:grpSpPr>
          <a:xfrm rot="531040">
            <a:off x="13821353" y="4093494"/>
            <a:ext cx="3419981" cy="2332284"/>
            <a:chOff x="0" y="0"/>
            <a:chExt cx="4559975" cy="3109712"/>
          </a:xfrm>
        </p:grpSpPr>
        <p:pic>
          <p:nvPicPr>
            <p:cNvPr name="Picture 5" id="5"/>
            <p:cNvPicPr>
              <a:picLocks noChangeAspect="true"/>
            </p:cNvPicPr>
            <p:nvPr/>
          </p:nvPicPr>
          <p:blipFill>
            <a:blip r:embed="rId3"/>
            <a:srcRect l="1243" t="0" r="1243" b="0"/>
            <a:stretch>
              <a:fillRect/>
            </a:stretch>
          </p:blipFill>
          <p:spPr>
            <a:xfrm flipH="false" flipV="false">
              <a:off x="0" y="0"/>
              <a:ext cx="4559975" cy="3109712"/>
            </a:xfrm>
            <a:prstGeom prst="rect">
              <a:avLst/>
            </a:prstGeom>
          </p:spPr>
        </p:pic>
      </p:grpSp>
      <p:grpSp>
        <p:nvGrpSpPr>
          <p:cNvPr name="Group 6" id="6"/>
          <p:cNvGrpSpPr/>
          <p:nvPr/>
        </p:nvGrpSpPr>
        <p:grpSpPr>
          <a:xfrm rot="159597">
            <a:off x="10713729" y="5514007"/>
            <a:ext cx="3419981" cy="2332284"/>
            <a:chOff x="0" y="0"/>
            <a:chExt cx="4559975" cy="3109712"/>
          </a:xfrm>
        </p:grpSpPr>
        <p:pic>
          <p:nvPicPr>
            <p:cNvPr name="Picture 7" id="7"/>
            <p:cNvPicPr>
              <a:picLocks noChangeAspect="true"/>
            </p:cNvPicPr>
            <p:nvPr/>
          </p:nvPicPr>
          <p:blipFill>
            <a:blip r:embed="rId4"/>
            <a:srcRect l="1060" t="0" r="1060" b="0"/>
            <a:stretch>
              <a:fillRect/>
            </a:stretch>
          </p:blipFill>
          <p:spPr>
            <a:xfrm flipH="false" flipV="false">
              <a:off x="0" y="0"/>
              <a:ext cx="4559975" cy="3109712"/>
            </a:xfrm>
            <a:prstGeom prst="rect">
              <a:avLst/>
            </a:prstGeom>
          </p:spPr>
        </p:pic>
      </p:grpSp>
      <p:grpSp>
        <p:nvGrpSpPr>
          <p:cNvPr name="Group 8" id="8"/>
          <p:cNvGrpSpPr/>
          <p:nvPr/>
        </p:nvGrpSpPr>
        <p:grpSpPr>
          <a:xfrm rot="92478">
            <a:off x="13849952" y="1264003"/>
            <a:ext cx="3362783" cy="2332284"/>
            <a:chOff x="0" y="0"/>
            <a:chExt cx="4483711" cy="3109712"/>
          </a:xfrm>
        </p:grpSpPr>
        <p:pic>
          <p:nvPicPr>
            <p:cNvPr name="Picture 9" id="9"/>
            <p:cNvPicPr>
              <a:picLocks noChangeAspect="true"/>
            </p:cNvPicPr>
            <p:nvPr/>
          </p:nvPicPr>
          <p:blipFill>
            <a:blip r:embed="rId5"/>
            <a:srcRect l="8907" t="0" r="8907" b="0"/>
            <a:stretch>
              <a:fillRect/>
            </a:stretch>
          </p:blipFill>
          <p:spPr>
            <a:xfrm flipH="false" flipV="false">
              <a:off x="0" y="0"/>
              <a:ext cx="4483711" cy="3109712"/>
            </a:xfrm>
            <a:prstGeom prst="rect">
              <a:avLst/>
            </a:prstGeom>
          </p:spPr>
        </p:pic>
      </p:grpSp>
      <p:sp>
        <p:nvSpPr>
          <p:cNvPr name="Freeform 10" id="10"/>
          <p:cNvSpPr/>
          <p:nvPr/>
        </p:nvSpPr>
        <p:spPr>
          <a:xfrm flipH="false" flipV="false" rot="0">
            <a:off x="14053784" y="6232058"/>
            <a:ext cx="2542043" cy="3026242"/>
          </a:xfrm>
          <a:custGeom>
            <a:avLst/>
            <a:gdLst/>
            <a:ahLst/>
            <a:cxnLst/>
            <a:rect r="r" b="b" t="t" l="l"/>
            <a:pathLst>
              <a:path h="3026242" w="2542043">
                <a:moveTo>
                  <a:pt x="0" y="0"/>
                </a:moveTo>
                <a:lnTo>
                  <a:pt x="2542043" y="0"/>
                </a:lnTo>
                <a:lnTo>
                  <a:pt x="2542043" y="3026242"/>
                </a:lnTo>
                <a:lnTo>
                  <a:pt x="0" y="302624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452074" y="1608471"/>
            <a:ext cx="10121244" cy="103968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20"/>
              </a:lnSpc>
            </a:pP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Discuss:</a:t>
            </a:r>
          </a:p>
          <a:p>
            <a:pPr algn="l">
              <a:lnSpc>
                <a:spcPts val="3920"/>
              </a:lnSpc>
            </a:pPr>
          </a:p>
          <a:p>
            <a:pPr algn="l">
              <a:lnSpc>
                <a:spcPts val="3920"/>
              </a:lnSpc>
            </a:pP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A child who usually seeks adults and joins imaginative play has become unusually quiet.</a:t>
            </a:r>
          </a:p>
          <a:p>
            <a:pPr algn="l">
              <a:lnSpc>
                <a:spcPts val="3920"/>
              </a:lnSpc>
            </a:pPr>
          </a:p>
          <a:p>
            <a:pPr algn="l">
              <a:lnSpc>
                <a:spcPts val="3920"/>
              </a:lnSpc>
            </a:pP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For several days, they have stayed at the edge 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of provision and become d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istressed w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hen an adult approaches.</a:t>
            </a:r>
          </a:p>
          <a:p>
            <a:pPr algn="l">
              <a:lnSpc>
                <a:spcPts val="3920"/>
              </a:lnSpc>
            </a:pPr>
          </a:p>
          <a:p>
            <a:pPr algn="l">
              <a:lnSpc>
                <a:spcPts val="3920"/>
              </a:lnSpc>
            </a:pP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A practitioner 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s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a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ys:</a:t>
            </a:r>
          </a:p>
          <a:p>
            <a:pPr algn="l">
              <a:lnSpc>
                <a:spcPts val="3920"/>
              </a:lnSpc>
            </a:pPr>
          </a:p>
          <a:p>
            <a:pPr algn="l">
              <a:lnSpc>
                <a:spcPts val="3920"/>
              </a:lnSpc>
            </a:pP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“Th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e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y 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ar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e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pr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o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b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a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bly just 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ti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red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an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d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c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h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o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o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si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n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g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t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o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play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alo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n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e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.”</a:t>
            </a:r>
          </a:p>
          <a:p>
            <a:pPr algn="l">
              <a:lnSpc>
                <a:spcPts val="3920"/>
              </a:lnSpc>
            </a:pPr>
          </a:p>
          <a:p>
            <a:pPr algn="l">
              <a:lnSpc>
                <a:spcPts val="3920"/>
              </a:lnSpc>
            </a:pPr>
            <a:r>
              <a:rPr lang="en-US" sz="2800" i="true" b="true">
                <a:solidFill>
                  <a:srgbClr val="1E1E49"/>
                </a:solidFill>
                <a:latin typeface="Gotham Bold Italics"/>
                <a:ea typeface="Gotham Bold Italics"/>
                <a:cs typeface="Gotham Bold Italics"/>
                <a:sym typeface="Gotham Bold Italics"/>
              </a:rPr>
              <a:t>What should staff consider?</a:t>
            </a:r>
          </a:p>
          <a:p>
            <a:pPr algn="l">
              <a:lnSpc>
                <a:spcPts val="3920"/>
              </a:lnSpc>
            </a:pPr>
          </a:p>
          <a:p>
            <a:pPr algn="l">
              <a:lnSpc>
                <a:spcPts val="3920"/>
              </a:lnSpc>
            </a:pPr>
          </a:p>
          <a:p>
            <a:pPr algn="l">
              <a:lnSpc>
                <a:spcPts val="3920"/>
              </a:lnSpc>
            </a:pPr>
          </a:p>
          <a:p>
            <a:pPr algn="l">
              <a:lnSpc>
                <a:spcPts val="3920"/>
              </a:lnSpc>
            </a:pPr>
          </a:p>
          <a:p>
            <a:pPr algn="l">
              <a:lnSpc>
                <a:spcPts val="3920"/>
              </a:lnSpc>
            </a:pPr>
          </a:p>
          <a:p>
            <a:pPr algn="l">
              <a:lnSpc>
                <a:spcPts val="3920"/>
              </a:lnSpc>
            </a:pPr>
          </a:p>
        </p:txBody>
      </p:sp>
      <p:sp>
        <p:nvSpPr>
          <p:cNvPr name="TextBox 12" id="12"/>
          <p:cNvSpPr txBox="true"/>
          <p:nvPr/>
        </p:nvSpPr>
        <p:spPr>
          <a:xfrm rot="0">
            <a:off x="295172" y="653034"/>
            <a:ext cx="11907709" cy="8465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324"/>
              </a:lnSpc>
            </a:pPr>
            <a:r>
              <a:rPr lang="en-US" sz="6200" spc="923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SAFEGUARDING SPARK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FF4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202439">
            <a:off x="15045656" y="-91995"/>
            <a:ext cx="2778201" cy="4102919"/>
            <a:chOff x="0" y="0"/>
            <a:chExt cx="3704268" cy="5470559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27485" t="0" r="27485" b="0"/>
            <a:stretch>
              <a:fillRect/>
            </a:stretch>
          </p:blipFill>
          <p:spPr>
            <a:xfrm flipH="false" flipV="false">
              <a:off x="0" y="0"/>
              <a:ext cx="3704268" cy="5470559"/>
            </a:xfrm>
            <a:prstGeom prst="rect">
              <a:avLst/>
            </a:prstGeom>
          </p:spPr>
        </p:pic>
      </p:grpSp>
      <p:grpSp>
        <p:nvGrpSpPr>
          <p:cNvPr name="Group 4" id="4"/>
          <p:cNvGrpSpPr/>
          <p:nvPr/>
        </p:nvGrpSpPr>
        <p:grpSpPr>
          <a:xfrm rot="529141">
            <a:off x="12657387" y="2300830"/>
            <a:ext cx="2778201" cy="3811823"/>
            <a:chOff x="0" y="0"/>
            <a:chExt cx="3704268" cy="5082431"/>
          </a:xfrm>
        </p:grpSpPr>
        <p:pic>
          <p:nvPicPr>
            <p:cNvPr name="Picture 5" id="5"/>
            <p:cNvPicPr>
              <a:picLocks noChangeAspect="true"/>
            </p:cNvPicPr>
            <p:nvPr/>
          </p:nvPicPr>
          <p:blipFill>
            <a:blip r:embed="rId3"/>
            <a:srcRect l="25583" t="0" r="25583" b="0"/>
            <a:stretch>
              <a:fillRect/>
            </a:stretch>
          </p:blipFill>
          <p:spPr>
            <a:xfrm flipH="false" flipV="false">
              <a:off x="0" y="0"/>
              <a:ext cx="3704268" cy="5082431"/>
            </a:xfrm>
            <a:prstGeom prst="rect">
              <a:avLst/>
            </a:prstGeom>
          </p:spPr>
        </p:pic>
      </p:grpSp>
      <p:grpSp>
        <p:nvGrpSpPr>
          <p:cNvPr name="Group 6" id="6"/>
          <p:cNvGrpSpPr/>
          <p:nvPr/>
        </p:nvGrpSpPr>
        <p:grpSpPr>
          <a:xfrm rot="-265419">
            <a:off x="10585794" y="5006915"/>
            <a:ext cx="2485052" cy="3951885"/>
            <a:chOff x="0" y="0"/>
            <a:chExt cx="3313402" cy="5269180"/>
          </a:xfrm>
        </p:grpSpPr>
        <p:pic>
          <p:nvPicPr>
            <p:cNvPr name="Picture 7" id="7"/>
            <p:cNvPicPr>
              <a:picLocks noChangeAspect="true"/>
            </p:cNvPicPr>
            <p:nvPr/>
          </p:nvPicPr>
          <p:blipFill>
            <a:blip r:embed="rId4"/>
            <a:srcRect l="18715" t="0" r="18715" b="0"/>
            <a:stretch>
              <a:fillRect/>
            </a:stretch>
          </p:blipFill>
          <p:spPr>
            <a:xfrm flipH="false" flipV="false">
              <a:off x="0" y="0"/>
              <a:ext cx="3313402" cy="5269180"/>
            </a:xfrm>
            <a:prstGeom prst="rect">
              <a:avLst/>
            </a:prstGeom>
          </p:spPr>
        </p:pic>
      </p:grpSp>
      <p:grpSp>
        <p:nvGrpSpPr>
          <p:cNvPr name="Group 8" id="8"/>
          <p:cNvGrpSpPr/>
          <p:nvPr/>
        </p:nvGrpSpPr>
        <p:grpSpPr>
          <a:xfrm rot="-491627">
            <a:off x="15951779" y="4979488"/>
            <a:ext cx="2485052" cy="3101546"/>
            <a:chOff x="0" y="0"/>
            <a:chExt cx="3313402" cy="4135395"/>
          </a:xfrm>
        </p:grpSpPr>
        <p:pic>
          <p:nvPicPr>
            <p:cNvPr name="Picture 9" id="9"/>
            <p:cNvPicPr>
              <a:picLocks noChangeAspect="true"/>
            </p:cNvPicPr>
            <p:nvPr/>
          </p:nvPicPr>
          <p:blipFill>
            <a:blip r:embed="rId5"/>
            <a:srcRect l="23359" t="0" r="23359" b="0"/>
            <a:stretch>
              <a:fillRect/>
            </a:stretch>
          </p:blipFill>
          <p:spPr>
            <a:xfrm flipH="false" flipV="false">
              <a:off x="0" y="0"/>
              <a:ext cx="3313402" cy="4135395"/>
            </a:xfrm>
            <a:prstGeom prst="rect">
              <a:avLst/>
            </a:prstGeom>
          </p:spPr>
        </p:pic>
      </p:grpSp>
      <p:grpSp>
        <p:nvGrpSpPr>
          <p:cNvPr name="Group 10" id="10"/>
          <p:cNvGrpSpPr/>
          <p:nvPr/>
        </p:nvGrpSpPr>
        <p:grpSpPr>
          <a:xfrm rot="568354">
            <a:off x="13538229" y="6214480"/>
            <a:ext cx="2778201" cy="4102919"/>
            <a:chOff x="0" y="0"/>
            <a:chExt cx="3704268" cy="5470559"/>
          </a:xfrm>
        </p:grpSpPr>
        <p:pic>
          <p:nvPicPr>
            <p:cNvPr name="Picture 11" id="11"/>
            <p:cNvPicPr>
              <a:picLocks noChangeAspect="true"/>
            </p:cNvPicPr>
            <p:nvPr/>
          </p:nvPicPr>
          <p:blipFill>
            <a:blip r:embed="rId6"/>
            <a:srcRect l="27485" t="0" r="27485" b="0"/>
            <a:stretch>
              <a:fillRect/>
            </a:stretch>
          </p:blipFill>
          <p:spPr>
            <a:xfrm flipH="false" flipV="false">
              <a:off x="0" y="0"/>
              <a:ext cx="3704268" cy="5470559"/>
            </a:xfrm>
            <a:prstGeom prst="rect">
              <a:avLst/>
            </a:prstGeom>
          </p:spPr>
        </p:pic>
      </p:grpSp>
      <p:sp>
        <p:nvSpPr>
          <p:cNvPr name="TextBox 12" id="12"/>
          <p:cNvSpPr txBox="true"/>
          <p:nvPr/>
        </p:nvSpPr>
        <p:spPr>
          <a:xfrm rot="0">
            <a:off x="295172" y="653034"/>
            <a:ext cx="11907709" cy="8465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324"/>
              </a:lnSpc>
            </a:pPr>
            <a:r>
              <a:rPr lang="en-US" sz="6200" spc="923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SAFEGUARDING SPARK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452074" y="1608471"/>
            <a:ext cx="10121244" cy="113874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20"/>
              </a:lnSpc>
            </a:pP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A change in play, communication or emotional presentation may be significant.</a:t>
            </a:r>
          </a:p>
          <a:p>
            <a:pPr algn="l">
              <a:lnSpc>
                <a:spcPts val="3920"/>
              </a:lnSpc>
            </a:pPr>
          </a:p>
          <a:p>
            <a:pPr algn="l">
              <a:lnSpc>
                <a:spcPts val="3920"/>
              </a:lnSpc>
            </a:pP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Staff should:</a:t>
            </a:r>
          </a:p>
          <a:p>
            <a:pPr algn="l" marL="604523" indent="-302261" lvl="1">
              <a:lnSpc>
                <a:spcPts val="3920"/>
              </a:lnSpc>
              <a:buFont typeface="Arial"/>
              <a:buChar char="•"/>
            </a:pP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Notice the change and any developing pattern.</a:t>
            </a:r>
          </a:p>
          <a:p>
            <a:pPr algn="l" marL="604523" indent="-302261" lvl="1">
              <a:lnSpc>
                <a:spcPts val="3920"/>
              </a:lnSpc>
              <a:buFont typeface="Arial"/>
              <a:buChar char="•"/>
            </a:pP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Respond calmly and sensitively.</a:t>
            </a:r>
          </a:p>
          <a:p>
            <a:pPr algn="l" marL="604523" indent="-302261" lvl="1">
              <a:lnSpc>
                <a:spcPts val="3920"/>
              </a:lnSpc>
              <a:buFont typeface="Arial"/>
              <a:buChar char="•"/>
            </a:pP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Listen without leading or investigating.</a:t>
            </a:r>
          </a:p>
          <a:p>
            <a:pPr algn="l" marL="604523" indent="-302261" lvl="1">
              <a:lnSpc>
                <a:spcPts val="3920"/>
              </a:lnSpc>
              <a:buFont typeface="Arial"/>
              <a:buChar char="•"/>
            </a:pP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Avoid explaining the behaviour away.</a:t>
            </a:r>
          </a:p>
          <a:p>
            <a:pPr algn="l" marL="604523" indent="-302261" lvl="1">
              <a:lnSpc>
                <a:spcPts val="3920"/>
              </a:lnSpc>
              <a:buFont typeface="Arial"/>
              <a:buChar char="•"/>
            </a:pP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Record the child’s w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ords and what was observed.</a:t>
            </a:r>
          </a:p>
          <a:p>
            <a:pPr algn="l" marL="604523" indent="-302261" lvl="1">
              <a:lnSpc>
                <a:spcPts val="3920"/>
              </a:lnSpc>
              <a:buFont typeface="Arial"/>
              <a:buChar char="•"/>
            </a:pP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Follow 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the setti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ng’s safeguarding procedures.</a:t>
            </a:r>
          </a:p>
          <a:p>
            <a:pPr algn="l">
              <a:lnSpc>
                <a:spcPts val="3920"/>
              </a:lnSpc>
            </a:pPr>
          </a:p>
          <a:p>
            <a:pPr algn="l">
              <a:lnSpc>
                <a:spcPts val="3920"/>
              </a:lnSpc>
            </a:pP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There ma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y b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e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m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any 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explanati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ons, inc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luding 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ti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red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ness or devel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opmen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t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al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cha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ng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e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. However, 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a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dul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t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s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should 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rem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a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in pro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f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essionally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c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uri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o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us.</a:t>
            </a:r>
          </a:p>
          <a:p>
            <a:pPr algn="l">
              <a:lnSpc>
                <a:spcPts val="3920"/>
              </a:lnSpc>
            </a:pPr>
          </a:p>
          <a:p>
            <a:pPr algn="l">
              <a:lnSpc>
                <a:spcPts val="3920"/>
              </a:lnSpc>
            </a:pP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Ob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s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erve carefully. Recor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d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factually. Shar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e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p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r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omptly.</a:t>
            </a:r>
          </a:p>
          <a:p>
            <a:pPr algn="l">
              <a:lnSpc>
                <a:spcPts val="3920"/>
              </a:lnSpc>
            </a:pPr>
          </a:p>
          <a:p>
            <a:pPr algn="l">
              <a:lnSpc>
                <a:spcPts val="3920"/>
              </a:lnSpc>
            </a:pPr>
          </a:p>
          <a:p>
            <a:pPr algn="l">
              <a:lnSpc>
                <a:spcPts val="3920"/>
              </a:lnSpc>
            </a:pPr>
          </a:p>
          <a:p>
            <a:pPr algn="l">
              <a:lnSpc>
                <a:spcPts val="3920"/>
              </a:lnSpc>
            </a:pPr>
          </a:p>
          <a:p>
            <a:pPr algn="l">
              <a:lnSpc>
                <a:spcPts val="3920"/>
              </a:lnSpc>
            </a:pPr>
          </a:p>
          <a:p>
            <a:pPr algn="l">
              <a:lnSpc>
                <a:spcPts val="3920"/>
              </a:lnSpc>
            </a:pPr>
          </a:p>
          <a:p>
            <a:pPr algn="l">
              <a:lnSpc>
                <a:spcPts val="3920"/>
              </a:lnSpc>
            </a:pP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FF4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3567260" y="1689712"/>
            <a:ext cx="4329653" cy="4329636"/>
            <a:chOff x="0" y="0"/>
            <a:chExt cx="6350000" cy="634997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350000" cy="6349975"/>
            </a:xfrm>
            <a:custGeom>
              <a:avLst/>
              <a:gdLst/>
              <a:ahLst/>
              <a:cxnLst/>
              <a:rect r="r" b="b" t="t" l="l"/>
              <a:pathLst>
                <a:path h="6349975" w="6350000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-24931" t="0" r="-24931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301587" y="1623037"/>
            <a:ext cx="12649023" cy="9591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you will be able to:</a:t>
            </a:r>
          </a:p>
          <a:p>
            <a:pPr algn="l">
              <a:lnSpc>
                <a:spcPts val="4200"/>
              </a:lnSpc>
            </a:pPr>
          </a:p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Explain what Early Years pedagogy means.</a:t>
            </a:r>
          </a:p>
          <a:p>
            <a:pPr algn="l">
              <a:lnSpc>
                <a:spcPts val="4200"/>
              </a:lnSpc>
            </a:pPr>
          </a:p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Describe how young children learn through a blend of approaches.</a:t>
            </a:r>
          </a:p>
          <a:p>
            <a:pPr algn="l">
              <a:lnSpc>
                <a:spcPts val="4200"/>
              </a:lnSpc>
            </a:pPr>
          </a:p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Recognise play as a powerful context for learning.</a:t>
            </a:r>
          </a:p>
          <a:p>
            <a:pPr algn="l">
              <a:lnSpc>
                <a:spcPts val="4200"/>
              </a:lnSpc>
            </a:pPr>
          </a:p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Consider the role of relationships and responsive adults.</a:t>
            </a:r>
          </a:p>
          <a:p>
            <a:pPr algn="l">
              <a:lnSpc>
                <a:spcPts val="4200"/>
              </a:lnSpc>
            </a:pPr>
          </a:p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Co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nnect practice to the Characteristics of Effective Teaching and Learning.</a:t>
            </a:r>
          </a:p>
          <a:p>
            <a:pPr algn="l">
              <a:lnSpc>
                <a:spcPts val="4200"/>
              </a:lnSpc>
            </a:pPr>
          </a:p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Choose one interaction to observe and refin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e.</a:t>
            </a:r>
          </a:p>
          <a:p>
            <a:pPr algn="l">
              <a:lnSpc>
                <a:spcPts val="4200"/>
              </a:lnSpc>
            </a:pPr>
          </a:p>
          <a:p>
            <a:pPr algn="l">
              <a:lnSpc>
                <a:spcPts val="4200"/>
              </a:lnSpc>
            </a:pPr>
          </a:p>
          <a:p>
            <a:pPr algn="l">
              <a:lnSpc>
                <a:spcPts val="4200"/>
              </a:lnSpc>
            </a:pPr>
          </a:p>
        </p:txBody>
      </p:sp>
      <p:sp>
        <p:nvSpPr>
          <p:cNvPr name="TextBox 5" id="5"/>
          <p:cNvSpPr txBox="true"/>
          <p:nvPr/>
        </p:nvSpPr>
        <p:spPr>
          <a:xfrm rot="0">
            <a:off x="301587" y="543269"/>
            <a:ext cx="15430500" cy="8465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324"/>
              </a:lnSpc>
            </a:pPr>
            <a:r>
              <a:rPr lang="en-US" sz="6200" spc="923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BY THE END OF THIS SPARK…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FF4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867578" y="1629923"/>
            <a:ext cx="16891612" cy="10125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Understanding Early Years: Pedagogy, Practice and Purpose</a:t>
            </a:r>
          </a:p>
          <a:p>
            <a:pPr algn="l">
              <a:lnSpc>
                <a:spcPts val="4200"/>
              </a:lnSpc>
            </a:pP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Week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1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–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Wha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t 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I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s 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E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ar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ly Year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s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Pedagogy?</a:t>
            </a: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W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eek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2 – Fro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m 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Fr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a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mew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or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k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to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Prac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ti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ce</a:t>
            </a: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Week 3 – What Does Strong EYFS Practice Look Like?</a:t>
            </a:r>
          </a:p>
          <a:p>
            <a:pPr algn="l">
              <a:lnSpc>
                <a:spcPts val="4200"/>
              </a:lnSpc>
            </a:pP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This foundation series explores:</a:t>
            </a:r>
          </a:p>
          <a:p>
            <a:pPr algn="l">
              <a:lnSpc>
                <a:spcPts val="4200"/>
              </a:lnSpc>
            </a:pPr>
          </a:p>
          <a:p>
            <a:pPr algn="l" marL="647702" indent="-323851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How young children learn.</a:t>
            </a:r>
          </a:p>
          <a:p>
            <a:pPr algn="l" marL="647702" indent="-323851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Why our pedagogical choices matter.</a:t>
            </a:r>
          </a:p>
          <a:p>
            <a:pPr algn="l" marL="647702" indent="-323851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How the EYFS framework informs practice.</a:t>
            </a:r>
          </a:p>
          <a:p>
            <a:pPr algn="l" marL="647702" indent="-323851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What strong Early Years practice looks, sounds and feels like.</a:t>
            </a:r>
          </a:p>
          <a:p>
            <a:pPr algn="l">
              <a:lnSpc>
                <a:spcPts val="4200"/>
              </a:lnSpc>
            </a:pPr>
          </a:p>
          <a:p>
            <a:pPr algn="l">
              <a:lnSpc>
                <a:spcPts val="4200"/>
              </a:lnSpc>
            </a:pPr>
          </a:p>
          <a:p>
            <a:pPr algn="l">
              <a:lnSpc>
                <a:spcPts val="4200"/>
              </a:lnSpc>
            </a:pPr>
          </a:p>
          <a:p>
            <a:pPr algn="l">
              <a:lnSpc>
                <a:spcPts val="4200"/>
              </a:lnSpc>
            </a:pPr>
          </a:p>
          <a:p>
            <a:pPr algn="l">
              <a:lnSpc>
                <a:spcPts val="4200"/>
              </a:lnSpc>
            </a:pPr>
          </a:p>
          <a:p>
            <a:pPr algn="l">
              <a:lnSpc>
                <a:spcPts val="4200"/>
              </a:lnSpc>
            </a:pPr>
          </a:p>
          <a:p>
            <a:pPr algn="l">
              <a:lnSpc>
                <a:spcPts val="4200"/>
              </a:lnSpc>
            </a:pP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16042584" y="170397"/>
            <a:ext cx="1716606" cy="1716606"/>
          </a:xfrm>
          <a:custGeom>
            <a:avLst/>
            <a:gdLst/>
            <a:ahLst/>
            <a:cxnLst/>
            <a:rect r="r" b="b" t="t" l="l"/>
            <a:pathLst>
              <a:path h="1716606" w="1716606">
                <a:moveTo>
                  <a:pt x="0" y="0"/>
                </a:moveTo>
                <a:lnTo>
                  <a:pt x="1716606" y="0"/>
                </a:lnTo>
                <a:lnTo>
                  <a:pt x="1716606" y="1716606"/>
                </a:lnTo>
                <a:lnTo>
                  <a:pt x="0" y="17166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367688" y="535053"/>
            <a:ext cx="17567772" cy="8465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324"/>
              </a:lnSpc>
            </a:pPr>
            <a:r>
              <a:rPr lang="en-US" sz="6200" spc="923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OUR JOURNEY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305539" y="2702739"/>
            <a:ext cx="562040" cy="585458"/>
          </a:xfrm>
          <a:custGeom>
            <a:avLst/>
            <a:gdLst/>
            <a:ahLst/>
            <a:cxnLst/>
            <a:rect r="r" b="b" t="t" l="l"/>
            <a:pathLst>
              <a:path h="585458" w="562040">
                <a:moveTo>
                  <a:pt x="0" y="0"/>
                </a:moveTo>
                <a:lnTo>
                  <a:pt x="562039" y="0"/>
                </a:lnTo>
                <a:lnTo>
                  <a:pt x="562039" y="585458"/>
                </a:lnTo>
                <a:lnTo>
                  <a:pt x="0" y="58545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>
  <p:cSld>
    <p:bg>
      <p:bgPr>
        <a:solidFill>
          <a:srgbClr val="EFF4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663426" y="2109597"/>
            <a:ext cx="15599755" cy="113874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20"/>
              </a:lnSpc>
            </a:pP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Pedagogy is the thinking that shapes how w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e teach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.</a:t>
            </a:r>
          </a:p>
          <a:p>
            <a:pPr algn="l">
              <a:lnSpc>
                <a:spcPts val="3920"/>
              </a:lnSpc>
            </a:pP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It sits behind our everyday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ch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oices:</a:t>
            </a:r>
          </a:p>
          <a:p>
            <a:pPr algn="l" marL="604521" indent="-302261" lvl="1">
              <a:lnSpc>
                <a:spcPts val="3920"/>
              </a:lnSpc>
              <a:buFont typeface="Arial"/>
              <a:buChar char="•"/>
            </a:pP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Wh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e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n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w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e 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ob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se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rv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e.</a:t>
            </a:r>
          </a:p>
          <a:p>
            <a:pPr algn="l" marL="604521" indent="-302261" lvl="1">
              <a:lnSpc>
                <a:spcPts val="3920"/>
              </a:lnSpc>
              <a:buFont typeface="Arial"/>
              <a:buChar char="•"/>
            </a:pP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Wh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e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n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w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e 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joi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n 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child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re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n’s 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p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lay.</a:t>
            </a:r>
          </a:p>
          <a:p>
            <a:pPr algn="l" marL="604521" indent="-302261" lvl="1">
              <a:lnSpc>
                <a:spcPts val="3920"/>
              </a:lnSpc>
              <a:buFont typeface="Arial"/>
              <a:buChar char="•"/>
            </a:pP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Wh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at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w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e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mo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d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e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l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.</a:t>
            </a:r>
          </a:p>
          <a:p>
            <a:pPr algn="l" marL="604521" indent="-302261" lvl="1">
              <a:lnSpc>
                <a:spcPts val="3920"/>
              </a:lnSpc>
              <a:buFont typeface="Arial"/>
              <a:buChar char="•"/>
            </a:pP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What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we tea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c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h 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d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i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rect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l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y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.</a:t>
            </a:r>
          </a:p>
          <a:p>
            <a:pPr algn="l" marL="604521" indent="-302261" lvl="1">
              <a:lnSpc>
                <a:spcPts val="3920"/>
              </a:lnSpc>
              <a:buFont typeface="Arial"/>
              <a:buChar char="•"/>
            </a:pP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How we organi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se t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he e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nv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i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ronme</a:t>
            </a: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nt.</a:t>
            </a:r>
          </a:p>
          <a:p>
            <a:pPr algn="l" marL="604521" indent="-302261" lvl="1">
              <a:lnSpc>
                <a:spcPts val="3920"/>
              </a:lnSpc>
              <a:buFont typeface="Arial"/>
              <a:buChar char="•"/>
            </a:pP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How we respond to children.</a:t>
            </a:r>
          </a:p>
          <a:p>
            <a:pPr algn="l" marL="604521" indent="-302261" lvl="1">
              <a:lnSpc>
                <a:spcPts val="3920"/>
              </a:lnSpc>
              <a:buFont typeface="Arial"/>
              <a:buChar char="•"/>
            </a:pP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Which language we introduce.</a:t>
            </a:r>
          </a:p>
          <a:p>
            <a:pPr algn="l" marL="604521" indent="-302261" lvl="1">
              <a:lnSpc>
                <a:spcPts val="3920"/>
              </a:lnSpc>
              <a:buFont typeface="Arial"/>
              <a:buChar char="•"/>
            </a:pP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When we step back.</a:t>
            </a:r>
          </a:p>
          <a:p>
            <a:pPr algn="l">
              <a:lnSpc>
                <a:spcPts val="3920"/>
              </a:lnSpc>
            </a:pP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Pedagogy is more than an activity, resource or teaching technique.</a:t>
            </a:r>
          </a:p>
          <a:p>
            <a:pPr algn="l">
              <a:lnSpc>
                <a:spcPts val="3920"/>
              </a:lnSpc>
            </a:pP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It connects:</a:t>
            </a:r>
          </a:p>
          <a:p>
            <a:pPr algn="l" marL="604521" indent="-302261" lvl="1">
              <a:lnSpc>
                <a:spcPts val="3920"/>
              </a:lnSpc>
              <a:buFont typeface="Arial"/>
              <a:buChar char="•"/>
            </a:pP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What we want children to learn.</a:t>
            </a:r>
          </a:p>
          <a:p>
            <a:pPr algn="l" marL="604521" indent="-302261" lvl="1">
              <a:lnSpc>
                <a:spcPts val="3920"/>
              </a:lnSpc>
              <a:buFont typeface="Arial"/>
              <a:buChar char="•"/>
            </a:pP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How young children learn.</a:t>
            </a:r>
          </a:p>
          <a:p>
            <a:pPr algn="l" marL="604521" indent="-302261" lvl="1">
              <a:lnSpc>
                <a:spcPts val="3920"/>
              </a:lnSpc>
              <a:buFont typeface="Arial"/>
              <a:buChar char="•"/>
            </a:pP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Why we choose a particular approach.</a:t>
            </a:r>
          </a:p>
          <a:p>
            <a:pPr algn="l">
              <a:lnSpc>
                <a:spcPts val="3920"/>
              </a:lnSpc>
            </a:pPr>
            <a:r>
              <a:rPr lang="en-US" sz="28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Our practice reveals our beliefs about children and learning.</a:t>
            </a:r>
          </a:p>
          <a:p>
            <a:pPr algn="l">
              <a:lnSpc>
                <a:spcPts val="3920"/>
              </a:lnSpc>
            </a:pPr>
          </a:p>
          <a:p>
            <a:pPr algn="l">
              <a:lnSpc>
                <a:spcPts val="3920"/>
              </a:lnSpc>
            </a:pPr>
          </a:p>
          <a:p>
            <a:pPr algn="l">
              <a:lnSpc>
                <a:spcPts val="3920"/>
              </a:lnSpc>
            </a:pPr>
          </a:p>
          <a:p>
            <a:pPr algn="l">
              <a:lnSpc>
                <a:spcPts val="3920"/>
              </a:lnSpc>
            </a:pPr>
          </a:p>
          <a:p>
            <a:pPr algn="l">
              <a:lnSpc>
                <a:spcPts val="3920"/>
              </a:lnSpc>
            </a:pPr>
          </a:p>
          <a:p>
            <a:pPr algn="l">
              <a:lnSpc>
                <a:spcPts val="3920"/>
              </a:lnSpc>
            </a:pPr>
          </a:p>
          <a:p>
            <a:pPr algn="l">
              <a:lnSpc>
                <a:spcPts val="3920"/>
              </a:lnSpc>
            </a:pPr>
          </a:p>
        </p:txBody>
      </p:sp>
      <p:sp>
        <p:nvSpPr>
          <p:cNvPr name="TextBox 3" id="3"/>
          <p:cNvSpPr txBox="true"/>
          <p:nvPr/>
        </p:nvSpPr>
        <p:spPr>
          <a:xfrm rot="0">
            <a:off x="949864" y="643509"/>
            <a:ext cx="17338136" cy="15327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916"/>
              </a:lnSpc>
            </a:pPr>
            <a:r>
              <a:rPr lang="en-US" sz="5800" spc="864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PEDAGOGY IS THE “WHY” BEHIND PRACTICE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FF4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4454355" y="5071599"/>
            <a:ext cx="39750" cy="1561592"/>
          </a:xfrm>
          <a:custGeom>
            <a:avLst/>
            <a:gdLst/>
            <a:ahLst/>
            <a:cxnLst/>
            <a:rect r="r" b="b" t="t" l="l"/>
            <a:pathLst>
              <a:path h="1561592" w="39750">
                <a:moveTo>
                  <a:pt x="0" y="0"/>
                </a:moveTo>
                <a:lnTo>
                  <a:pt x="39749" y="0"/>
                </a:lnTo>
                <a:lnTo>
                  <a:pt x="39749" y="1561592"/>
                </a:lnTo>
                <a:lnTo>
                  <a:pt x="0" y="15615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1730289" y="2913931"/>
            <a:ext cx="39750" cy="1561592"/>
          </a:xfrm>
          <a:custGeom>
            <a:avLst/>
            <a:gdLst/>
            <a:ahLst/>
            <a:cxnLst/>
            <a:rect r="r" b="b" t="t" l="l"/>
            <a:pathLst>
              <a:path h="1561592" w="39750">
                <a:moveTo>
                  <a:pt x="0" y="0"/>
                </a:moveTo>
                <a:lnTo>
                  <a:pt x="39749" y="0"/>
                </a:lnTo>
                <a:lnTo>
                  <a:pt x="39749" y="1561592"/>
                </a:lnTo>
                <a:lnTo>
                  <a:pt x="0" y="15615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140558" y="2693594"/>
            <a:ext cx="39750" cy="1561592"/>
          </a:xfrm>
          <a:custGeom>
            <a:avLst/>
            <a:gdLst/>
            <a:ahLst/>
            <a:cxnLst/>
            <a:rect r="r" b="b" t="t" l="l"/>
            <a:pathLst>
              <a:path h="1561592" w="39750">
                <a:moveTo>
                  <a:pt x="0" y="0"/>
                </a:moveTo>
                <a:lnTo>
                  <a:pt x="39750" y="0"/>
                </a:lnTo>
                <a:lnTo>
                  <a:pt x="39750" y="1561592"/>
                </a:lnTo>
                <a:lnTo>
                  <a:pt x="0" y="15615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266819" y="1297171"/>
            <a:ext cx="15599755" cy="12258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Young children learn through:</a:t>
            </a:r>
          </a:p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Movement and talk.</a:t>
            </a:r>
          </a:p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Play and repetition.</a:t>
            </a:r>
          </a:p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Relationships.</a:t>
            </a:r>
          </a:p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First-hand experiences.</a:t>
            </a:r>
          </a:p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Exploratio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n.</a:t>
            </a:r>
          </a:p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Imita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tion.</a:t>
            </a:r>
          </a:p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Stori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es and songs.</a:t>
            </a:r>
          </a:p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Guided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practice.</a:t>
            </a:r>
          </a:p>
          <a:p>
            <a:pPr algn="l">
              <a:lnSpc>
                <a:spcPts val="4200"/>
              </a:lnSpc>
            </a:pP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Childr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e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n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are developing acr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oss connected a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reas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rather than co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mpleting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a timetable of isolated subject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s. 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T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h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is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do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es 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no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t 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m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e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a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n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“no t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e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aching”.</a:t>
            </a: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I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t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means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teac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hing i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n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w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a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y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s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t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hat 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respect c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h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ildr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en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’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s 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age, d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e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vel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o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pm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ent an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d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w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a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ys o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f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l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ear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ning.</a:t>
            </a: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Discuss: Does our practice expect childre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n to le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arn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like t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hree-,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four- and five-year-olds? Or d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o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es it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s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om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e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t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imes ask them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t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o behave 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and learn l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ike much older pupils?</a:t>
            </a:r>
          </a:p>
          <a:p>
            <a:pPr algn="l">
              <a:lnSpc>
                <a:spcPts val="4200"/>
              </a:lnSpc>
            </a:pPr>
          </a:p>
          <a:p>
            <a:pPr algn="l">
              <a:lnSpc>
                <a:spcPts val="4200"/>
              </a:lnSpc>
            </a:pPr>
          </a:p>
          <a:p>
            <a:pPr algn="l">
              <a:lnSpc>
                <a:spcPts val="4200"/>
              </a:lnSpc>
            </a:pPr>
          </a:p>
          <a:p>
            <a:pPr algn="l">
              <a:lnSpc>
                <a:spcPts val="4200"/>
              </a:lnSpc>
            </a:pPr>
          </a:p>
          <a:p>
            <a:pPr algn="l">
              <a:lnSpc>
                <a:spcPts val="4200"/>
              </a:lnSpc>
            </a:pPr>
          </a:p>
          <a:p>
            <a:pPr algn="l">
              <a:lnSpc>
                <a:spcPts val="4200"/>
              </a:lnSpc>
            </a:pPr>
          </a:p>
          <a:p>
            <a:pPr algn="l">
              <a:lnSpc>
                <a:spcPts val="4200"/>
              </a:lnSpc>
            </a:pP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16307249" y="1526429"/>
            <a:ext cx="1595421" cy="1595421"/>
          </a:xfrm>
          <a:custGeom>
            <a:avLst/>
            <a:gdLst/>
            <a:ahLst/>
            <a:cxnLst/>
            <a:rect r="r" b="b" t="t" l="l"/>
            <a:pathLst>
              <a:path h="1595421" w="1595421">
                <a:moveTo>
                  <a:pt x="0" y="0"/>
                </a:moveTo>
                <a:lnTo>
                  <a:pt x="1595420" y="0"/>
                </a:lnTo>
                <a:lnTo>
                  <a:pt x="1595420" y="1595421"/>
                </a:lnTo>
                <a:lnTo>
                  <a:pt x="0" y="159542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244785" y="379104"/>
            <a:ext cx="18043215" cy="7661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712"/>
              </a:lnSpc>
            </a:pPr>
            <a:r>
              <a:rPr lang="en-US" sz="5600" spc="834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EYFS IS NOT MINIATURE KEY STAGE 1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>
  <p:cSld>
    <p:bg>
      <p:bgPr>
        <a:solidFill>
          <a:srgbClr val="EFF4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553257" y="1304895"/>
            <a:ext cx="15599755" cy="11191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Development Matters describes effective pedagogy as a mixture of approaches.</a:t>
            </a: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Children’s play - Children choose, explore, practise, repeat and create.</a:t>
            </a:r>
          </a:p>
          <a:p>
            <a:pPr algn="l">
              <a:lnSpc>
                <a:spcPts val="4200"/>
              </a:lnSpc>
            </a:pPr>
          </a:p>
          <a:p>
            <a:pPr algn="l">
              <a:lnSpc>
                <a:spcPts val="4200"/>
              </a:lnSpc>
            </a:pPr>
            <a:r>
              <a:rPr lang="en-US" sz="3000" i="true" b="true">
                <a:solidFill>
                  <a:srgbClr val="1E1E49"/>
                </a:solidFill>
                <a:latin typeface="Gotham Bold Italics"/>
                <a:ea typeface="Gotham Bold Italics"/>
                <a:cs typeface="Gotham Bold Italics"/>
                <a:sym typeface="Gotham Bold Italics"/>
              </a:rPr>
              <a:t>Adult modelling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- Adults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d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em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on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s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t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rate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la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n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guag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e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, action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s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, 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t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hinking 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and 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n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e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w</a:t>
            </a:r>
            <a:r>
              <a:rPr lang="en-US" sz="3000" u="none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3000" u="none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p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o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ss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i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b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il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i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t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ies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.</a:t>
            </a:r>
          </a:p>
          <a:p>
            <a:pPr algn="l">
              <a:lnSpc>
                <a:spcPts val="4200"/>
              </a:lnSpc>
            </a:pPr>
          </a:p>
          <a:p>
            <a:pPr algn="l">
              <a:lnSpc>
                <a:spcPts val="4200"/>
              </a:lnSpc>
            </a:pPr>
            <a:r>
              <a:rPr lang="en-US" sz="3000" i="true" b="true">
                <a:solidFill>
                  <a:srgbClr val="1E1E49"/>
                </a:solidFill>
                <a:latin typeface="Gotham Bold Italics"/>
                <a:ea typeface="Gotham Bold Italics"/>
                <a:cs typeface="Gotham Bold Italics"/>
                <a:sym typeface="Gotham Bold Italics"/>
              </a:rPr>
              <a:t>Guided learning 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- Adu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l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ts an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d 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chil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d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re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n 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pursue a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n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idea 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o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r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s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o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lve a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pr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o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blem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t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o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gether.</a:t>
            </a:r>
          </a:p>
          <a:p>
            <a:pPr algn="l">
              <a:lnSpc>
                <a:spcPts val="4200"/>
              </a:lnSpc>
            </a:pPr>
          </a:p>
          <a:p>
            <a:pPr algn="l">
              <a:lnSpc>
                <a:spcPts val="4200"/>
              </a:lnSpc>
            </a:pPr>
            <a:r>
              <a:rPr lang="en-US" sz="3000" i="true" b="true">
                <a:solidFill>
                  <a:srgbClr val="1E1E49"/>
                </a:solidFill>
                <a:latin typeface="Gotham Bold Italics"/>
                <a:ea typeface="Gotham Bold Italics"/>
                <a:cs typeface="Gotham Bold Italics"/>
                <a:sym typeface="Gotham Bold Italics"/>
              </a:rPr>
              <a:t>Direct teaching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- Adult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s 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explicitl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y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t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e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ach impor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t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ant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k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n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owl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e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dg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e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, skills an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d 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r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o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u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tin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es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.</a:t>
            </a:r>
          </a:p>
          <a:p>
            <a:pPr algn="l">
              <a:lnSpc>
                <a:spcPts val="4200"/>
              </a:lnSpc>
            </a:pPr>
          </a:p>
          <a:p>
            <a:pPr algn="l">
              <a:lnSpc>
                <a:spcPts val="4200"/>
              </a:lnSpc>
            </a:pPr>
            <a:r>
              <a:rPr lang="en-US" sz="3000" i="true" b="true">
                <a:solidFill>
                  <a:srgbClr val="1E1E49"/>
                </a:solidFill>
                <a:latin typeface="Gotham Bold Italics"/>
                <a:ea typeface="Gotham Bold Italics"/>
                <a:cs typeface="Gotham Bold Italics"/>
                <a:sym typeface="Gotham Bold Italics"/>
              </a:rPr>
              <a:t>Observing</a:t>
            </a:r>
            <a:r>
              <a:rPr lang="en-US" sz="3000" i="true" b="true">
                <a:solidFill>
                  <a:srgbClr val="1E1E49"/>
                </a:solidFill>
                <a:latin typeface="Gotham Bold Italics"/>
                <a:ea typeface="Gotham Bold Italics"/>
                <a:cs typeface="Gotham Bold Italics"/>
                <a:sym typeface="Gotham Bold Italics"/>
              </a:rPr>
              <a:t> others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- Children learn with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and from on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e another.</a:t>
            </a:r>
          </a:p>
          <a:p>
            <a:pPr algn="l">
              <a:lnSpc>
                <a:spcPts val="4200"/>
              </a:lnSpc>
            </a:pPr>
          </a:p>
          <a:p>
            <a:pPr algn="l">
              <a:lnSpc>
                <a:spcPts val="4200"/>
              </a:lnSpc>
            </a:pP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Strong E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arly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Years pedagogy is not loyal to one part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icular me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t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h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od.</a:t>
            </a: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It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selects the appr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oach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t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ha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t best serves the ch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ild and 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the learning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.</a:t>
            </a:r>
          </a:p>
          <a:p>
            <a:pPr algn="l">
              <a:lnSpc>
                <a:spcPts val="4200"/>
              </a:lnSpc>
            </a:pPr>
          </a:p>
          <a:p>
            <a:pPr algn="ctr">
              <a:lnSpc>
                <a:spcPts val="4200"/>
              </a:lnSpc>
            </a:pPr>
          </a:p>
          <a:p>
            <a:pPr algn="l">
              <a:lnSpc>
                <a:spcPts val="4200"/>
              </a:lnSpc>
            </a:pPr>
          </a:p>
          <a:p>
            <a:pPr algn="l">
              <a:lnSpc>
                <a:spcPts val="4200"/>
              </a:lnSpc>
            </a:pPr>
          </a:p>
          <a:p>
            <a:pPr algn="l">
              <a:lnSpc>
                <a:spcPts val="4200"/>
              </a:lnSpc>
            </a:pPr>
          </a:p>
          <a:p>
            <a:pPr algn="l">
              <a:lnSpc>
                <a:spcPts val="4200"/>
              </a:lnSpc>
            </a:pPr>
          </a:p>
        </p:txBody>
      </p:sp>
      <p:sp>
        <p:nvSpPr>
          <p:cNvPr name="TextBox 3" id="3"/>
          <p:cNvSpPr txBox="true"/>
          <p:nvPr/>
        </p:nvSpPr>
        <p:spPr>
          <a:xfrm rot="0">
            <a:off x="178684" y="268935"/>
            <a:ext cx="18184717" cy="7661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712"/>
              </a:lnSpc>
            </a:pPr>
            <a:r>
              <a:rPr lang="en-US" sz="5600" spc="834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EFFECTIVE PEDAGOGY USES A BLEND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FF4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375151" y="1762125"/>
            <a:ext cx="7094734" cy="8524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In purposeful play, children may:</a:t>
            </a:r>
          </a:p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Rehearse and extend language.</a:t>
            </a:r>
          </a:p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N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e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g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otiate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r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o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l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es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.</a:t>
            </a:r>
          </a:p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Re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present their experiences.</a:t>
            </a:r>
          </a:p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Test id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ea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s.</a:t>
            </a:r>
          </a:p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Solve problems.</a:t>
            </a:r>
          </a:p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Manage emotions.</a:t>
            </a:r>
          </a:p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Repeat and refine skills.</a:t>
            </a:r>
          </a:p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Take safe risks.</a:t>
            </a:r>
          </a:p>
          <a:p>
            <a:pPr algn="l">
              <a:lnSpc>
                <a:spcPts val="4200"/>
              </a:lnSpc>
            </a:pPr>
          </a:p>
          <a:p>
            <a:pPr algn="l">
              <a:lnSpc>
                <a:spcPts val="4200"/>
              </a:lnSpc>
            </a:pPr>
          </a:p>
          <a:p>
            <a:pPr algn="l">
              <a:lnSpc>
                <a:spcPts val="4200"/>
              </a:lnSpc>
            </a:pPr>
          </a:p>
          <a:p>
            <a:pPr algn="l">
              <a:lnSpc>
                <a:spcPts val="4200"/>
              </a:lnSpc>
            </a:pPr>
          </a:p>
          <a:p>
            <a:pPr algn="l">
              <a:lnSpc>
                <a:spcPts val="4200"/>
              </a:lnSpc>
            </a:pPr>
          </a:p>
          <a:p>
            <a:pPr algn="l">
              <a:lnSpc>
                <a:spcPts val="4200"/>
              </a:lnSpc>
            </a:pPr>
          </a:p>
          <a:p>
            <a:pPr algn="l">
              <a:lnSpc>
                <a:spcPts val="4200"/>
              </a:lnSpc>
            </a:pP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16477417" y="293379"/>
            <a:ext cx="1535421" cy="1535421"/>
          </a:xfrm>
          <a:custGeom>
            <a:avLst/>
            <a:gdLst/>
            <a:ahLst/>
            <a:cxnLst/>
            <a:rect r="r" b="b" t="t" l="l"/>
            <a:pathLst>
              <a:path h="1535421" w="1535421">
                <a:moveTo>
                  <a:pt x="0" y="0"/>
                </a:moveTo>
                <a:lnTo>
                  <a:pt x="1535421" y="0"/>
                </a:lnTo>
                <a:lnTo>
                  <a:pt x="1535421" y="1535421"/>
                </a:lnTo>
                <a:lnTo>
                  <a:pt x="0" y="153542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244785" y="379104"/>
            <a:ext cx="17768053" cy="7898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916"/>
              </a:lnSpc>
            </a:pPr>
            <a:r>
              <a:rPr lang="en-US" sz="5800" spc="864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PLAY IS LEARNING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9128812" y="1762125"/>
            <a:ext cx="7094734" cy="4791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Play is not the absence of teaching.</a:t>
            </a: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Adul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ts make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play p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owe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rful by:</a:t>
            </a:r>
          </a:p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Planning rich possibiliti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e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s.</a:t>
            </a:r>
          </a:p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Kn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owing the curriculum.</a:t>
            </a:r>
          </a:p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Notici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ng what is unfolding.</a:t>
            </a:r>
          </a:p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Introducing languag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e and knowledge.</a:t>
            </a:r>
          </a:p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Responding without taking over.</a:t>
            </a:r>
          </a:p>
          <a:p>
            <a:pPr algn="l">
              <a:lnSpc>
                <a:spcPts val="4200"/>
              </a:lnSpc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375151" y="6906084"/>
            <a:ext cx="7094734" cy="5857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The learning is not always visible in a finished product. I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t may be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 f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ound in chi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ldren’s thinking, t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a</a:t>
            </a:r>
            <a:r>
              <a:rPr lang="en-US" sz="3000">
                <a:solidFill>
                  <a:srgbClr val="1E1E49"/>
                </a:solidFill>
                <a:latin typeface="Gotham"/>
                <a:ea typeface="Gotham"/>
                <a:cs typeface="Gotham"/>
                <a:sym typeface="Gotham"/>
              </a:rPr>
              <a:t>lk, choices and persistence.</a:t>
            </a:r>
          </a:p>
          <a:p>
            <a:pPr algn="l">
              <a:lnSpc>
                <a:spcPts val="4200"/>
              </a:lnSpc>
            </a:pPr>
          </a:p>
          <a:p>
            <a:pPr algn="l">
              <a:lnSpc>
                <a:spcPts val="4200"/>
              </a:lnSpc>
            </a:pPr>
          </a:p>
          <a:p>
            <a:pPr algn="l">
              <a:lnSpc>
                <a:spcPts val="4200"/>
              </a:lnSpc>
            </a:pPr>
          </a:p>
          <a:p>
            <a:pPr algn="l">
              <a:lnSpc>
                <a:spcPts val="4200"/>
              </a:lnSpc>
            </a:pPr>
          </a:p>
          <a:p>
            <a:pPr algn="l">
              <a:lnSpc>
                <a:spcPts val="4200"/>
              </a:lnSpc>
            </a:pPr>
          </a:p>
          <a:p>
            <a:pPr algn="l">
              <a:lnSpc>
                <a:spcPts val="4200"/>
              </a:lnSpc>
            </a:pPr>
          </a:p>
          <a:p>
            <a:pPr algn="l">
              <a:lnSpc>
                <a:spcPts val="4200"/>
              </a:lnSpc>
            </a:pPr>
          </a:p>
        </p:txBody>
      </p:sp>
      <p:sp>
        <p:nvSpPr>
          <p:cNvPr name="TextBox 7" id="7"/>
          <p:cNvSpPr txBox="true"/>
          <p:nvPr/>
        </p:nvSpPr>
        <p:spPr>
          <a:xfrm rot="0">
            <a:off x="9382684" y="6755061"/>
            <a:ext cx="7094734" cy="2657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i="true" b="true">
                <a:solidFill>
                  <a:srgbClr val="1E1E49"/>
                </a:solidFill>
                <a:latin typeface="Gotham Bold Italics"/>
                <a:ea typeface="Gotham Bold Italics"/>
                <a:cs typeface="Gotham Bold Italics"/>
                <a:sym typeface="Gotham Bold Italics"/>
              </a:rPr>
              <a:t>Discuss:</a:t>
            </a:r>
          </a:p>
          <a:p>
            <a:pPr algn="l">
              <a:lnSpc>
                <a:spcPts val="4200"/>
              </a:lnSpc>
            </a:pPr>
            <a:r>
              <a:rPr lang="en-US" sz="3000" i="true" b="true">
                <a:solidFill>
                  <a:srgbClr val="1E1E49"/>
                </a:solidFill>
                <a:latin typeface="Gotham Bold Italics"/>
                <a:ea typeface="Gotham Bold Italics"/>
                <a:cs typeface="Gotham Bold Italics"/>
                <a:sym typeface="Gotham Bold Italics"/>
              </a:rPr>
              <a:t>W</a:t>
            </a:r>
            <a:r>
              <a:rPr lang="en-US" sz="3000" i="true" b="true">
                <a:solidFill>
                  <a:srgbClr val="1E1E49"/>
                </a:solidFill>
                <a:latin typeface="Gotham Bold Italics"/>
                <a:ea typeface="Gotham Bold Italics"/>
                <a:cs typeface="Gotham Bold Italics"/>
                <a:sym typeface="Gotham Bold Italics"/>
              </a:rPr>
              <a:t>hat learning might we miss if we only value what can be recorded or displayed?</a:t>
            </a:r>
          </a:p>
          <a:p>
            <a:pPr algn="l">
              <a:lnSpc>
                <a:spcPts val="4200"/>
              </a:lnSpc>
            </a:p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DAHUErqoQLY</dc:identifier>
  <dcterms:modified xsi:type="dcterms:W3CDTF">2011-08-01T06:04:30Z</dcterms:modified>
  <cp:revision>1</cp:revision>
  <dc:title>1 – What Is Early Years Pedagogy?</dc:title>
</cp:coreProperties>
</file>