
<file path=[Content_Types].xml><?xml version="1.0" encoding="utf-8"?>
<Types xmlns="http://schemas.openxmlformats.org/package/2006/content-types">
  <Default ContentType="application/x-fontdata" Extension="fntdata"/>
  <Default ContentType="image/jpeg" Extension="jpeg"/>
  <Default ContentType="image/png" Extension="png"/>
  <Default ContentType="application/vnd.openxmlformats-package.relationships+xml" Extension="rels"/>
  <Default ContentType="image/svg+xml" Extension="svg"/>
  <Default ContentType="application/xml" Extension="xml"/>
  <Override ContentType="application/vnd.openxmlformats-officedocument.extended-properties+xml" PartName="/docProps/app.xml"/>
  <Override ContentType="application/vnd.openxmlformats-package.core-properties+xml" PartName="/docProps/core.xml"/>
  <Override ContentType="application/vnd.openxmlformats-officedocument.presentationml.presentation.main+xml" PartName="/ppt/presentation.xml"/>
  <Override ContentType="application/vnd.openxmlformats-officedocument.presentationml.presProps+xml" PartName="/ppt/presProps.xml"/>
  <Override ContentType="application/vnd.openxmlformats-officedocument.presentationml.slideLayout+xml" PartName="/ppt/slideLayouts/slideLayout1.xml"/>
  <Override ContentType="application/vnd.openxmlformats-officedocument.presentationml.slideLayout+xml" PartName="/ppt/slideLayouts/slideLayout2.xml"/>
  <Override ContentType="application/vnd.openxmlformats-officedocument.presentationml.slideLayout+xml" PartName="/ppt/slideLayouts/slideLayout3.xml"/>
  <Override ContentType="application/vnd.openxmlformats-officedocument.presentationml.slideLayout+xml" PartName="/ppt/slideLayouts/slideLayout4.xml"/>
  <Override ContentType="application/vnd.openxmlformats-officedocument.presentationml.slideLayout+xml" PartName="/ppt/slideLayouts/slideLayout5.xml"/>
  <Override ContentType="application/vnd.openxmlformats-officedocument.presentationml.slideLayout+xml" PartName="/ppt/slideLayouts/slideLayout6.xml"/>
  <Override ContentType="application/vnd.openxmlformats-officedocument.presentationml.slideLayout+xml" PartName="/ppt/slideLayouts/slideLayout7.xml"/>
  <Override ContentType="application/vnd.openxmlformats-officedocument.presentationml.slideLayout+xml" PartName="/ppt/slideLayouts/slideLayout8.xml"/>
  <Override ContentType="application/vnd.openxmlformats-officedocument.presentationml.slideLayout+xml" PartName="/ppt/slideLayouts/slideLayout9.xml"/>
  <Override ContentType="application/vnd.openxmlformats-officedocument.presentationml.slideLayout+xml" PartName="/ppt/slideLayouts/slideLayout10.xml"/>
  <Override ContentType="application/vnd.openxmlformats-officedocument.presentationml.slideLayout+xml" PartName="/ppt/slideLayouts/slideLayout11.xml"/>
  <Override ContentType="application/vnd.openxmlformats-officedocument.presentationml.slideMaster+xml" PartName="/ppt/slideMasters/slideMaster1.xml"/>
  <Override ContentType="application/vnd.openxmlformats-officedocument.presentationml.slide+xml" PartName="/ppt/slides/slide1.xml"/>
  <Override ContentType="application/vnd.openxmlformats-officedocument.presentationml.slide+xml" PartName="/ppt/slides/slide2.xml"/>
  <Override ContentType="application/vnd.openxmlformats-officedocument.presentationml.slide+xml" PartName="/ppt/slides/slide3.xml"/>
  <Override ContentType="application/vnd.openxmlformats-officedocument.presentationml.slide+xml" PartName="/ppt/slides/slide4.xml"/>
  <Override ContentType="application/vnd.openxmlformats-officedocument.presentationml.slide+xml" PartName="/ppt/slides/slide5.xml"/>
  <Override ContentType="application/vnd.openxmlformats-officedocument.presentationml.slide+xml" PartName="/ppt/slides/slide6.xml"/>
  <Override ContentType="application/vnd.openxmlformats-officedocument.presentationml.slide+xml" PartName="/ppt/slides/slide7.xml"/>
  <Override ContentType="application/vnd.openxmlformats-officedocument.presentationml.slide+xml" PartName="/ppt/slides/slide8.xml"/>
  <Override ContentType="application/vnd.openxmlformats-officedocument.presentationml.slide+xml" PartName="/ppt/slides/slide9.xml"/>
  <Override ContentType="application/vnd.openxmlformats-officedocument.presentationml.slide+xml" PartName="/ppt/slides/slide10.xml"/>
  <Override ContentType="application/vnd.openxmlformats-officedocument.presentationml.slide+xml" PartName="/ppt/slides/slide11.xml"/>
  <Override ContentType="application/vnd.openxmlformats-officedocument.presentationml.slide+xml" PartName="/ppt/slides/slide12.xml"/>
  <Override ContentType="application/vnd.openxmlformats-officedocument.presentationml.tableStyles+xml" PartName="/ppt/tableStyles.xml"/>
  <Override ContentType="application/vnd.openxmlformats-officedocument.theme+xml" PartName="/ppt/theme/theme1.xml"/>
  <Override ContentType="application/vnd.openxmlformats-officedocument.presentationml.viewProps+xml" PartName="/ppt/viewProps.xml"/>
</Types>
</file>

<file path=_rels/.rels><?xml version="1.0" encoding="UTF-8" standalone="yes"?><Relationships xmlns="http://schemas.openxmlformats.org/package/2006/relationships"><Relationship Id="rId1" Target="ppt/presentation.xml" Type="http://schemas.openxmlformats.org/officeDocument/2006/relationships/officeDocument"/><Relationship Id="rId2" Target="docProps/thumbnail.jpeg" Type="http://schemas.openxmlformats.org/package/2006/relationships/metadata/thumbnail"/><Relationship Id="rId3" Target="docProps/core.xml" Type="http://schemas.openxmlformats.org/package/2006/relationships/metadata/core-properties"/><Relationship Id="rId4" Target="docProps/app.xml" Type="http://schemas.openxmlformats.org/officeDocument/2006/relationships/extended-properties"/></Relationships>
</file>

<file path=ppt/presentation.xml><?xml version="1.0" encoding="utf-8"?>
<p:presentation xmlns:a="http://schemas.openxmlformats.org/drawingml/2006/main" xmlns:r="http://schemas.openxmlformats.org/officeDocument/2006/relationships" xmlns:p="http://schemas.openxmlformats.org/presentationml/2006/main" saveSubsetFonts="1" embedTrueTypeFonts="true">
  <p:sldMasterIdLst>
    <p:sldMasterId id="2147483648" r:id="rId1"/>
  </p:sldMasterIdLst>
  <p:sldIdLst>
    <p:sldId id="256" r:id="rId6"/>
    <p:sldId id="257" r:id="rId7"/>
    <p:sldId id="258" r:id="rId8"/>
    <p:sldId id="259" r:id="rId9"/>
    <p:sldId id="260" r:id="rId10"/>
    <p:sldId id="261" r:id="rId11"/>
    <p:sldId id="262" r:id="rId12"/>
    <p:sldId id="263" r:id="rId13"/>
    <p:sldId id="264" r:id="rId14"/>
    <p:sldId id="265" r:id="rId15"/>
    <p:sldId id="266" r:id="rId16"/>
    <p:sldId id="267" r:id="rId17"/>
  </p:sldIdLst>
  <p:sldSz cx="18288000" cy="10287000"/>
  <p:notesSz cx="6858000" cy="9144000"/>
  <p:embeddedFontLst>
    <p:embeddedFont>
      <p:font typeface="Georgia Pro Bold" charset="1" panose="02040802050405020203"/>
      <p:regular r:id="rId18"/>
    </p:embeddedFont>
    <p:embeddedFont>
      <p:font typeface="Georgia Pro Light" charset="1" panose="02040302050405020303"/>
      <p:regular r:id="rId19"/>
    </p:embeddedFont>
    <p:embeddedFont>
      <p:font typeface="Georgia Pro Light Italics" charset="1" panose="02040302050405090303"/>
      <p:regular r:id="rId20"/>
    </p:embeddedFont>
    <p:embeddedFont>
      <p:font typeface="Georgia Pro" charset="1" panose="02040502050405020303"/>
      <p:regular r:id="rId21"/>
    </p:embeddedFont>
    <p:embeddedFont>
      <p:font typeface="Georgia Pro Italics" charset="1" panose="02040502050405090303"/>
      <p:regular r:id="rId22"/>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autoAdjust="0"/>
    <p:restoredTop sz="94622" autoAdjust="0"/>
  </p:normalViewPr>
  <p:slideViewPr>
    <p:cSldViewPr>
      <p:cViewPr varScale="1">
        <p:scale>
          <a:sx n="74" d="100"/>
          <a:sy n="74" d="100"/>
        </p:scale>
        <p:origin x="-1092" y="-90"/>
      </p:cViewPr>
      <p:guideLst>
        <p:guide orient="horz" pos="2160"/>
        <p:guide pos="2880"/>
      </p:guideLst>
    </p:cSldViewPr>
  </p:slideViewPr>
  <p:outlineViewPr>
    <p:cViewPr>
      <p:scale>
        <a:sx n="33" d="100"/>
        <a:sy n="33" d="100"/>
      </p:scale>
      <p:origin x="0" y="0"/>
    </p:cViewPr>
  </p:outlineViewPr>
  <p:notesTextViewPr>
    <p:cViewPr>
      <p:scale>
        <a:sx n="100" d="100"/>
        <a:sy n="100" d="100"/>
      </p:scale>
      <p:origin x="0" y="0"/>
    </p:cViewPr>
  </p:notesTextViewPr>
  <p:gridSpacing cx="76200" cy="76200"/>
</p:viewPr>
</file>

<file path=ppt/_rels/presentation.xml.rels><?xml version="1.0" encoding="UTF-8" standalone="yes"?><Relationships xmlns="http://schemas.openxmlformats.org/package/2006/relationships"><Relationship Id="rId1" Target="slideMasters/slideMaster1.xml" Type="http://schemas.openxmlformats.org/officeDocument/2006/relationships/slideMaster"/><Relationship Id="rId10" Target="slides/slide5.xml" Type="http://schemas.openxmlformats.org/officeDocument/2006/relationships/slide"/><Relationship Id="rId11" Target="slides/slide6.xml" Type="http://schemas.openxmlformats.org/officeDocument/2006/relationships/slide"/><Relationship Id="rId12" Target="slides/slide7.xml" Type="http://schemas.openxmlformats.org/officeDocument/2006/relationships/slide"/><Relationship Id="rId13" Target="slides/slide8.xml" Type="http://schemas.openxmlformats.org/officeDocument/2006/relationships/slide"/><Relationship Id="rId14" Target="slides/slide9.xml" Type="http://schemas.openxmlformats.org/officeDocument/2006/relationships/slide"/><Relationship Id="rId15" Target="slides/slide10.xml" Type="http://schemas.openxmlformats.org/officeDocument/2006/relationships/slide"/><Relationship Id="rId16" Target="slides/slide11.xml" Type="http://schemas.openxmlformats.org/officeDocument/2006/relationships/slide"/><Relationship Id="rId17" Target="slides/slide12.xml" Type="http://schemas.openxmlformats.org/officeDocument/2006/relationships/slide"/><Relationship Id="rId18" Target="fonts/font18.fntdata" Type="http://schemas.openxmlformats.org/officeDocument/2006/relationships/font"/><Relationship Id="rId19" Target="fonts/font19.fntdata" Type="http://schemas.openxmlformats.org/officeDocument/2006/relationships/font"/><Relationship Id="rId2" Target="presProps.xml" Type="http://schemas.openxmlformats.org/officeDocument/2006/relationships/presProps"/><Relationship Id="rId20" Target="fonts/font20.fntdata" Type="http://schemas.openxmlformats.org/officeDocument/2006/relationships/font"/><Relationship Id="rId21" Target="fonts/font21.fntdata" Type="http://schemas.openxmlformats.org/officeDocument/2006/relationships/font"/><Relationship Id="rId22" Target="fonts/font22.fntdata" Type="http://schemas.openxmlformats.org/officeDocument/2006/relationships/font"/><Relationship Id="rId3" Target="viewProps.xml" Type="http://schemas.openxmlformats.org/officeDocument/2006/relationships/viewProps"/><Relationship Id="rId4" Target="theme/theme1.xml" Type="http://schemas.openxmlformats.org/officeDocument/2006/relationships/theme"/><Relationship Id="rId5" Target="tableStyles.xml" Type="http://schemas.openxmlformats.org/officeDocument/2006/relationships/tableStyles"/><Relationship Id="rId6" Target="slides/slide1.xml" Type="http://schemas.openxmlformats.org/officeDocument/2006/relationships/slide"/><Relationship Id="rId7" Target="slides/slide2.xml" Type="http://schemas.openxmlformats.org/officeDocument/2006/relationships/slide"/><Relationship Id="rId8" Target="slides/slide3.xml" Type="http://schemas.openxmlformats.org/officeDocument/2006/relationships/slide"/><Relationship Id="rId9" Target="slides/slide4.xml" Type="http://schemas.openxmlformats.org/officeDocument/2006/relationships/slide"/></Relationships>
</file>

<file path=ppt/slideLayouts/_rels/slideLayout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2.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3.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4.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5.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6.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7.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8.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9.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0.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_rels/slideLayout11.xml.rels><?xml version="1.0" encoding="UTF-8" standalone="yes"?><Relationships xmlns="http://schemas.openxmlformats.org/package/2006/relationships"><Relationship Id="rId1" Target="../slideMasters/slideMaster1.xml" Type="http://schemas.openxmlformats.org/officeDocument/2006/relationships/slideMaster"/></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3886200"/>
            <a:ext cx="64008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906713"/>
            <a:ext cx="77724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600200"/>
            <a:ext cx="40386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535113"/>
            <a:ext cx="4040188"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2174875"/>
            <a:ext cx="4040188"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5" y="1535113"/>
            <a:ext cx="4041775"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5" y="2174875"/>
            <a:ext cx="4041775"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1D8BD707-D9CF-40AE-B4C6-C98DA3205C09}" type="datetimeFigureOut">
              <a:rPr lang="en-US" smtClean="0"/>
              <a:pPr/>
              <a:t>8/1/2011</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1D8BD707-D9CF-40AE-B4C6-C98DA3205C09}" type="datetimeFigureOut">
              <a:rPr lang="en-US" smtClean="0"/>
              <a:pPr/>
              <a:t>8/1/2011</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D8BD707-D9CF-40AE-B4C6-C98DA3205C09}" type="datetimeFigureOut">
              <a:rPr lang="en-US" smtClean="0"/>
              <a:pPr/>
              <a:t>8/1/2011</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73050"/>
            <a:ext cx="5111750"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0" y="1435100"/>
            <a:ext cx="3008313"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612775"/>
            <a:ext cx="54864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5367338"/>
            <a:ext cx="54864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1D8BD707-D9CF-40AE-B4C6-C98DA3205C09}" type="datetimeFigureOut">
              <a:rPr lang="en-US" smtClean="0"/>
              <a:pPr/>
              <a:t>8/1/2011</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1D8BD707-D9CF-40AE-B4C6-C98DA3205C09}" type="datetimeFigureOut">
              <a:rPr lang="en-US" smtClean="0"/>
              <a:pPr/>
              <a:t>8/1/2011</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B6F15528-21DE-4FAA-801E-634DDDAF4B2B}" type="slidenum">
              <a:rPr lang="en-US" smtClean="0"/>
              <a:pPr/>
              <a:t>‹#›</a:t>
            </a:fld>
            <a:endParaRPr lang="en-US"/>
          </a:p>
        </p:txBody>
      </p:sp>
    </p:spTree>
  </p:cSld>
  <p:clrMapOvr>
    <a:masterClrMapping/>
  </p:clrMapOvr>
</p:sldLayout>
</file>

<file path=ppt/slideMasters/_rels/slideMaster1.xml.rels><?xml version="1.0" encoding="UTF-8" standalone="yes"?><Relationships xmlns="http://schemas.openxmlformats.org/package/2006/relationships"><Relationship Id="rId1" Target="../slideLayouts/slideLayout1.xml" Type="http://schemas.openxmlformats.org/officeDocument/2006/relationships/slideLayout"/><Relationship Id="rId10" Target="../slideLayouts/slideLayout10.xml" Type="http://schemas.openxmlformats.org/officeDocument/2006/relationships/slideLayout"/><Relationship Id="rId11" Target="../slideLayouts/slideLayout11.xml" Type="http://schemas.openxmlformats.org/officeDocument/2006/relationships/slideLayout"/><Relationship Id="rId12" Target="../theme/theme1.xml" Type="http://schemas.openxmlformats.org/officeDocument/2006/relationships/theme"/><Relationship Id="rId2" Target="../slideLayouts/slideLayout2.xml" Type="http://schemas.openxmlformats.org/officeDocument/2006/relationships/slideLayout"/><Relationship Id="rId3" Target="../slideLayouts/slideLayout3.xml" Type="http://schemas.openxmlformats.org/officeDocument/2006/relationships/slideLayout"/><Relationship Id="rId4" Target="../slideLayouts/slideLayout4.xml" Type="http://schemas.openxmlformats.org/officeDocument/2006/relationships/slideLayout"/><Relationship Id="rId5" Target="../slideLayouts/slideLayout5.xml" Type="http://schemas.openxmlformats.org/officeDocument/2006/relationships/slideLayout"/><Relationship Id="rId6" Target="../slideLayouts/slideLayout6.xml" Type="http://schemas.openxmlformats.org/officeDocument/2006/relationships/slideLayout"/><Relationship Id="rId7" Target="../slideLayouts/slideLayout7.xml" Type="http://schemas.openxmlformats.org/officeDocument/2006/relationships/slideLayout"/><Relationship Id="rId8" Target="../slideLayouts/slideLayout8.xml" Type="http://schemas.openxmlformats.org/officeDocument/2006/relationships/slideLayout"/><Relationship Id="rId9" Target="../slideLayouts/slideLayout9.xml" Type="http://schemas.openxmlformats.org/officeDocument/2006/relationships/slideLayout"/></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74638"/>
            <a:ext cx="8229600" cy="114300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600200"/>
            <a:ext cx="8229600" cy="4525963"/>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6356350"/>
            <a:ext cx="21336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1D8BD707-D9CF-40AE-B4C6-C98DA3205C09}" type="datetimeFigureOut">
              <a:rPr lang="en-US" smtClean="0"/>
              <a:pPr/>
              <a:t>8/1/2011</a:t>
            </a:fld>
            <a:endParaRPr lang="en-US"/>
          </a:p>
        </p:txBody>
      </p:sp>
      <p:sp>
        <p:nvSpPr>
          <p:cNvPr id="5" name="Footer Placeholder 4"/>
          <p:cNvSpPr>
            <a:spLocks noGrp="1"/>
          </p:cNvSpPr>
          <p:nvPr>
            <p:ph type="ftr" sz="quarter" idx="3"/>
          </p:nvPr>
        </p:nvSpPr>
        <p:spPr>
          <a:xfrm>
            <a:off x="3124200" y="6356350"/>
            <a:ext cx="28956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6356350"/>
            <a:ext cx="21336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B6F15528-21DE-4FAA-801E-634DDDAF4B2B}"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1.jpeg" Type="http://schemas.openxmlformats.org/officeDocument/2006/relationships/image"/><Relationship Id="rId3" Target="../media/image2.jpeg" Type="http://schemas.openxmlformats.org/officeDocument/2006/relationships/image"/></Relationships>
</file>

<file path=ppt/slides/_rels/slide2.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s>
</file>

<file path=ppt/slides/_rels/slide3.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3.png" Type="http://schemas.openxmlformats.org/officeDocument/2006/relationships/image"/><Relationship Id="rId3" Target="../media/image4.svg" Type="http://schemas.openxmlformats.org/officeDocument/2006/relationships/image"/></Relationships>
</file>

<file path=ppt/slides/_rels/slide4.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5.jpeg" Type="http://schemas.openxmlformats.org/officeDocument/2006/relationships/image"/></Relationships>
</file>

<file path=ppt/slides/_rels/slide5.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6.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7.xml.rels><?xml version="1.0" encoding="UTF-8" standalone="yes"?><Relationships xmlns="http://schemas.openxmlformats.org/package/2006/relationships"><Relationship Id="rId1" Target="../slideLayouts/slideLayout7.xml" Type="http://schemas.openxmlformats.org/officeDocument/2006/relationships/slideLayout"/><Relationship Id="rId2" Target="../media/image6.jpeg" Type="http://schemas.openxmlformats.org/officeDocument/2006/relationships/image"/></Relationships>
</file>

<file path=ppt/slides/_rels/slide8.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9.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0.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1.xml.rels><?xml version="1.0" encoding="UTF-8" standalone="yes"?><Relationships xmlns="http://schemas.openxmlformats.org/package/2006/relationships"><Relationship Id="rId1" Target="../slideLayouts/slideLayout7.xml" Type="http://schemas.openxmlformats.org/officeDocument/2006/relationships/slideLayout"/></Relationships>
</file>

<file path=ppt/slides/_rels/slide12.xml.rels><?xml version="1.0" encoding="UTF-8" standalone="yes"?><Relationships xmlns="http://schemas.openxmlformats.org/package/2006/relationships"><Relationship Id="rId1" Target="../slideLayouts/slideLayout7.xml" Type="http://schemas.openxmlformats.org/officeDocument/2006/relationships/slideLayout"/><Relationship Id="rId2" Target="https://educationendowmentfoundation.org.uk/education-evidence/guidance-reports/metacognition?utm_source=chatgpt.com" TargetMode="External" Type="http://schemas.openxmlformats.org/officeDocument/2006/relationships/hyperlink"/><Relationship Id="rId3" Target="https://educationendowmentfoundation.org.uk/education-evidence/teaching-learning-toolkit/metacognition-and-self-regulation" TargetMode="External" Type="http://schemas.openxmlformats.org/officeDocument/2006/relationships/hyperlink"/><Relationship Id="rId4" Target="https://www.aft.org/sites/default/files/periodicals/Rosenshine.pdf" TargetMode="External" Type="http://schemas.openxmlformats.org/officeDocument/2006/relationships/hyperlink"/><Relationship Id="rId5" Target="https://files.eric.ed.gov/fulltext/EJ815372.pdf" TargetMode="External" Type="http://schemas.openxmlformats.org/officeDocument/2006/relationships/hyperlink"/></Relationships>
</file>

<file path=ppt/slides/slide1.xml><?xml version="1.0" encoding="utf-8"?>
<p:sld xmlns:p="http://schemas.openxmlformats.org/presentationml/2006/main" xmlns:a="http://schemas.openxmlformats.org/drawingml/2006/main" xmlns:r="http://schemas.openxmlformats.org/officeDocument/2006/relationships">
  <p:cSld>
    <p:bg>
      <p:bgPr>
        <a:solidFill>
          <a:srgbClr val="88A3B5"/>
        </a:solidFill>
      </p:bgPr>
    </p:bg>
    <p:spTree>
      <p:nvGrpSpPr>
        <p:cNvPr id="1" name=""/>
        <p:cNvGrpSpPr/>
        <p:nvPr/>
      </p:nvGrpSpPr>
      <p:grpSpPr>
        <a:xfrm>
          <a:off x="0" y="0"/>
          <a:ext cx="0" cy="0"/>
          <a:chOff x="0" y="0"/>
          <a:chExt cx="0" cy="0"/>
        </a:xfrm>
      </p:grpSpPr>
      <p:grpSp>
        <p:nvGrpSpPr>
          <p:cNvPr name="Group 2" id="2"/>
          <p:cNvGrpSpPr/>
          <p:nvPr/>
        </p:nvGrpSpPr>
        <p:grpSpPr>
          <a:xfrm rot="0">
            <a:off x="0" y="0"/>
            <a:ext cx="8991600" cy="10287000"/>
            <a:chOff x="0" y="0"/>
            <a:chExt cx="1035548" cy="1184737"/>
          </a:xfrm>
        </p:grpSpPr>
        <p:sp>
          <p:nvSpPr>
            <p:cNvPr name="Freeform 3" id="3"/>
            <p:cNvSpPr/>
            <p:nvPr/>
          </p:nvSpPr>
          <p:spPr>
            <a:xfrm flipH="false" flipV="false" rot="0">
              <a:off x="0" y="0"/>
              <a:ext cx="1035548" cy="1184737"/>
            </a:xfrm>
            <a:custGeom>
              <a:avLst/>
              <a:gdLst/>
              <a:ahLst/>
              <a:cxnLst/>
              <a:rect r="r" b="b" t="t" l="l"/>
              <a:pathLst>
                <a:path h="1184737" w="1035548">
                  <a:moveTo>
                    <a:pt x="0" y="0"/>
                  </a:moveTo>
                  <a:lnTo>
                    <a:pt x="1035548" y="0"/>
                  </a:lnTo>
                  <a:lnTo>
                    <a:pt x="1035548" y="1184737"/>
                  </a:lnTo>
                  <a:lnTo>
                    <a:pt x="0" y="1184737"/>
                  </a:lnTo>
                  <a:close/>
                </a:path>
              </a:pathLst>
            </a:custGeom>
            <a:blipFill>
              <a:blip r:embed="rId2"/>
              <a:stretch>
                <a:fillRect l="0" t="-378" r="0" b="-378"/>
              </a:stretch>
            </a:blipFill>
          </p:spPr>
        </p:sp>
      </p:grpSp>
      <p:sp>
        <p:nvSpPr>
          <p:cNvPr name="Freeform 4" id="4"/>
          <p:cNvSpPr/>
          <p:nvPr/>
        </p:nvSpPr>
        <p:spPr>
          <a:xfrm flipH="false" flipV="false" rot="0">
            <a:off x="15181078" y="7314527"/>
            <a:ext cx="3106922" cy="3106922"/>
          </a:xfrm>
          <a:custGeom>
            <a:avLst/>
            <a:gdLst/>
            <a:ahLst/>
            <a:cxnLst/>
            <a:rect r="r" b="b" t="t" l="l"/>
            <a:pathLst>
              <a:path h="3106922" w="3106922">
                <a:moveTo>
                  <a:pt x="0" y="0"/>
                </a:moveTo>
                <a:lnTo>
                  <a:pt x="3106922" y="0"/>
                </a:lnTo>
                <a:lnTo>
                  <a:pt x="3106922" y="3106921"/>
                </a:lnTo>
                <a:lnTo>
                  <a:pt x="0" y="3106921"/>
                </a:lnTo>
                <a:lnTo>
                  <a:pt x="0" y="0"/>
                </a:lnTo>
                <a:close/>
              </a:path>
            </a:pathLst>
          </a:custGeom>
          <a:blipFill>
            <a:blip r:embed="rId3"/>
            <a:stretch>
              <a:fillRect l="0" t="0" r="0" b="0"/>
            </a:stretch>
          </a:blipFill>
        </p:spPr>
      </p:sp>
      <p:grpSp>
        <p:nvGrpSpPr>
          <p:cNvPr name="Group 5" id="5"/>
          <p:cNvGrpSpPr/>
          <p:nvPr/>
        </p:nvGrpSpPr>
        <p:grpSpPr>
          <a:xfrm rot="0">
            <a:off x="9777244" y="1932083"/>
            <a:ext cx="8237759" cy="2315283"/>
            <a:chOff x="0" y="0"/>
            <a:chExt cx="10983679" cy="3087044"/>
          </a:xfrm>
        </p:grpSpPr>
        <p:sp>
          <p:nvSpPr>
            <p:cNvPr name="TextBox 6" id="6"/>
            <p:cNvSpPr txBox="true"/>
            <p:nvPr/>
          </p:nvSpPr>
          <p:spPr>
            <a:xfrm rot="0">
              <a:off x="0" y="104775"/>
              <a:ext cx="10983679" cy="1935691"/>
            </a:xfrm>
            <a:prstGeom prst="rect">
              <a:avLst/>
            </a:prstGeom>
          </p:spPr>
          <p:txBody>
            <a:bodyPr anchor="t" rtlCol="false" tIns="0" lIns="0" bIns="0" rIns="0">
              <a:spAutoFit/>
            </a:bodyPr>
            <a:lstStyle/>
            <a:p>
              <a:pPr algn="l" marL="0" indent="0" lvl="0">
                <a:lnSpc>
                  <a:spcPts val="5499"/>
                </a:lnSpc>
              </a:pPr>
              <a:r>
                <a:rPr lang="en-US" b="true" sz="5499">
                  <a:solidFill>
                    <a:srgbClr val="000000"/>
                  </a:solidFill>
                  <a:latin typeface="Georgia Pro Bold"/>
                  <a:ea typeface="Georgia Pro Bold"/>
                  <a:cs typeface="Georgia Pro Bold"/>
                  <a:sym typeface="Georgia Pro Bold"/>
                </a:rPr>
                <a:t>Metacognition &amp; Independent Learning</a:t>
              </a:r>
            </a:p>
          </p:txBody>
        </p:sp>
        <p:sp>
          <p:nvSpPr>
            <p:cNvPr name="TextBox 7" id="7"/>
            <p:cNvSpPr txBox="true"/>
            <p:nvPr/>
          </p:nvSpPr>
          <p:spPr>
            <a:xfrm rot="0">
              <a:off x="0" y="2281864"/>
              <a:ext cx="10972399" cy="805180"/>
            </a:xfrm>
            <a:prstGeom prst="rect">
              <a:avLst/>
            </a:prstGeom>
          </p:spPr>
          <p:txBody>
            <a:bodyPr anchor="t" rtlCol="false" tIns="0" lIns="0" bIns="0" rIns="0">
              <a:spAutoFit/>
            </a:bodyPr>
            <a:lstStyle/>
            <a:p>
              <a:pPr algn="l" marL="0" indent="0" lvl="0">
                <a:lnSpc>
                  <a:spcPts val="5039"/>
                </a:lnSpc>
              </a:pPr>
            </a:p>
          </p:txBody>
        </p:sp>
      </p:grpSp>
      <p:sp>
        <p:nvSpPr>
          <p:cNvPr name="TextBox 8" id="8"/>
          <p:cNvSpPr txBox="true"/>
          <p:nvPr/>
        </p:nvSpPr>
        <p:spPr>
          <a:xfrm rot="0">
            <a:off x="9777244" y="4862639"/>
            <a:ext cx="7655966" cy="915035"/>
          </a:xfrm>
          <a:prstGeom prst="rect">
            <a:avLst/>
          </a:prstGeom>
        </p:spPr>
        <p:txBody>
          <a:bodyPr anchor="t" rtlCol="false" tIns="0" lIns="0" bIns="0" rIns="0">
            <a:spAutoFit/>
          </a:bodyPr>
          <a:lstStyle/>
          <a:p>
            <a:pPr algn="ctr">
              <a:lnSpc>
                <a:spcPts val="3640"/>
              </a:lnSpc>
              <a:spcBef>
                <a:spcPct val="0"/>
              </a:spcBef>
            </a:pPr>
            <a:r>
              <a:rPr lang="en-US" b="true" sz="2600">
                <a:solidFill>
                  <a:srgbClr val="000000"/>
                </a:solidFill>
                <a:latin typeface="Georgia Pro Bold"/>
                <a:ea typeface="Georgia Pro Bold"/>
                <a:cs typeface="Georgia Pro Bold"/>
                <a:sym typeface="Georgia Pro Bold"/>
              </a:rPr>
              <a:t>WHAT METACOGNITION MEANS IN PRACTIVE (NOT JUST THEORY)</a:t>
            </a:r>
          </a:p>
        </p:txBody>
      </p:sp>
    </p:spTree>
  </p:cSld>
  <p:clrMapOvr>
    <a:masterClrMapping/>
  </p:clrMapOvr>
</p:sld>
</file>

<file path=ppt/slides/slide2.xml><?xml version="1.0" encoding="utf-8"?>
<p:sld xmlns:p="http://schemas.openxmlformats.org/presentationml/2006/main" xmlns:a="http://schemas.openxmlformats.org/drawingml/2006/main" xmlns:r="http://schemas.openxmlformats.org/officeDocument/2006/relationships">
  <p:cSld>
    <p:bg>
      <p:bgPr>
        <a:solidFill>
          <a:srgbClr val="88A3B6"/>
        </a:solidFill>
      </p:bgPr>
    </p:bg>
    <p:spTree>
      <p:nvGrpSpPr>
        <p:cNvPr id="1" name=""/>
        <p:cNvGrpSpPr/>
        <p:nvPr/>
      </p:nvGrpSpPr>
      <p:grpSpPr>
        <a:xfrm>
          <a:off x="0" y="0"/>
          <a:ext cx="0" cy="0"/>
          <a:chOff x="0" y="0"/>
          <a:chExt cx="0" cy="0"/>
        </a:xfrm>
      </p:grpSpPr>
      <p:sp>
        <p:nvSpPr>
          <p:cNvPr name="TextBox 2" id="2"/>
          <p:cNvSpPr txBox="true"/>
          <p:nvPr/>
        </p:nvSpPr>
        <p:spPr>
          <a:xfrm rot="0">
            <a:off x="5122614" y="1562609"/>
            <a:ext cx="12136686" cy="1149353"/>
          </a:xfrm>
          <a:prstGeom prst="rect">
            <a:avLst/>
          </a:prstGeom>
        </p:spPr>
        <p:txBody>
          <a:bodyPr anchor="t" rtlCol="false" tIns="0" lIns="0" bIns="0" rIns="0">
            <a:spAutoFit/>
          </a:bodyPr>
          <a:lstStyle/>
          <a:p>
            <a:pPr algn="l" marL="0" indent="0" lvl="0">
              <a:lnSpc>
                <a:spcPts val="8800"/>
              </a:lnSpc>
            </a:pPr>
            <a:r>
              <a:rPr lang="en-US" sz="8000">
                <a:solidFill>
                  <a:srgbClr val="000000"/>
                </a:solidFill>
                <a:latin typeface="Georgia Pro Light"/>
                <a:ea typeface="Georgia Pro Light"/>
                <a:cs typeface="Georgia Pro Light"/>
                <a:sym typeface="Georgia Pro Light"/>
              </a:rPr>
              <a:t>Safegua</a:t>
            </a:r>
            <a:r>
              <a:rPr lang="en-US" sz="8000">
                <a:solidFill>
                  <a:srgbClr val="000000"/>
                </a:solidFill>
                <a:latin typeface="Georgia Pro Light"/>
                <a:ea typeface="Georgia Pro Light"/>
                <a:cs typeface="Georgia Pro Light"/>
                <a:sym typeface="Georgia Pro Light"/>
              </a:rPr>
              <a:t>rding Spark</a:t>
            </a:r>
          </a:p>
        </p:txBody>
      </p:sp>
      <p:sp>
        <p:nvSpPr>
          <p:cNvPr name="TextBox 3" id="3"/>
          <p:cNvSpPr txBox="true"/>
          <p:nvPr/>
        </p:nvSpPr>
        <p:spPr>
          <a:xfrm rot="0">
            <a:off x="1891514" y="3500953"/>
            <a:ext cx="7112995" cy="1393825"/>
          </a:xfrm>
          <a:prstGeom prst="rect">
            <a:avLst/>
          </a:prstGeom>
        </p:spPr>
        <p:txBody>
          <a:bodyPr anchor="t" rtlCol="false" tIns="0" lIns="0" bIns="0" rIns="0">
            <a:spAutoFit/>
          </a:bodyPr>
          <a:lstStyle/>
          <a:p>
            <a:pPr algn="ctr" marL="0" indent="0" lvl="0">
              <a:lnSpc>
                <a:spcPts val="5599"/>
              </a:lnSpc>
            </a:pPr>
            <a:r>
              <a:rPr lang="en-US" sz="3999">
                <a:solidFill>
                  <a:srgbClr val="000000"/>
                </a:solidFill>
                <a:latin typeface="Georgia Pro Light"/>
                <a:ea typeface="Georgia Pro Light"/>
                <a:cs typeface="Georgia Pro Light"/>
                <a:sym typeface="Georgia Pro Light"/>
              </a:rPr>
              <a:t>What is “trafficking” in safeguarding terms?</a:t>
            </a:r>
          </a:p>
        </p:txBody>
      </p:sp>
      <p:sp>
        <p:nvSpPr>
          <p:cNvPr name="Freeform 4" id="4"/>
          <p:cNvSpPr/>
          <p:nvPr/>
        </p:nvSpPr>
        <p:spPr>
          <a:xfrm flipH="false" flipV="false" rot="0">
            <a:off x="11555457" y="3217978"/>
            <a:ext cx="4050850" cy="4160051"/>
          </a:xfrm>
          <a:custGeom>
            <a:avLst/>
            <a:gdLst/>
            <a:ahLst/>
            <a:cxnLst/>
            <a:rect r="r" b="b" t="t" l="l"/>
            <a:pathLst>
              <a:path h="4160051" w="4050850">
                <a:moveTo>
                  <a:pt x="0" y="0"/>
                </a:moveTo>
                <a:lnTo>
                  <a:pt x="4050849" y="0"/>
                </a:lnTo>
                <a:lnTo>
                  <a:pt x="4050849" y="4160051"/>
                </a:lnTo>
                <a:lnTo>
                  <a:pt x="0" y="4160051"/>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Tree>
  </p:cSld>
  <p:clrMapOvr>
    <a:masterClrMapping/>
  </p:clrMapOvr>
</p:sld>
</file>

<file path=ppt/slides/slide3.xml><?xml version="1.0" encoding="utf-8"?>
<p:sld xmlns:p="http://schemas.openxmlformats.org/presentationml/2006/main" xmlns:a="http://schemas.openxmlformats.org/drawingml/2006/main" xmlns:r="http://schemas.openxmlformats.org/officeDocument/2006/relationships">
  <p:cSld>
    <p:bg>
      <p:bgPr>
        <a:solidFill>
          <a:srgbClr val="88A3B6"/>
        </a:solidFill>
      </p:bgPr>
    </p:bg>
    <p:spTree>
      <p:nvGrpSpPr>
        <p:cNvPr id="1" name=""/>
        <p:cNvGrpSpPr/>
        <p:nvPr/>
      </p:nvGrpSpPr>
      <p:grpSpPr>
        <a:xfrm>
          <a:off x="0" y="0"/>
          <a:ext cx="0" cy="0"/>
          <a:chOff x="0" y="0"/>
          <a:chExt cx="0" cy="0"/>
        </a:xfrm>
      </p:grpSpPr>
      <p:sp>
        <p:nvSpPr>
          <p:cNvPr name="TextBox 2" id="2"/>
          <p:cNvSpPr txBox="true"/>
          <p:nvPr/>
        </p:nvSpPr>
        <p:spPr>
          <a:xfrm rot="0">
            <a:off x="4802138" y="1095375"/>
            <a:ext cx="12136686" cy="1149353"/>
          </a:xfrm>
          <a:prstGeom prst="rect">
            <a:avLst/>
          </a:prstGeom>
        </p:spPr>
        <p:txBody>
          <a:bodyPr anchor="t" rtlCol="false" tIns="0" lIns="0" bIns="0" rIns="0">
            <a:spAutoFit/>
          </a:bodyPr>
          <a:lstStyle/>
          <a:p>
            <a:pPr algn="l" marL="0" indent="0" lvl="0">
              <a:lnSpc>
                <a:spcPts val="8800"/>
              </a:lnSpc>
            </a:pPr>
            <a:r>
              <a:rPr lang="en-US" sz="8000">
                <a:solidFill>
                  <a:srgbClr val="000000"/>
                </a:solidFill>
                <a:latin typeface="Georgia Pro Light"/>
                <a:ea typeface="Georgia Pro Light"/>
                <a:cs typeface="Georgia Pro Light"/>
                <a:sym typeface="Georgia Pro Light"/>
              </a:rPr>
              <a:t>Safegua</a:t>
            </a:r>
            <a:r>
              <a:rPr lang="en-US" sz="8000">
                <a:solidFill>
                  <a:srgbClr val="000000"/>
                </a:solidFill>
                <a:latin typeface="Georgia Pro Light"/>
                <a:ea typeface="Georgia Pro Light"/>
                <a:cs typeface="Georgia Pro Light"/>
                <a:sym typeface="Georgia Pro Light"/>
              </a:rPr>
              <a:t>rding Spark</a:t>
            </a:r>
          </a:p>
        </p:txBody>
      </p:sp>
      <p:sp>
        <p:nvSpPr>
          <p:cNvPr name="Freeform 3" id="3"/>
          <p:cNvSpPr/>
          <p:nvPr/>
        </p:nvSpPr>
        <p:spPr>
          <a:xfrm flipH="false" flipV="false" rot="0">
            <a:off x="12735632" y="3092631"/>
            <a:ext cx="3994068" cy="4101739"/>
          </a:xfrm>
          <a:custGeom>
            <a:avLst/>
            <a:gdLst/>
            <a:ahLst/>
            <a:cxnLst/>
            <a:rect r="r" b="b" t="t" l="l"/>
            <a:pathLst>
              <a:path h="4101739" w="3994068">
                <a:moveTo>
                  <a:pt x="0" y="0"/>
                </a:moveTo>
                <a:lnTo>
                  <a:pt x="3994068" y="0"/>
                </a:lnTo>
                <a:lnTo>
                  <a:pt x="3994068" y="4101738"/>
                </a:lnTo>
                <a:lnTo>
                  <a:pt x="0" y="4101738"/>
                </a:lnTo>
                <a:lnTo>
                  <a:pt x="0" y="0"/>
                </a:lnTo>
                <a:close/>
              </a:path>
            </a:pathLst>
          </a:custGeom>
          <a:blipFill>
            <a:blip r:embed="rId2">
              <a:extLst>
                <a:ext uri="{96DAC541-7B7A-43D3-8B79-37D633B846F1}">
                  <asvg:svgBlip xmlns:asvg="http://schemas.microsoft.com/office/drawing/2016/SVG/main" r:embed="rId3"/>
                </a:ext>
              </a:extLst>
            </a:blip>
            <a:stretch>
              <a:fillRect l="0" t="0" r="0" b="0"/>
            </a:stretch>
          </a:blipFill>
        </p:spPr>
      </p:sp>
      <p:sp>
        <p:nvSpPr>
          <p:cNvPr name="TextBox 4" id="4"/>
          <p:cNvSpPr txBox="true"/>
          <p:nvPr/>
        </p:nvSpPr>
        <p:spPr>
          <a:xfrm rot="0">
            <a:off x="1028700" y="4594225"/>
            <a:ext cx="8901663" cy="1127125"/>
          </a:xfrm>
          <a:prstGeom prst="rect">
            <a:avLst/>
          </a:prstGeom>
        </p:spPr>
        <p:txBody>
          <a:bodyPr anchor="t" rtlCol="false" tIns="0" lIns="0" bIns="0" rIns="0">
            <a:spAutoFit/>
          </a:bodyPr>
          <a:lstStyle/>
          <a:p>
            <a:pPr algn="ctr">
              <a:lnSpc>
                <a:spcPts val="4399"/>
              </a:lnSpc>
              <a:spcBef>
                <a:spcPct val="0"/>
              </a:spcBef>
            </a:pPr>
            <a:r>
              <a:rPr lang="en-US" sz="3999">
                <a:solidFill>
                  <a:srgbClr val="000000"/>
                </a:solidFill>
                <a:latin typeface="Georgia Pro Light"/>
                <a:ea typeface="Georgia Pro Light"/>
                <a:cs typeface="Georgia Pro Light"/>
                <a:sym typeface="Georgia Pro Light"/>
              </a:rPr>
              <a:t>Move</a:t>
            </a:r>
            <a:r>
              <a:rPr lang="en-US" sz="3999">
                <a:solidFill>
                  <a:srgbClr val="000000"/>
                </a:solidFill>
                <a:latin typeface="Georgia Pro Light"/>
                <a:ea typeface="Georgia Pro Light"/>
                <a:cs typeface="Georgia Pro Light"/>
                <a:sym typeface="Georgia Pro Light"/>
              </a:rPr>
              <a:t>ment of children for exploitation purposes.</a:t>
            </a:r>
          </a:p>
        </p:txBody>
      </p:sp>
    </p:spTree>
  </p:cSld>
  <p:clrMapOvr>
    <a:masterClrMapping/>
  </p:clrMapOvr>
</p:sld>
</file>

<file path=ppt/slides/slide4.xml><?xml version="1.0" encoding="utf-8"?>
<p:sld xmlns:p="http://schemas.openxmlformats.org/presentationml/2006/main" xmlns:a="http://schemas.openxmlformats.org/drawingml/2006/main" xmlns:r="http://schemas.openxmlformats.org/officeDocument/2006/relationships">
  <p:cSld>
    <p:bg>
      <p:bgPr>
        <a:solidFill>
          <a:srgbClr val="88A3B6"/>
        </a:solidFill>
      </p:bgPr>
    </p:bg>
    <p:spTree>
      <p:nvGrpSpPr>
        <p:cNvPr id="1" name=""/>
        <p:cNvGrpSpPr/>
        <p:nvPr/>
      </p:nvGrpSpPr>
      <p:grpSpPr>
        <a:xfrm>
          <a:off x="0" y="0"/>
          <a:ext cx="0" cy="0"/>
          <a:chOff x="0" y="0"/>
          <a:chExt cx="0" cy="0"/>
        </a:xfrm>
      </p:grpSpPr>
      <p:grpSp>
        <p:nvGrpSpPr>
          <p:cNvPr name="Group 2" id="2"/>
          <p:cNvGrpSpPr/>
          <p:nvPr/>
        </p:nvGrpSpPr>
        <p:grpSpPr>
          <a:xfrm rot="0">
            <a:off x="12827880" y="0"/>
            <a:ext cx="7553325" cy="10287000"/>
            <a:chOff x="0" y="0"/>
            <a:chExt cx="1170208" cy="1593725"/>
          </a:xfrm>
        </p:grpSpPr>
        <p:sp>
          <p:nvSpPr>
            <p:cNvPr name="Freeform 3" id="3"/>
            <p:cNvSpPr/>
            <p:nvPr/>
          </p:nvSpPr>
          <p:spPr>
            <a:xfrm flipH="false" flipV="false" rot="0">
              <a:off x="0" y="0"/>
              <a:ext cx="1170208" cy="1593725"/>
            </a:xfrm>
            <a:custGeom>
              <a:avLst/>
              <a:gdLst/>
              <a:ahLst/>
              <a:cxnLst/>
              <a:rect r="r" b="b" t="t" l="l"/>
              <a:pathLst>
                <a:path h="1593725" w="1170208">
                  <a:moveTo>
                    <a:pt x="0" y="0"/>
                  </a:moveTo>
                  <a:lnTo>
                    <a:pt x="1170208" y="0"/>
                  </a:lnTo>
                  <a:lnTo>
                    <a:pt x="1170208" y="1593725"/>
                  </a:lnTo>
                  <a:lnTo>
                    <a:pt x="0" y="1593725"/>
                  </a:lnTo>
                  <a:close/>
                </a:path>
              </a:pathLst>
            </a:custGeom>
            <a:blipFill>
              <a:blip r:embed="rId2"/>
              <a:stretch>
                <a:fillRect l="0" t="-205" r="0" b="-205"/>
              </a:stretch>
            </a:blipFill>
          </p:spPr>
        </p:sp>
      </p:grpSp>
      <p:grpSp>
        <p:nvGrpSpPr>
          <p:cNvPr name="Group 4" id="4"/>
          <p:cNvGrpSpPr/>
          <p:nvPr/>
        </p:nvGrpSpPr>
        <p:grpSpPr>
          <a:xfrm rot="0">
            <a:off x="503388" y="507171"/>
            <a:ext cx="12136686" cy="9353497"/>
            <a:chOff x="0" y="0"/>
            <a:chExt cx="16182248" cy="12471329"/>
          </a:xfrm>
        </p:grpSpPr>
        <p:sp>
          <p:nvSpPr>
            <p:cNvPr name="TextBox 5" id="5"/>
            <p:cNvSpPr txBox="true"/>
            <p:nvPr/>
          </p:nvSpPr>
          <p:spPr>
            <a:xfrm rot="0">
              <a:off x="0" y="66675"/>
              <a:ext cx="16182248" cy="1554696"/>
            </a:xfrm>
            <a:prstGeom prst="rect">
              <a:avLst/>
            </a:prstGeom>
          </p:spPr>
          <p:txBody>
            <a:bodyPr anchor="t" rtlCol="false" tIns="0" lIns="0" bIns="0" rIns="0">
              <a:spAutoFit/>
            </a:bodyPr>
            <a:lstStyle/>
            <a:p>
              <a:pPr algn="l" marL="0" indent="0" lvl="0">
                <a:lnSpc>
                  <a:spcPts val="8800"/>
                </a:lnSpc>
              </a:pPr>
              <a:r>
                <a:rPr lang="en-US" sz="8000">
                  <a:solidFill>
                    <a:srgbClr val="000000"/>
                  </a:solidFill>
                  <a:latin typeface="Georgia Pro Light"/>
                  <a:ea typeface="Georgia Pro Light"/>
                  <a:cs typeface="Georgia Pro Light"/>
                  <a:sym typeface="Georgia Pro Light"/>
                </a:rPr>
                <a:t>Metacognition</a:t>
              </a:r>
            </a:p>
          </p:txBody>
        </p:sp>
        <p:sp>
          <p:nvSpPr>
            <p:cNvPr name="TextBox 6" id="6"/>
            <p:cNvSpPr txBox="true"/>
            <p:nvPr/>
          </p:nvSpPr>
          <p:spPr>
            <a:xfrm rot="0">
              <a:off x="0" y="2028753"/>
              <a:ext cx="16182248" cy="10442576"/>
            </a:xfrm>
            <a:prstGeom prst="rect">
              <a:avLst/>
            </a:prstGeom>
          </p:spPr>
          <p:txBody>
            <a:bodyPr anchor="t" rtlCol="false" tIns="0" lIns="0" bIns="0" rIns="0">
              <a:spAutoFit/>
            </a:bodyPr>
            <a:lstStyle/>
            <a:p>
              <a:pPr algn="l" marL="0" indent="0" lvl="0">
                <a:lnSpc>
                  <a:spcPts val="4199"/>
                </a:lnSpc>
              </a:pPr>
              <a:r>
                <a:rPr lang="en-US" sz="2999">
                  <a:solidFill>
                    <a:srgbClr val="000000"/>
                  </a:solidFill>
                  <a:latin typeface="Georgia Pro Light"/>
                  <a:ea typeface="Georgia Pro Light"/>
                  <a:cs typeface="Georgia Pro Light"/>
                  <a:sym typeface="Georgia Pro Light"/>
                </a:rPr>
                <a:t>Metac</a:t>
              </a:r>
              <a:r>
                <a:rPr lang="en-US" sz="2999">
                  <a:solidFill>
                    <a:srgbClr val="000000"/>
                  </a:solidFill>
                  <a:latin typeface="Georgia Pro Light"/>
                  <a:ea typeface="Georgia Pro Light"/>
                  <a:cs typeface="Georgia Pro Light"/>
                  <a:sym typeface="Georgia Pro Light"/>
                </a:rPr>
                <a:t>ognition can feel challenging for pupils.</a:t>
              </a:r>
            </a:p>
            <a:p>
              <a:pPr algn="l" marL="0" indent="0" lvl="0">
                <a:lnSpc>
                  <a:spcPts val="4199"/>
                </a:lnSpc>
              </a:pPr>
              <a:r>
                <a:rPr lang="en-US" sz="2999">
                  <a:solidFill>
                    <a:srgbClr val="000000"/>
                  </a:solidFill>
                  <a:latin typeface="Georgia Pro Light"/>
                  <a:ea typeface="Georgia Pro Light"/>
                  <a:cs typeface="Georgia Pro Light"/>
                  <a:sym typeface="Georgia Pro Light"/>
                </a:rPr>
                <a:t>If frustration arises:</a:t>
              </a:r>
            </a:p>
            <a:p>
              <a:pPr algn="l" marL="0" indent="0" lvl="0">
                <a:lnSpc>
                  <a:spcPts val="4199"/>
                </a:lnSpc>
              </a:pPr>
            </a:p>
            <a:p>
              <a:pPr algn="l" marL="647695" indent="-323848" lvl="1">
                <a:lnSpc>
                  <a:spcPts val="4199"/>
                </a:lnSpc>
                <a:buFont typeface="Arial"/>
                <a:buChar char="•"/>
              </a:pPr>
              <a:r>
                <a:rPr lang="en-US" sz="2999">
                  <a:solidFill>
                    <a:srgbClr val="000000"/>
                  </a:solidFill>
                  <a:latin typeface="Georgia Pro Light"/>
                  <a:ea typeface="Georgia Pro Light"/>
                  <a:cs typeface="Georgia Pro Light"/>
                  <a:sym typeface="Georgia Pro Light"/>
                </a:rPr>
                <a:t>Stay calm and supportive</a:t>
              </a:r>
            </a:p>
            <a:p>
              <a:pPr algn="l">
                <a:lnSpc>
                  <a:spcPts val="4199"/>
                </a:lnSpc>
              </a:pPr>
            </a:p>
            <a:p>
              <a:pPr algn="l" marL="647695" indent="-323848" lvl="1">
                <a:lnSpc>
                  <a:spcPts val="4199"/>
                </a:lnSpc>
                <a:buFont typeface="Arial"/>
                <a:buChar char="•"/>
              </a:pPr>
              <a:r>
                <a:rPr lang="en-US" sz="2999">
                  <a:solidFill>
                    <a:srgbClr val="000000"/>
                  </a:solidFill>
                  <a:latin typeface="Georgia Pro Light"/>
                  <a:ea typeface="Georgia Pro Light"/>
                  <a:cs typeface="Georgia Pro Light"/>
                  <a:sym typeface="Georgia Pro Light"/>
                </a:rPr>
                <a:t>Break thinking into smaller steps</a:t>
              </a:r>
            </a:p>
            <a:p>
              <a:pPr algn="l">
                <a:lnSpc>
                  <a:spcPts val="4199"/>
                </a:lnSpc>
              </a:pPr>
            </a:p>
            <a:p>
              <a:pPr algn="l" marL="647695" indent="-323848" lvl="1">
                <a:lnSpc>
                  <a:spcPts val="4199"/>
                </a:lnSpc>
                <a:buFont typeface="Arial"/>
                <a:buChar char="•"/>
              </a:pPr>
              <a:r>
                <a:rPr lang="en-US" sz="2999">
                  <a:solidFill>
                    <a:srgbClr val="000000"/>
                  </a:solidFill>
                  <a:latin typeface="Georgia Pro Light"/>
                  <a:ea typeface="Georgia Pro Light"/>
                  <a:cs typeface="Georgia Pro Light"/>
                  <a:sym typeface="Georgia Pro Light"/>
                </a:rPr>
                <a:t>Model the process</a:t>
              </a:r>
            </a:p>
            <a:p>
              <a:pPr algn="l">
                <a:lnSpc>
                  <a:spcPts val="4199"/>
                </a:lnSpc>
              </a:pPr>
            </a:p>
            <a:p>
              <a:pPr algn="l" marL="647695" indent="-323848" lvl="1">
                <a:lnSpc>
                  <a:spcPts val="4199"/>
                </a:lnSpc>
                <a:buFont typeface="Arial"/>
                <a:buChar char="•"/>
              </a:pPr>
              <a:r>
                <a:rPr lang="en-US" sz="2999">
                  <a:solidFill>
                    <a:srgbClr val="000000"/>
                  </a:solidFill>
                  <a:latin typeface="Georgia Pro Light"/>
                  <a:ea typeface="Georgia Pro Light"/>
                  <a:cs typeface="Georgia Pro Light"/>
                  <a:sym typeface="Georgia Pro Light"/>
                </a:rPr>
                <a:t>Reassure effort over outcome</a:t>
              </a:r>
            </a:p>
            <a:p>
              <a:pPr algn="l">
                <a:lnSpc>
                  <a:spcPts val="4199"/>
                </a:lnSpc>
              </a:pPr>
            </a:p>
            <a:p>
              <a:pPr algn="l" marL="647695" indent="-323848" lvl="1">
                <a:lnSpc>
                  <a:spcPts val="4199"/>
                </a:lnSpc>
                <a:buFont typeface="Arial"/>
                <a:buChar char="•"/>
              </a:pPr>
              <a:r>
                <a:rPr lang="en-US" sz="2999">
                  <a:solidFill>
                    <a:srgbClr val="000000"/>
                  </a:solidFill>
                  <a:latin typeface="Georgia Pro Light"/>
                  <a:ea typeface="Georgia Pro Light"/>
                  <a:cs typeface="Georgia Pro Light"/>
                  <a:sym typeface="Georgia Pro Light"/>
                </a:rPr>
                <a:t>Monitor for wider concerns if pers</a:t>
              </a:r>
              <a:r>
                <a:rPr lang="en-US" sz="2999">
                  <a:solidFill>
                    <a:srgbClr val="000000"/>
                  </a:solidFill>
                  <a:latin typeface="Georgia Pro Light"/>
                  <a:ea typeface="Georgia Pro Light"/>
                  <a:cs typeface="Georgia Pro Light"/>
                  <a:sym typeface="Georgia Pro Light"/>
                </a:rPr>
                <a:t>istent</a:t>
              </a:r>
            </a:p>
            <a:p>
              <a:pPr algn="l">
                <a:lnSpc>
                  <a:spcPts val="4199"/>
                </a:lnSpc>
              </a:pPr>
            </a:p>
            <a:p>
              <a:pPr algn="l">
                <a:lnSpc>
                  <a:spcPts val="4199"/>
                </a:lnSpc>
              </a:pPr>
              <a:r>
                <a:rPr lang="en-US" sz="2999">
                  <a:solidFill>
                    <a:srgbClr val="000000"/>
                  </a:solidFill>
                  <a:latin typeface="Georgia Pro Light"/>
                  <a:ea typeface="Georgia Pro Light"/>
                  <a:cs typeface="Georgia Pro Light"/>
                  <a:sym typeface="Georgia Pro Light"/>
                </a:rPr>
                <a:t>Developing thinking requires emotional safety.</a:t>
              </a:r>
            </a:p>
            <a:p>
              <a:pPr algn="l" marL="0" indent="0" lvl="0">
                <a:lnSpc>
                  <a:spcPts val="4199"/>
                </a:lnSpc>
              </a:pPr>
            </a:p>
          </p:txBody>
        </p:sp>
      </p:grpSp>
    </p:spTree>
  </p:cSld>
  <p:clrMapOvr>
    <a:masterClrMapping/>
  </p:clrMapOvr>
</p:sld>
</file>

<file path=ppt/slides/slide5.xml><?xml version="1.0" encoding="utf-8"?>
<p:sld xmlns:p="http://schemas.openxmlformats.org/presentationml/2006/main" xmlns:a="http://schemas.openxmlformats.org/drawingml/2006/main">
  <p:cSld>
    <p:bg>
      <p:bgPr>
        <a:solidFill>
          <a:srgbClr val="BFCBD1"/>
        </a:solidFill>
      </p:bgPr>
    </p:bg>
    <p:spTree>
      <p:nvGrpSpPr>
        <p:cNvPr id="1" name=""/>
        <p:cNvGrpSpPr/>
        <p:nvPr/>
      </p:nvGrpSpPr>
      <p:grpSpPr>
        <a:xfrm>
          <a:off x="0" y="0"/>
          <a:ext cx="0" cy="0"/>
          <a:chOff x="0" y="0"/>
          <a:chExt cx="0" cy="0"/>
        </a:xfrm>
      </p:grpSpPr>
      <p:sp>
        <p:nvSpPr>
          <p:cNvPr name="TextBox 2" id="2"/>
          <p:cNvSpPr txBox="true"/>
          <p:nvPr/>
        </p:nvSpPr>
        <p:spPr>
          <a:xfrm rot="0">
            <a:off x="666750" y="733425"/>
            <a:ext cx="15821025" cy="1149353"/>
          </a:xfrm>
          <a:prstGeom prst="rect">
            <a:avLst/>
          </a:prstGeom>
        </p:spPr>
        <p:txBody>
          <a:bodyPr anchor="t" rtlCol="false" tIns="0" lIns="0" bIns="0" rIns="0">
            <a:spAutoFit/>
          </a:bodyPr>
          <a:lstStyle/>
          <a:p>
            <a:pPr algn="l" marL="0" indent="0" lvl="0">
              <a:lnSpc>
                <a:spcPts val="8800"/>
              </a:lnSpc>
              <a:spcBef>
                <a:spcPct val="0"/>
              </a:spcBef>
            </a:pPr>
            <a:r>
              <a:rPr lang="en-US" sz="8000">
                <a:solidFill>
                  <a:srgbClr val="F27305"/>
                </a:solidFill>
                <a:latin typeface="Georgia Pro Light"/>
                <a:ea typeface="Georgia Pro Light"/>
                <a:cs typeface="Georgia Pro Light"/>
                <a:sym typeface="Georgia Pro Light"/>
              </a:rPr>
              <a:t>Why This Matters</a:t>
            </a:r>
          </a:p>
        </p:txBody>
      </p:sp>
      <p:grpSp>
        <p:nvGrpSpPr>
          <p:cNvPr name="Group 3" id="3"/>
          <p:cNvGrpSpPr/>
          <p:nvPr/>
        </p:nvGrpSpPr>
        <p:grpSpPr>
          <a:xfrm rot="0">
            <a:off x="666750" y="3071615"/>
            <a:ext cx="7610016" cy="5281787"/>
            <a:chOff x="0" y="0"/>
            <a:chExt cx="10146688" cy="7042382"/>
          </a:xfrm>
        </p:grpSpPr>
        <p:sp>
          <p:nvSpPr>
            <p:cNvPr name="TextBox 4" id="4"/>
            <p:cNvSpPr txBox="true"/>
            <p:nvPr/>
          </p:nvSpPr>
          <p:spPr>
            <a:xfrm rot="0">
              <a:off x="0" y="2800582"/>
              <a:ext cx="10146688" cy="4241800"/>
            </a:xfrm>
            <a:prstGeom prst="rect">
              <a:avLst/>
            </a:prstGeom>
          </p:spPr>
          <p:txBody>
            <a:bodyPr anchor="t" rtlCol="false" tIns="0" lIns="0" bIns="0" rIns="0">
              <a:spAutoFit/>
            </a:bodyPr>
            <a:lstStyle/>
            <a:p>
              <a:pPr algn="ctr" marL="0" indent="0" lvl="0">
                <a:lnSpc>
                  <a:spcPts val="4200"/>
                </a:lnSpc>
              </a:pPr>
              <a:r>
                <a:rPr lang="en-US" sz="3000">
                  <a:solidFill>
                    <a:srgbClr val="000000"/>
                  </a:solidFill>
                  <a:latin typeface="Georgia Pro Light"/>
                  <a:ea typeface="Georgia Pro Light"/>
                  <a:cs typeface="Georgia Pro Light"/>
                  <a:sym typeface="Georgia Pro Light"/>
                </a:rPr>
                <a:t>Metacognition = Thinking about thinking</a:t>
              </a:r>
            </a:p>
            <a:p>
              <a:pPr algn="ctr" marL="0" indent="0" lvl="0">
                <a:lnSpc>
                  <a:spcPts val="4200"/>
                </a:lnSpc>
              </a:pPr>
            </a:p>
            <a:p>
              <a:pPr algn="ctr" marL="0" indent="0" lvl="0">
                <a:lnSpc>
                  <a:spcPts val="4200"/>
                </a:lnSpc>
              </a:pPr>
              <a:r>
                <a:rPr lang="en-US" sz="3000">
                  <a:solidFill>
                    <a:srgbClr val="000000"/>
                  </a:solidFill>
                  <a:latin typeface="Georgia Pro Light"/>
                  <a:ea typeface="Georgia Pro Light"/>
                  <a:cs typeface="Georgia Pro Light"/>
                  <a:sym typeface="Georgia Pro Light"/>
                </a:rPr>
                <a:t>But…</a:t>
              </a:r>
            </a:p>
            <a:p>
              <a:pPr algn="ctr" marL="0" indent="0" lvl="0">
                <a:lnSpc>
                  <a:spcPts val="4200"/>
                </a:lnSpc>
              </a:pPr>
            </a:p>
            <a:p>
              <a:pPr algn="ctr" marL="0" indent="0" lvl="0">
                <a:lnSpc>
                  <a:spcPts val="4200"/>
                </a:lnSpc>
              </a:pPr>
              <a:r>
                <a:rPr lang="en-US" sz="3000">
                  <a:solidFill>
                    <a:srgbClr val="000000"/>
                  </a:solidFill>
                  <a:latin typeface="Georgia Pro Light"/>
                  <a:ea typeface="Georgia Pro Light"/>
                  <a:cs typeface="Georgia Pro Light"/>
                  <a:sym typeface="Georgia Pro Light"/>
                </a:rPr>
                <a:t>What does this look like in the classroom?</a:t>
              </a:r>
            </a:p>
            <a:p>
              <a:pPr algn="ctr" marL="0" indent="0" lvl="0">
                <a:lnSpc>
                  <a:spcPts val="4200"/>
                </a:lnSpc>
              </a:pPr>
            </a:p>
          </p:txBody>
        </p:sp>
        <p:sp>
          <p:nvSpPr>
            <p:cNvPr name="TextBox 5" id="5"/>
            <p:cNvSpPr txBox="true"/>
            <p:nvPr/>
          </p:nvSpPr>
          <p:spPr>
            <a:xfrm rot="0">
              <a:off x="0" y="-114300"/>
              <a:ext cx="9588500" cy="2307167"/>
            </a:xfrm>
            <a:prstGeom prst="rect">
              <a:avLst/>
            </a:prstGeom>
          </p:spPr>
          <p:txBody>
            <a:bodyPr anchor="t" rtlCol="false" tIns="0" lIns="0" bIns="0" rIns="0">
              <a:spAutoFit/>
            </a:bodyPr>
            <a:lstStyle/>
            <a:p>
              <a:pPr algn="ctr" marL="0" indent="0" lvl="0">
                <a:lnSpc>
                  <a:spcPts val="7000"/>
                </a:lnSpc>
              </a:pPr>
              <a:r>
                <a:rPr lang="en-US" b="true" sz="5000">
                  <a:solidFill>
                    <a:srgbClr val="4A4A4A"/>
                  </a:solidFill>
                  <a:latin typeface="Georgia Pro Bold"/>
                  <a:ea typeface="Georgia Pro Bold"/>
                  <a:cs typeface="Georgia Pro Bold"/>
                  <a:sym typeface="Georgia Pro Bold"/>
                </a:rPr>
                <a:t>REINFORCING KEY CONCEPTS</a:t>
              </a:r>
            </a:p>
          </p:txBody>
        </p:sp>
      </p:grpSp>
      <p:sp>
        <p:nvSpPr>
          <p:cNvPr name="TextBox 6" id="6"/>
          <p:cNvSpPr txBox="true"/>
          <p:nvPr/>
        </p:nvSpPr>
        <p:spPr>
          <a:xfrm rot="0">
            <a:off x="9693007" y="3757979"/>
            <a:ext cx="7191375" cy="3823335"/>
          </a:xfrm>
          <a:prstGeom prst="rect">
            <a:avLst/>
          </a:prstGeom>
        </p:spPr>
        <p:txBody>
          <a:bodyPr anchor="t" rtlCol="false" tIns="0" lIns="0" bIns="0" rIns="0">
            <a:spAutoFit/>
          </a:bodyPr>
          <a:lstStyle/>
          <a:p>
            <a:pPr algn="ctr" marL="0" indent="0" lvl="0">
              <a:lnSpc>
                <a:spcPts val="5039"/>
              </a:lnSpc>
            </a:pPr>
            <a:r>
              <a:rPr lang="en-US" sz="3599">
                <a:solidFill>
                  <a:srgbClr val="000000"/>
                </a:solidFill>
                <a:latin typeface="Georgia Pro Light"/>
                <a:ea typeface="Georgia Pro Light"/>
                <a:cs typeface="Georgia Pro Light"/>
                <a:sym typeface="Georgia Pro Light"/>
              </a:rPr>
              <a:t>M</a:t>
            </a:r>
            <a:r>
              <a:rPr lang="en-US" sz="3599">
                <a:solidFill>
                  <a:srgbClr val="000000"/>
                </a:solidFill>
                <a:latin typeface="Georgia Pro Light"/>
                <a:ea typeface="Georgia Pro Light"/>
                <a:cs typeface="Georgia Pro Light"/>
                <a:sym typeface="Georgia Pro Light"/>
              </a:rPr>
              <a:t>etacognition is often discussed in theory - but less often seen in practice.</a:t>
            </a:r>
          </a:p>
          <a:p>
            <a:pPr algn="ctr" marL="0" indent="0" lvl="0">
              <a:lnSpc>
                <a:spcPts val="5039"/>
              </a:lnSpc>
            </a:pPr>
            <a:r>
              <a:rPr lang="en-US" sz="3599">
                <a:solidFill>
                  <a:srgbClr val="000000"/>
                </a:solidFill>
                <a:latin typeface="Georgia Pro Light"/>
                <a:ea typeface="Georgia Pro Light"/>
                <a:cs typeface="Georgia Pro Light"/>
                <a:sym typeface="Georgia Pro Light"/>
              </a:rPr>
              <a:t>Today is about making it visible, practical, and actionable.</a:t>
            </a:r>
          </a:p>
          <a:p>
            <a:pPr algn="ctr" marL="0" indent="0" lvl="0">
              <a:lnSpc>
                <a:spcPts val="5039"/>
              </a:lnSpc>
            </a:pPr>
          </a:p>
        </p:txBody>
      </p:sp>
    </p:spTree>
  </p:cSld>
  <p:clrMapOvr>
    <a:masterClrMapping/>
  </p:clrMapOvr>
</p:sld>
</file>

<file path=ppt/slides/slide6.xml><?xml version="1.0" encoding="utf-8"?>
<p:sld xmlns:p="http://schemas.openxmlformats.org/presentationml/2006/main" xmlns:a="http://schemas.openxmlformats.org/drawingml/2006/main">
  <p:cSld>
    <p:bg>
      <p:bgPr>
        <a:solidFill>
          <a:srgbClr val="BFCBD1"/>
        </a:solidFill>
      </p:bgPr>
    </p:bg>
    <p:spTree>
      <p:nvGrpSpPr>
        <p:cNvPr id="1" name=""/>
        <p:cNvGrpSpPr/>
        <p:nvPr/>
      </p:nvGrpSpPr>
      <p:grpSpPr>
        <a:xfrm>
          <a:off x="0" y="0"/>
          <a:ext cx="0" cy="0"/>
          <a:chOff x="0" y="0"/>
          <a:chExt cx="0" cy="0"/>
        </a:xfrm>
      </p:grpSpPr>
      <p:sp>
        <p:nvSpPr>
          <p:cNvPr name="TextBox 2" id="2"/>
          <p:cNvSpPr txBox="true"/>
          <p:nvPr/>
        </p:nvSpPr>
        <p:spPr>
          <a:xfrm rot="0">
            <a:off x="666750" y="733425"/>
            <a:ext cx="15821025" cy="1149353"/>
          </a:xfrm>
          <a:prstGeom prst="rect">
            <a:avLst/>
          </a:prstGeom>
        </p:spPr>
        <p:txBody>
          <a:bodyPr anchor="t" rtlCol="false" tIns="0" lIns="0" bIns="0" rIns="0">
            <a:spAutoFit/>
          </a:bodyPr>
          <a:lstStyle/>
          <a:p>
            <a:pPr algn="l" marL="0" indent="0" lvl="0">
              <a:lnSpc>
                <a:spcPts val="8800"/>
              </a:lnSpc>
              <a:spcBef>
                <a:spcPct val="0"/>
              </a:spcBef>
            </a:pPr>
            <a:r>
              <a:rPr lang="en-US" sz="8000">
                <a:solidFill>
                  <a:srgbClr val="F27305"/>
                </a:solidFill>
                <a:latin typeface="Georgia Pro Light"/>
                <a:ea typeface="Georgia Pro Light"/>
                <a:cs typeface="Georgia Pro Light"/>
                <a:sym typeface="Georgia Pro Light"/>
              </a:rPr>
              <a:t>What is Metacognition?</a:t>
            </a:r>
          </a:p>
        </p:txBody>
      </p:sp>
      <p:grpSp>
        <p:nvGrpSpPr>
          <p:cNvPr name="Group 3" id="3"/>
          <p:cNvGrpSpPr/>
          <p:nvPr/>
        </p:nvGrpSpPr>
        <p:grpSpPr>
          <a:xfrm rot="0">
            <a:off x="666750" y="3294921"/>
            <a:ext cx="7499847" cy="6287229"/>
            <a:chOff x="0" y="0"/>
            <a:chExt cx="9999796" cy="8382972"/>
          </a:xfrm>
        </p:grpSpPr>
        <p:sp>
          <p:nvSpPr>
            <p:cNvPr name="TextBox 4" id="4"/>
            <p:cNvSpPr txBox="true"/>
            <p:nvPr/>
          </p:nvSpPr>
          <p:spPr>
            <a:xfrm rot="0">
              <a:off x="0" y="7697172"/>
              <a:ext cx="9588500" cy="685800"/>
            </a:xfrm>
            <a:prstGeom prst="rect">
              <a:avLst/>
            </a:prstGeom>
          </p:spPr>
          <p:txBody>
            <a:bodyPr anchor="t" rtlCol="false" tIns="0" lIns="0" bIns="0" rIns="0">
              <a:spAutoFit/>
            </a:bodyPr>
            <a:lstStyle/>
            <a:p>
              <a:pPr algn="l" marL="0" indent="0" lvl="0">
                <a:lnSpc>
                  <a:spcPts val="4200"/>
                </a:lnSpc>
              </a:pPr>
            </a:p>
          </p:txBody>
        </p:sp>
        <p:sp>
          <p:nvSpPr>
            <p:cNvPr name="TextBox 5" id="5"/>
            <p:cNvSpPr txBox="true"/>
            <p:nvPr/>
          </p:nvSpPr>
          <p:spPr>
            <a:xfrm rot="0">
              <a:off x="411296" y="-85725"/>
              <a:ext cx="9588500" cy="6528858"/>
            </a:xfrm>
            <a:prstGeom prst="rect">
              <a:avLst/>
            </a:prstGeom>
          </p:spPr>
          <p:txBody>
            <a:bodyPr anchor="t" rtlCol="false" tIns="0" lIns="0" bIns="0" rIns="0">
              <a:spAutoFit/>
            </a:bodyPr>
            <a:lstStyle/>
            <a:p>
              <a:pPr algn="l" marL="0" indent="0" lvl="0">
                <a:lnSpc>
                  <a:spcPts val="5599"/>
                </a:lnSpc>
              </a:pPr>
              <a:r>
                <a:rPr lang="en-US" b="true" sz="3999">
                  <a:solidFill>
                    <a:srgbClr val="4A4A4A"/>
                  </a:solidFill>
                  <a:latin typeface="Georgia Pro Bold"/>
                  <a:ea typeface="Georgia Pro Bold"/>
                  <a:cs typeface="Georgia Pro Bold"/>
                  <a:sym typeface="Georgia Pro Bold"/>
                </a:rPr>
                <a:t>METAC</a:t>
              </a:r>
              <a:r>
                <a:rPr lang="en-US" b="true" sz="3999">
                  <a:solidFill>
                    <a:srgbClr val="4A4A4A"/>
                  </a:solidFill>
                  <a:latin typeface="Georgia Pro Bold"/>
                  <a:ea typeface="Georgia Pro Bold"/>
                  <a:cs typeface="Georgia Pro Bold"/>
                  <a:sym typeface="Georgia Pro Bold"/>
                </a:rPr>
                <a:t>OGNITION INVOLVES:</a:t>
              </a:r>
            </a:p>
            <a:p>
              <a:pPr algn="l" marL="0" indent="0" lvl="0">
                <a:lnSpc>
                  <a:spcPts val="5599"/>
                </a:lnSpc>
              </a:pPr>
            </a:p>
            <a:p>
              <a:pPr algn="l" marL="863599" indent="-431800" lvl="1">
                <a:lnSpc>
                  <a:spcPts val="5599"/>
                </a:lnSpc>
                <a:buFont typeface="Arial"/>
                <a:buChar char="•"/>
              </a:pPr>
              <a:r>
                <a:rPr lang="en-US" b="true" sz="3999">
                  <a:solidFill>
                    <a:srgbClr val="4A4A4A"/>
                  </a:solidFill>
                  <a:latin typeface="Georgia Pro Bold"/>
                  <a:ea typeface="Georgia Pro Bold"/>
                  <a:cs typeface="Georgia Pro Bold"/>
                  <a:sym typeface="Georgia Pro Bold"/>
                </a:rPr>
                <a:t>PLANNING</a:t>
              </a:r>
            </a:p>
            <a:p>
              <a:pPr algn="l" marL="863599" indent="-431800" lvl="1">
                <a:lnSpc>
                  <a:spcPts val="5599"/>
                </a:lnSpc>
                <a:buFont typeface="Arial"/>
                <a:buChar char="•"/>
              </a:pPr>
              <a:r>
                <a:rPr lang="en-US" b="true" sz="3999">
                  <a:solidFill>
                    <a:srgbClr val="4A4A4A"/>
                  </a:solidFill>
                  <a:latin typeface="Georgia Pro Bold"/>
                  <a:ea typeface="Georgia Pro Bold"/>
                  <a:cs typeface="Georgia Pro Bold"/>
                  <a:sym typeface="Georgia Pro Bold"/>
                </a:rPr>
                <a:t>MONITORING</a:t>
              </a:r>
            </a:p>
            <a:p>
              <a:pPr algn="l" marL="863599" indent="-431800" lvl="1">
                <a:lnSpc>
                  <a:spcPts val="5599"/>
                </a:lnSpc>
                <a:buFont typeface="Arial"/>
                <a:buChar char="•"/>
              </a:pPr>
              <a:r>
                <a:rPr lang="en-US" b="true" sz="3999">
                  <a:solidFill>
                    <a:srgbClr val="4A4A4A"/>
                  </a:solidFill>
                  <a:latin typeface="Georgia Pro Bold"/>
                  <a:ea typeface="Georgia Pro Bold"/>
                  <a:cs typeface="Georgia Pro Bold"/>
                  <a:sym typeface="Georgia Pro Bold"/>
                </a:rPr>
                <a:t>EVALUATING</a:t>
              </a:r>
            </a:p>
            <a:p>
              <a:pPr algn="l" marL="0" indent="0" lvl="0">
                <a:lnSpc>
                  <a:spcPts val="5599"/>
                </a:lnSpc>
              </a:pPr>
            </a:p>
          </p:txBody>
        </p:sp>
      </p:grpSp>
      <p:sp>
        <p:nvSpPr>
          <p:cNvPr name="TextBox 6" id="6"/>
          <p:cNvSpPr txBox="true"/>
          <p:nvPr/>
        </p:nvSpPr>
        <p:spPr>
          <a:xfrm rot="0">
            <a:off x="8577262" y="2966825"/>
            <a:ext cx="8843905" cy="6327775"/>
          </a:xfrm>
          <a:prstGeom prst="rect">
            <a:avLst/>
          </a:prstGeom>
        </p:spPr>
        <p:txBody>
          <a:bodyPr anchor="t" rtlCol="false" tIns="0" lIns="0" bIns="0" rIns="0">
            <a:spAutoFit/>
          </a:bodyPr>
          <a:lstStyle/>
          <a:p>
            <a:pPr algn="l" marL="0" indent="0" lvl="0">
              <a:lnSpc>
                <a:spcPts val="5599"/>
              </a:lnSpc>
            </a:pPr>
            <a:r>
              <a:rPr lang="en-US" sz="3999">
                <a:solidFill>
                  <a:srgbClr val="4A4A4A"/>
                </a:solidFill>
                <a:latin typeface="Georgia Pro Light"/>
                <a:ea typeface="Georgia Pro Light"/>
                <a:cs typeface="Georgia Pro Light"/>
                <a:sym typeface="Georgia Pro Light"/>
              </a:rPr>
              <a:t>M</a:t>
            </a:r>
            <a:r>
              <a:rPr lang="en-US" sz="3999">
                <a:solidFill>
                  <a:srgbClr val="4A4A4A"/>
                </a:solidFill>
                <a:latin typeface="Georgia Pro Light"/>
                <a:ea typeface="Georgia Pro Light"/>
                <a:cs typeface="Georgia Pro Light"/>
                <a:sym typeface="Georgia Pro Light"/>
              </a:rPr>
              <a:t>etacognition is how pupils:</a:t>
            </a:r>
          </a:p>
          <a:p>
            <a:pPr algn="l" marL="863599" indent="-431800" lvl="1">
              <a:lnSpc>
                <a:spcPts val="5599"/>
              </a:lnSpc>
              <a:buFont typeface="Arial"/>
              <a:buChar char="•"/>
            </a:pPr>
            <a:r>
              <a:rPr lang="en-US" sz="3999">
                <a:solidFill>
                  <a:srgbClr val="4A4A4A"/>
                </a:solidFill>
                <a:latin typeface="Georgia Pro Light"/>
                <a:ea typeface="Georgia Pro Light"/>
                <a:cs typeface="Georgia Pro Light"/>
                <a:sym typeface="Georgia Pro Light"/>
              </a:rPr>
              <a:t>Plan how to approach a task</a:t>
            </a:r>
          </a:p>
          <a:p>
            <a:pPr algn="l" marL="863599" indent="-431800" lvl="1">
              <a:lnSpc>
                <a:spcPts val="5599"/>
              </a:lnSpc>
              <a:buFont typeface="Arial"/>
              <a:buChar char="•"/>
            </a:pPr>
            <a:r>
              <a:rPr lang="en-US" sz="3999">
                <a:solidFill>
                  <a:srgbClr val="4A4A4A"/>
                </a:solidFill>
                <a:latin typeface="Georgia Pro Light"/>
                <a:ea typeface="Georgia Pro Light"/>
                <a:cs typeface="Georgia Pro Light"/>
                <a:sym typeface="Georgia Pro Light"/>
              </a:rPr>
              <a:t>Monitor their understanding as they work</a:t>
            </a:r>
          </a:p>
          <a:p>
            <a:pPr algn="l" marL="863599" indent="-431800" lvl="1">
              <a:lnSpc>
                <a:spcPts val="5599"/>
              </a:lnSpc>
              <a:buFont typeface="Arial"/>
              <a:buChar char="•"/>
            </a:pPr>
            <a:r>
              <a:rPr lang="en-US" sz="3999">
                <a:solidFill>
                  <a:srgbClr val="4A4A4A"/>
                </a:solidFill>
                <a:latin typeface="Georgia Pro Light"/>
                <a:ea typeface="Georgia Pro Light"/>
                <a:cs typeface="Georgia Pro Light"/>
                <a:sym typeface="Georgia Pro Light"/>
              </a:rPr>
              <a:t>Evaluate how successful they were</a:t>
            </a:r>
          </a:p>
          <a:p>
            <a:pPr algn="l">
              <a:lnSpc>
                <a:spcPts val="5599"/>
              </a:lnSpc>
            </a:pPr>
          </a:p>
          <a:p>
            <a:pPr algn="l" marL="0" indent="0" lvl="0">
              <a:lnSpc>
                <a:spcPts val="5599"/>
              </a:lnSpc>
            </a:pPr>
            <a:r>
              <a:rPr lang="en-US" sz="3999" i="true">
                <a:solidFill>
                  <a:srgbClr val="4A4A4A"/>
                </a:solidFill>
                <a:latin typeface="Georgia Pro Light Italics"/>
                <a:ea typeface="Georgia Pro Light Italics"/>
                <a:cs typeface="Georgia Pro Light Italics"/>
                <a:sym typeface="Georgia Pro Light Italics"/>
              </a:rPr>
              <a:t>It is not an add-on — it sits at the centre of effective learning.</a:t>
            </a:r>
          </a:p>
          <a:p>
            <a:pPr algn="l" marL="0" indent="0" lvl="0">
              <a:lnSpc>
                <a:spcPts val="5599"/>
              </a:lnSpc>
            </a:pPr>
          </a:p>
        </p:txBody>
      </p:sp>
    </p:spTree>
  </p:cSld>
  <p:clrMapOvr>
    <a:masterClrMapping/>
  </p:clrMapOvr>
</p:sld>
</file>

<file path=ppt/slides/slide7.xml><?xml version="1.0" encoding="utf-8"?>
<p:sld xmlns:p="http://schemas.openxmlformats.org/presentationml/2006/main" xmlns:a="http://schemas.openxmlformats.org/drawingml/2006/main" xmlns:r="http://schemas.openxmlformats.org/officeDocument/2006/relationships">
  <p:cSld>
    <p:bg>
      <p:bgPr>
        <a:solidFill>
          <a:srgbClr val="88A3B6"/>
        </a:solidFill>
      </p:bgPr>
    </p:bg>
    <p:spTree>
      <p:nvGrpSpPr>
        <p:cNvPr id="1" name=""/>
        <p:cNvGrpSpPr/>
        <p:nvPr/>
      </p:nvGrpSpPr>
      <p:grpSpPr>
        <a:xfrm>
          <a:off x="0" y="0"/>
          <a:ext cx="0" cy="0"/>
          <a:chOff x="0" y="0"/>
          <a:chExt cx="0" cy="0"/>
        </a:xfrm>
      </p:grpSpPr>
      <p:grpSp>
        <p:nvGrpSpPr>
          <p:cNvPr name="Group 2" id="2"/>
          <p:cNvGrpSpPr/>
          <p:nvPr/>
        </p:nvGrpSpPr>
        <p:grpSpPr>
          <a:xfrm rot="0">
            <a:off x="11876346" y="0"/>
            <a:ext cx="6411654" cy="5346828"/>
            <a:chOff x="0" y="0"/>
            <a:chExt cx="1170208" cy="975864"/>
          </a:xfrm>
        </p:grpSpPr>
        <p:sp>
          <p:nvSpPr>
            <p:cNvPr name="Freeform 3" id="3"/>
            <p:cNvSpPr/>
            <p:nvPr/>
          </p:nvSpPr>
          <p:spPr>
            <a:xfrm flipH="false" flipV="false" rot="0">
              <a:off x="0" y="0"/>
              <a:ext cx="1170208" cy="975863"/>
            </a:xfrm>
            <a:custGeom>
              <a:avLst/>
              <a:gdLst/>
              <a:ahLst/>
              <a:cxnLst/>
              <a:rect r="r" b="b" t="t" l="l"/>
              <a:pathLst>
                <a:path h="975863" w="1170208">
                  <a:moveTo>
                    <a:pt x="0" y="0"/>
                  </a:moveTo>
                  <a:lnTo>
                    <a:pt x="1170208" y="0"/>
                  </a:lnTo>
                  <a:lnTo>
                    <a:pt x="1170208" y="975863"/>
                  </a:lnTo>
                  <a:lnTo>
                    <a:pt x="0" y="975863"/>
                  </a:lnTo>
                  <a:close/>
                </a:path>
              </a:pathLst>
            </a:custGeom>
            <a:blipFill>
              <a:blip r:embed="rId2"/>
              <a:stretch>
                <a:fillRect l="0" t="-31993" r="0" b="-31993"/>
              </a:stretch>
            </a:blipFill>
          </p:spPr>
        </p:sp>
      </p:grpSp>
      <p:grpSp>
        <p:nvGrpSpPr>
          <p:cNvPr name="Group 4" id="4"/>
          <p:cNvGrpSpPr/>
          <p:nvPr/>
        </p:nvGrpSpPr>
        <p:grpSpPr>
          <a:xfrm rot="0">
            <a:off x="528810" y="336244"/>
            <a:ext cx="10087549" cy="3004131"/>
            <a:chOff x="0" y="0"/>
            <a:chExt cx="13450065" cy="4005508"/>
          </a:xfrm>
        </p:grpSpPr>
        <p:sp>
          <p:nvSpPr>
            <p:cNvPr name="TextBox 5" id="5"/>
            <p:cNvSpPr txBox="true"/>
            <p:nvPr/>
          </p:nvSpPr>
          <p:spPr>
            <a:xfrm rot="0">
              <a:off x="0" y="66675"/>
              <a:ext cx="13450065" cy="3040596"/>
            </a:xfrm>
            <a:prstGeom prst="rect">
              <a:avLst/>
            </a:prstGeom>
          </p:spPr>
          <p:txBody>
            <a:bodyPr anchor="t" rtlCol="false" tIns="0" lIns="0" bIns="0" rIns="0">
              <a:spAutoFit/>
            </a:bodyPr>
            <a:lstStyle/>
            <a:p>
              <a:pPr algn="l" marL="0" indent="0" lvl="0">
                <a:lnSpc>
                  <a:spcPts val="8800"/>
                </a:lnSpc>
              </a:pPr>
              <a:r>
                <a:rPr lang="en-US" sz="8000">
                  <a:solidFill>
                    <a:srgbClr val="F27305"/>
                  </a:solidFill>
                  <a:latin typeface="Georgia Pro Light"/>
                  <a:ea typeface="Georgia Pro Light"/>
                  <a:cs typeface="Georgia Pro Light"/>
                  <a:sym typeface="Georgia Pro Light"/>
                </a:rPr>
                <a:t>The Problem with the Theory Alone</a:t>
              </a:r>
            </a:p>
          </p:txBody>
        </p:sp>
        <p:sp>
          <p:nvSpPr>
            <p:cNvPr name="TextBox 6" id="6"/>
            <p:cNvSpPr txBox="true"/>
            <p:nvPr/>
          </p:nvSpPr>
          <p:spPr>
            <a:xfrm rot="0">
              <a:off x="0" y="3533703"/>
              <a:ext cx="13450065" cy="471805"/>
            </a:xfrm>
            <a:prstGeom prst="rect">
              <a:avLst/>
            </a:prstGeom>
          </p:spPr>
          <p:txBody>
            <a:bodyPr anchor="t" rtlCol="false" tIns="0" lIns="0" bIns="0" rIns="0">
              <a:spAutoFit/>
            </a:bodyPr>
            <a:lstStyle/>
            <a:p>
              <a:pPr algn="l" marL="0" indent="0" lvl="0">
                <a:lnSpc>
                  <a:spcPts val="2940"/>
                </a:lnSpc>
              </a:pPr>
            </a:p>
          </p:txBody>
        </p:sp>
      </p:grpSp>
      <p:sp>
        <p:nvSpPr>
          <p:cNvPr name="TextBox 7" id="7"/>
          <p:cNvSpPr txBox="true"/>
          <p:nvPr/>
        </p:nvSpPr>
        <p:spPr>
          <a:xfrm rot="0">
            <a:off x="733655" y="2988768"/>
            <a:ext cx="9672810" cy="5895975"/>
          </a:xfrm>
          <a:prstGeom prst="rect">
            <a:avLst/>
          </a:prstGeom>
        </p:spPr>
        <p:txBody>
          <a:bodyPr anchor="t" rtlCol="false" tIns="0" lIns="0" bIns="0" rIns="0">
            <a:spAutoFit/>
          </a:bodyPr>
          <a:lstStyle/>
          <a:p>
            <a:pPr algn="just">
              <a:lnSpc>
                <a:spcPts val="3300"/>
              </a:lnSpc>
              <a:spcBef>
                <a:spcPct val="0"/>
              </a:spcBef>
            </a:pPr>
            <a:r>
              <a:rPr lang="en-US" sz="3000">
                <a:solidFill>
                  <a:srgbClr val="000000"/>
                </a:solidFill>
                <a:latin typeface="Georgia Pro"/>
                <a:ea typeface="Georgia Pro"/>
                <a:cs typeface="Georgia Pro"/>
                <a:sym typeface="Georgia Pro"/>
              </a:rPr>
              <a:t>M</a:t>
            </a:r>
            <a:r>
              <a:rPr lang="en-US" sz="3000">
                <a:solidFill>
                  <a:srgbClr val="000000"/>
                </a:solidFill>
                <a:latin typeface="Georgia Pro"/>
                <a:ea typeface="Georgia Pro"/>
                <a:cs typeface="Georgia Pro"/>
                <a:sym typeface="Georgia Pro"/>
              </a:rPr>
              <a:t>etacognition is often:</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Over-complic</a:t>
            </a:r>
            <a:r>
              <a:rPr lang="en-US" sz="3000">
                <a:solidFill>
                  <a:srgbClr val="000000"/>
                </a:solidFill>
                <a:latin typeface="Georgia Pro"/>
                <a:ea typeface="Georgia Pro"/>
                <a:cs typeface="Georgia Pro"/>
                <a:sym typeface="Georgia Pro"/>
              </a:rPr>
              <a:t>ated</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Ov</a:t>
            </a:r>
            <a:r>
              <a:rPr lang="en-US" sz="3000">
                <a:solidFill>
                  <a:srgbClr val="000000"/>
                </a:solidFill>
                <a:latin typeface="Georgia Pro"/>
                <a:ea typeface="Georgia Pro"/>
                <a:cs typeface="Georgia Pro"/>
                <a:sym typeface="Georgia Pro"/>
              </a:rPr>
              <a:t>er</a:t>
            </a:r>
            <a:r>
              <a:rPr lang="en-US" sz="3000">
                <a:solidFill>
                  <a:srgbClr val="000000"/>
                </a:solidFill>
                <a:latin typeface="Georgia Pro"/>
                <a:ea typeface="Georgia Pro"/>
                <a:cs typeface="Georgia Pro"/>
                <a:sym typeface="Georgia Pro"/>
              </a:rPr>
              <a:t>-</a:t>
            </a:r>
            <a:r>
              <a:rPr lang="en-US" sz="3000">
                <a:solidFill>
                  <a:srgbClr val="000000"/>
                </a:solidFill>
                <a:latin typeface="Georgia Pro"/>
                <a:ea typeface="Georgia Pro"/>
                <a:cs typeface="Georgia Pro"/>
                <a:sym typeface="Georgia Pro"/>
              </a:rPr>
              <a:t>theor</a:t>
            </a:r>
            <a:r>
              <a:rPr lang="en-US" sz="3000">
                <a:solidFill>
                  <a:srgbClr val="000000"/>
                </a:solidFill>
                <a:latin typeface="Georgia Pro"/>
                <a:ea typeface="Georgia Pro"/>
                <a:cs typeface="Georgia Pro"/>
                <a:sym typeface="Georgia Pro"/>
              </a:rPr>
              <a:t>i</a:t>
            </a:r>
            <a:r>
              <a:rPr lang="en-US" sz="3000">
                <a:solidFill>
                  <a:srgbClr val="000000"/>
                </a:solidFill>
                <a:latin typeface="Georgia Pro"/>
                <a:ea typeface="Georgia Pro"/>
                <a:cs typeface="Georgia Pro"/>
                <a:sym typeface="Georgia Pro"/>
              </a:rPr>
              <a:t>se</a:t>
            </a:r>
            <a:r>
              <a:rPr lang="en-US" sz="3000">
                <a:solidFill>
                  <a:srgbClr val="000000"/>
                </a:solidFill>
                <a:latin typeface="Georgia Pro"/>
                <a:ea typeface="Georgia Pro"/>
                <a:cs typeface="Georgia Pro"/>
                <a:sym typeface="Georgia Pro"/>
              </a:rPr>
              <a:t>d</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U</a:t>
            </a:r>
            <a:r>
              <a:rPr lang="en-US" sz="3000">
                <a:solidFill>
                  <a:srgbClr val="000000"/>
                </a:solidFill>
                <a:latin typeface="Georgia Pro"/>
                <a:ea typeface="Georgia Pro"/>
                <a:cs typeface="Georgia Pro"/>
                <a:sym typeface="Georgia Pro"/>
              </a:rPr>
              <a:t>nder</a:t>
            </a:r>
            <a:r>
              <a:rPr lang="en-US" sz="3000">
                <a:solidFill>
                  <a:srgbClr val="000000"/>
                </a:solidFill>
                <a:latin typeface="Georgia Pro"/>
                <a:ea typeface="Georgia Pro"/>
                <a:cs typeface="Georgia Pro"/>
                <a:sym typeface="Georgia Pro"/>
              </a:rPr>
              <a:t>-</a:t>
            </a:r>
            <a:r>
              <a:rPr lang="en-US" sz="3000">
                <a:solidFill>
                  <a:srgbClr val="000000"/>
                </a:solidFill>
                <a:latin typeface="Georgia Pro"/>
                <a:ea typeface="Georgia Pro"/>
                <a:cs typeface="Georgia Pro"/>
                <a:sym typeface="Georgia Pro"/>
              </a:rPr>
              <a:t>a</a:t>
            </a:r>
            <a:r>
              <a:rPr lang="en-US" sz="3000">
                <a:solidFill>
                  <a:srgbClr val="000000"/>
                </a:solidFill>
                <a:latin typeface="Georgia Pro"/>
                <a:ea typeface="Georgia Pro"/>
                <a:cs typeface="Georgia Pro"/>
                <a:sym typeface="Georgia Pro"/>
              </a:rPr>
              <a:t>pp</a:t>
            </a:r>
            <a:r>
              <a:rPr lang="en-US" sz="3000">
                <a:solidFill>
                  <a:srgbClr val="000000"/>
                </a:solidFill>
                <a:latin typeface="Georgia Pro"/>
                <a:ea typeface="Georgia Pro"/>
                <a:cs typeface="Georgia Pro"/>
                <a:sym typeface="Georgia Pro"/>
              </a:rPr>
              <a:t>l</a:t>
            </a:r>
            <a:r>
              <a:rPr lang="en-US" sz="3000">
                <a:solidFill>
                  <a:srgbClr val="000000"/>
                </a:solidFill>
                <a:latin typeface="Georgia Pro"/>
                <a:ea typeface="Georgia Pro"/>
                <a:cs typeface="Georgia Pro"/>
                <a:sym typeface="Georgia Pro"/>
              </a:rPr>
              <a:t>i</a:t>
            </a:r>
            <a:r>
              <a:rPr lang="en-US" sz="3000">
                <a:solidFill>
                  <a:srgbClr val="000000"/>
                </a:solidFill>
                <a:latin typeface="Georgia Pro"/>
                <a:ea typeface="Georgia Pro"/>
                <a:cs typeface="Georgia Pro"/>
                <a:sym typeface="Georgia Pro"/>
              </a:rPr>
              <a:t>e</a:t>
            </a:r>
            <a:r>
              <a:rPr lang="en-US" sz="3000">
                <a:solidFill>
                  <a:srgbClr val="000000"/>
                </a:solidFill>
                <a:latin typeface="Georgia Pro"/>
                <a:ea typeface="Georgia Pro"/>
                <a:cs typeface="Georgia Pro"/>
                <a:sym typeface="Georgia Pro"/>
              </a:rPr>
              <a:t>d</a:t>
            </a:r>
          </a:p>
          <a:p>
            <a:pPr algn="just">
              <a:lnSpc>
                <a:spcPts val="3300"/>
              </a:lnSpc>
              <a:spcBef>
                <a:spcPct val="0"/>
              </a:spcBef>
            </a:pPr>
          </a:p>
          <a:p>
            <a:pPr algn="just">
              <a:lnSpc>
                <a:spcPts val="3300"/>
              </a:lnSpc>
              <a:spcBef>
                <a:spcPct val="0"/>
              </a:spcBef>
            </a:pPr>
          </a:p>
          <a:p>
            <a:pPr algn="just">
              <a:lnSpc>
                <a:spcPts val="3300"/>
              </a:lnSpc>
              <a:spcBef>
                <a:spcPct val="0"/>
              </a:spcBef>
            </a:pPr>
            <a:r>
              <a:rPr lang="en-US" sz="3000">
                <a:solidFill>
                  <a:srgbClr val="000000"/>
                </a:solidFill>
                <a:latin typeface="Georgia Pro"/>
                <a:ea typeface="Georgia Pro"/>
                <a:cs typeface="Georgia Pro"/>
                <a:sym typeface="Georgia Pro"/>
              </a:rPr>
              <a:t>Staff often understand the theory……but struggle to apply it consistently in lessons.</a:t>
            </a:r>
          </a:p>
          <a:p>
            <a:pPr algn="just">
              <a:lnSpc>
                <a:spcPts val="3300"/>
              </a:lnSpc>
              <a:spcBef>
                <a:spcPct val="0"/>
              </a:spcBef>
            </a:pPr>
          </a:p>
          <a:p>
            <a:pPr algn="just">
              <a:lnSpc>
                <a:spcPts val="3300"/>
              </a:lnSpc>
              <a:spcBef>
                <a:spcPct val="0"/>
              </a:spcBef>
            </a:pPr>
            <a:r>
              <a:rPr lang="en-US" sz="3000">
                <a:solidFill>
                  <a:srgbClr val="000000"/>
                </a:solidFill>
                <a:latin typeface="Georgia Pro"/>
                <a:ea typeface="Georgia Pro"/>
                <a:cs typeface="Georgia Pro"/>
                <a:sym typeface="Georgia Pro"/>
              </a:rPr>
              <a:t>This session focuses on:</a:t>
            </a:r>
          </a:p>
          <a:p>
            <a:pPr algn="just">
              <a:lnSpc>
                <a:spcPts val="3300"/>
              </a:lnSpc>
              <a:spcBef>
                <a:spcPct val="0"/>
              </a:spcBef>
            </a:pPr>
            <a:r>
              <a:rPr lang="en-US" sz="3000">
                <a:solidFill>
                  <a:srgbClr val="000000"/>
                </a:solidFill>
                <a:latin typeface="Georgia Pro"/>
                <a:ea typeface="Georgia Pro"/>
                <a:cs typeface="Georgia Pro"/>
                <a:sym typeface="Georgia Pro"/>
              </a:rPr>
              <a:t>What teachers actually do</a:t>
            </a:r>
          </a:p>
          <a:p>
            <a:pPr algn="just">
              <a:lnSpc>
                <a:spcPts val="3300"/>
              </a:lnSpc>
              <a:spcBef>
                <a:spcPct val="0"/>
              </a:spcBef>
            </a:pPr>
            <a:r>
              <a:rPr lang="en-US" sz="3000">
                <a:solidFill>
                  <a:srgbClr val="000000"/>
                </a:solidFill>
                <a:latin typeface="Georgia Pro"/>
                <a:ea typeface="Georgia Pro"/>
                <a:cs typeface="Georgia Pro"/>
                <a:sym typeface="Georgia Pro"/>
              </a:rPr>
              <a:t> What pupils actually say</a:t>
            </a:r>
          </a:p>
          <a:p>
            <a:pPr algn="just">
              <a:lnSpc>
                <a:spcPts val="3300"/>
              </a:lnSpc>
              <a:spcBef>
                <a:spcPct val="0"/>
              </a:spcBef>
            </a:pPr>
            <a:r>
              <a:rPr lang="en-US" sz="3000">
                <a:solidFill>
                  <a:srgbClr val="000000"/>
                </a:solidFill>
                <a:latin typeface="Georgia Pro"/>
                <a:ea typeface="Georgia Pro"/>
                <a:cs typeface="Georgia Pro"/>
                <a:sym typeface="Georgia Pro"/>
              </a:rPr>
              <a:t> What it actually looks like</a:t>
            </a:r>
          </a:p>
          <a:p>
            <a:pPr algn="just">
              <a:lnSpc>
                <a:spcPts val="3300"/>
              </a:lnSpc>
              <a:spcBef>
                <a:spcPct val="0"/>
              </a:spcBef>
            </a:pPr>
          </a:p>
        </p:txBody>
      </p:sp>
    </p:spTree>
  </p:cSld>
  <p:clrMapOvr>
    <a:masterClrMapping/>
  </p:clrMapOvr>
</p:sld>
</file>

<file path=ppt/slides/slide8.xml><?xml version="1.0" encoding="utf-8"?>
<p:sld xmlns:p="http://schemas.openxmlformats.org/presentationml/2006/main" xmlns:a="http://schemas.openxmlformats.org/drawingml/2006/main">
  <p:cSld>
    <p:bg>
      <p:bgPr>
        <a:solidFill>
          <a:srgbClr val="88A3B6"/>
        </a:solidFill>
      </p:bgPr>
    </p:bg>
    <p:spTree>
      <p:nvGrpSpPr>
        <p:cNvPr id="1" name=""/>
        <p:cNvGrpSpPr/>
        <p:nvPr/>
      </p:nvGrpSpPr>
      <p:grpSpPr>
        <a:xfrm>
          <a:off x="0" y="0"/>
          <a:ext cx="0" cy="0"/>
          <a:chOff x="0" y="0"/>
          <a:chExt cx="0" cy="0"/>
        </a:xfrm>
      </p:grpSpPr>
      <p:sp>
        <p:nvSpPr>
          <p:cNvPr name="TextBox 2" id="2"/>
          <p:cNvSpPr txBox="true"/>
          <p:nvPr/>
        </p:nvSpPr>
        <p:spPr>
          <a:xfrm rot="0">
            <a:off x="1916935" y="487361"/>
            <a:ext cx="15706151" cy="1149353"/>
          </a:xfrm>
          <a:prstGeom prst="rect">
            <a:avLst/>
          </a:prstGeom>
        </p:spPr>
        <p:txBody>
          <a:bodyPr anchor="t" rtlCol="false" tIns="0" lIns="0" bIns="0" rIns="0">
            <a:spAutoFit/>
          </a:bodyPr>
          <a:lstStyle/>
          <a:p>
            <a:pPr algn="l" marL="0" indent="0" lvl="0">
              <a:lnSpc>
                <a:spcPts val="8800"/>
              </a:lnSpc>
            </a:pPr>
            <a:r>
              <a:rPr lang="en-US" sz="8000">
                <a:solidFill>
                  <a:srgbClr val="F27305"/>
                </a:solidFill>
                <a:latin typeface="Georgia Pro Light"/>
                <a:ea typeface="Georgia Pro Light"/>
                <a:cs typeface="Georgia Pro Light"/>
                <a:sym typeface="Georgia Pro Light"/>
              </a:rPr>
              <a:t>What It Looks Like in Practice</a:t>
            </a:r>
          </a:p>
        </p:txBody>
      </p:sp>
      <p:sp>
        <p:nvSpPr>
          <p:cNvPr name="TextBox 3" id="3"/>
          <p:cNvSpPr txBox="true"/>
          <p:nvPr/>
        </p:nvSpPr>
        <p:spPr>
          <a:xfrm rot="0">
            <a:off x="361147" y="2598718"/>
            <a:ext cx="8549089" cy="6315075"/>
          </a:xfrm>
          <a:prstGeom prst="rect">
            <a:avLst/>
          </a:prstGeom>
        </p:spPr>
        <p:txBody>
          <a:bodyPr anchor="t" rtlCol="false" tIns="0" lIns="0" bIns="0" rIns="0">
            <a:spAutoFit/>
          </a:bodyPr>
          <a:lstStyle/>
          <a:p>
            <a:pPr algn="l">
              <a:lnSpc>
                <a:spcPts val="3300"/>
              </a:lnSpc>
              <a:spcBef>
                <a:spcPct val="0"/>
              </a:spcBef>
            </a:pPr>
            <a:r>
              <a:rPr lang="en-US" sz="3000" i="true" u="sng">
                <a:solidFill>
                  <a:srgbClr val="000000"/>
                </a:solidFill>
                <a:latin typeface="Georgia Pro Italics"/>
                <a:ea typeface="Georgia Pro Italics"/>
                <a:cs typeface="Georgia Pro Italics"/>
                <a:sym typeface="Georgia Pro Italics"/>
              </a:rPr>
              <a:t>Expl</a:t>
            </a:r>
            <a:r>
              <a:rPr lang="en-US" sz="3000" i="true" u="sng">
                <a:solidFill>
                  <a:srgbClr val="000000"/>
                </a:solidFill>
                <a:latin typeface="Georgia Pro Italics"/>
                <a:ea typeface="Georgia Pro Italics"/>
                <a:cs typeface="Georgia Pro Italics"/>
                <a:sym typeface="Georgia Pro Italics"/>
              </a:rPr>
              <a:t>ain their thinking</a:t>
            </a:r>
          </a:p>
          <a:p>
            <a:pPr algn="l">
              <a:lnSpc>
                <a:spcPts val="3300"/>
              </a:lnSpc>
              <a:spcBef>
                <a:spcPct val="0"/>
              </a:spcBef>
            </a:pPr>
            <a:r>
              <a:rPr lang="en-US" sz="3000">
                <a:solidFill>
                  <a:srgbClr val="000000"/>
                </a:solidFill>
                <a:latin typeface="Georgia Pro"/>
                <a:ea typeface="Georgia Pro"/>
                <a:cs typeface="Georgia Pro"/>
                <a:sym typeface="Georgia Pro"/>
              </a:rPr>
              <a:t> Pupils are able to talk through how they arrived at an answer, not just state it.</a:t>
            </a:r>
            <a:r>
              <a:rPr lang="en-US" sz="3000">
                <a:solidFill>
                  <a:srgbClr val="000000"/>
                </a:solidFill>
                <a:latin typeface="Georgia Pro"/>
                <a:ea typeface="Georgia Pro"/>
                <a:cs typeface="Georgia Pro"/>
                <a:sym typeface="Georgia Pro"/>
              </a:rPr>
              <a:t> </a:t>
            </a:r>
            <a:r>
              <a:rPr lang="en-US" sz="3000">
                <a:solidFill>
                  <a:srgbClr val="000000"/>
                </a:solidFill>
                <a:latin typeface="Georgia Pro"/>
                <a:ea typeface="Georgia Pro"/>
                <a:cs typeface="Georgia Pro"/>
                <a:sym typeface="Georgia Pro"/>
              </a:rPr>
              <a:t>T</a:t>
            </a:r>
            <a:r>
              <a:rPr lang="en-US" sz="3000">
                <a:solidFill>
                  <a:srgbClr val="000000"/>
                </a:solidFill>
                <a:latin typeface="Georgia Pro"/>
                <a:ea typeface="Georgia Pro"/>
                <a:cs typeface="Georgia Pro"/>
                <a:sym typeface="Georgia Pro"/>
              </a:rPr>
              <a:t>h</a:t>
            </a:r>
            <a:r>
              <a:rPr lang="en-US" sz="3000">
                <a:solidFill>
                  <a:srgbClr val="000000"/>
                </a:solidFill>
                <a:latin typeface="Georgia Pro"/>
                <a:ea typeface="Georgia Pro"/>
                <a:cs typeface="Georgia Pro"/>
                <a:sym typeface="Georgia Pro"/>
              </a:rPr>
              <a:t>e</a:t>
            </a:r>
            <a:r>
              <a:rPr lang="en-US" sz="3000">
                <a:solidFill>
                  <a:srgbClr val="000000"/>
                </a:solidFill>
                <a:latin typeface="Georgia Pro"/>
                <a:ea typeface="Georgia Pro"/>
                <a:cs typeface="Georgia Pro"/>
                <a:sym typeface="Georgia Pro"/>
              </a:rPr>
              <a:t>y </a:t>
            </a:r>
            <a:r>
              <a:rPr lang="en-US" sz="3000">
                <a:solidFill>
                  <a:srgbClr val="000000"/>
                </a:solidFill>
                <a:latin typeface="Georgia Pro"/>
                <a:ea typeface="Georgia Pro"/>
                <a:cs typeface="Georgia Pro"/>
                <a:sym typeface="Georgia Pro"/>
              </a:rPr>
              <a:t>u</a:t>
            </a:r>
            <a:r>
              <a:rPr lang="en-US" sz="3000">
                <a:solidFill>
                  <a:srgbClr val="000000"/>
                </a:solidFill>
                <a:latin typeface="Georgia Pro"/>
                <a:ea typeface="Georgia Pro"/>
                <a:cs typeface="Georgia Pro"/>
                <a:sym typeface="Georgia Pro"/>
              </a:rPr>
              <a:t>s</a:t>
            </a:r>
            <a:r>
              <a:rPr lang="en-US" sz="3000">
                <a:solidFill>
                  <a:srgbClr val="000000"/>
                </a:solidFill>
                <a:latin typeface="Georgia Pro"/>
                <a:ea typeface="Georgia Pro"/>
                <a:cs typeface="Georgia Pro"/>
                <a:sym typeface="Georgia Pro"/>
              </a:rPr>
              <a:t>e</a:t>
            </a:r>
            <a:r>
              <a:rPr lang="en-US" sz="3000">
                <a:solidFill>
                  <a:srgbClr val="000000"/>
                </a:solidFill>
                <a:latin typeface="Georgia Pro"/>
                <a:ea typeface="Georgia Pro"/>
                <a:cs typeface="Georgia Pro"/>
                <a:sym typeface="Georgia Pro"/>
              </a:rPr>
              <a:t> </a:t>
            </a:r>
            <a:r>
              <a:rPr lang="en-US" sz="3000">
                <a:solidFill>
                  <a:srgbClr val="000000"/>
                </a:solidFill>
                <a:latin typeface="Georgia Pro"/>
                <a:ea typeface="Georgia Pro"/>
                <a:cs typeface="Georgia Pro"/>
                <a:sym typeface="Georgia Pro"/>
              </a:rPr>
              <a:t>subj</a:t>
            </a:r>
            <a:r>
              <a:rPr lang="en-US" sz="3000">
                <a:solidFill>
                  <a:srgbClr val="000000"/>
                </a:solidFill>
                <a:latin typeface="Georgia Pro"/>
                <a:ea typeface="Georgia Pro"/>
                <a:cs typeface="Georgia Pro"/>
                <a:sym typeface="Georgia Pro"/>
              </a:rPr>
              <a:t>ect</a:t>
            </a:r>
            <a:r>
              <a:rPr lang="en-US" sz="3000">
                <a:solidFill>
                  <a:srgbClr val="000000"/>
                </a:solidFill>
                <a:latin typeface="Georgia Pro"/>
                <a:ea typeface="Georgia Pro"/>
                <a:cs typeface="Georgia Pro"/>
                <a:sym typeface="Georgia Pro"/>
              </a:rPr>
              <a:t>-s</a:t>
            </a:r>
            <a:r>
              <a:rPr lang="en-US" sz="3000">
                <a:solidFill>
                  <a:srgbClr val="000000"/>
                </a:solidFill>
                <a:latin typeface="Georgia Pro"/>
                <a:ea typeface="Georgia Pro"/>
                <a:cs typeface="Georgia Pro"/>
                <a:sym typeface="Georgia Pro"/>
              </a:rPr>
              <a:t>pe</a:t>
            </a:r>
            <a:r>
              <a:rPr lang="en-US" sz="3000">
                <a:solidFill>
                  <a:srgbClr val="000000"/>
                </a:solidFill>
                <a:latin typeface="Georgia Pro"/>
                <a:ea typeface="Georgia Pro"/>
                <a:cs typeface="Georgia Pro"/>
                <a:sym typeface="Georgia Pro"/>
              </a:rPr>
              <a:t>cific</a:t>
            </a:r>
            <a:r>
              <a:rPr lang="en-US" sz="3000">
                <a:solidFill>
                  <a:srgbClr val="000000"/>
                </a:solidFill>
                <a:latin typeface="Georgia Pro"/>
                <a:ea typeface="Georgia Pro"/>
                <a:cs typeface="Georgia Pro"/>
                <a:sym typeface="Georgia Pro"/>
              </a:rPr>
              <a:t> </a:t>
            </a:r>
            <a:r>
              <a:rPr lang="en-US" sz="3000">
                <a:solidFill>
                  <a:srgbClr val="000000"/>
                </a:solidFill>
                <a:latin typeface="Georgia Pro"/>
                <a:ea typeface="Georgia Pro"/>
                <a:cs typeface="Georgia Pro"/>
                <a:sym typeface="Georgia Pro"/>
              </a:rPr>
              <a:t>la</a:t>
            </a:r>
            <a:r>
              <a:rPr lang="en-US" sz="3000">
                <a:solidFill>
                  <a:srgbClr val="000000"/>
                </a:solidFill>
                <a:latin typeface="Georgia Pro"/>
                <a:ea typeface="Georgia Pro"/>
                <a:cs typeface="Georgia Pro"/>
                <a:sym typeface="Georgia Pro"/>
              </a:rPr>
              <a:t>n</a:t>
            </a:r>
            <a:r>
              <a:rPr lang="en-US" sz="3000">
                <a:solidFill>
                  <a:srgbClr val="000000"/>
                </a:solidFill>
                <a:latin typeface="Georgia Pro"/>
                <a:ea typeface="Georgia Pro"/>
                <a:cs typeface="Georgia Pro"/>
                <a:sym typeface="Georgia Pro"/>
              </a:rPr>
              <a:t>guag</a:t>
            </a:r>
            <a:r>
              <a:rPr lang="en-US" sz="3000">
                <a:solidFill>
                  <a:srgbClr val="000000"/>
                </a:solidFill>
                <a:latin typeface="Georgia Pro"/>
                <a:ea typeface="Georgia Pro"/>
                <a:cs typeface="Georgia Pro"/>
                <a:sym typeface="Georgia Pro"/>
              </a:rPr>
              <a:t>e and </a:t>
            </a:r>
            <a:r>
              <a:rPr lang="en-US" sz="3000">
                <a:solidFill>
                  <a:srgbClr val="000000"/>
                </a:solidFill>
                <a:latin typeface="Georgia Pro"/>
                <a:ea typeface="Georgia Pro"/>
                <a:cs typeface="Georgia Pro"/>
                <a:sym typeface="Georgia Pro"/>
              </a:rPr>
              <a:t>d</a:t>
            </a:r>
            <a:r>
              <a:rPr lang="en-US" sz="3000">
                <a:solidFill>
                  <a:srgbClr val="000000"/>
                </a:solidFill>
                <a:latin typeface="Georgia Pro"/>
                <a:ea typeface="Georgia Pro"/>
                <a:cs typeface="Georgia Pro"/>
                <a:sym typeface="Georgia Pro"/>
              </a:rPr>
              <a:t>e</a:t>
            </a:r>
            <a:r>
              <a:rPr lang="en-US" sz="3000">
                <a:solidFill>
                  <a:srgbClr val="000000"/>
                </a:solidFill>
                <a:latin typeface="Georgia Pro"/>
                <a:ea typeface="Georgia Pro"/>
                <a:cs typeface="Georgia Pro"/>
                <a:sym typeface="Georgia Pro"/>
              </a:rPr>
              <a:t>scrib</a:t>
            </a:r>
            <a:r>
              <a:rPr lang="en-US" sz="3000">
                <a:solidFill>
                  <a:srgbClr val="000000"/>
                </a:solidFill>
                <a:latin typeface="Georgia Pro"/>
                <a:ea typeface="Georgia Pro"/>
                <a:cs typeface="Georgia Pro"/>
                <a:sym typeface="Georgia Pro"/>
              </a:rPr>
              <a:t>e t</a:t>
            </a:r>
            <a:r>
              <a:rPr lang="en-US" sz="3000">
                <a:solidFill>
                  <a:srgbClr val="000000"/>
                </a:solidFill>
                <a:latin typeface="Georgia Pro"/>
                <a:ea typeface="Georgia Pro"/>
                <a:cs typeface="Georgia Pro"/>
                <a:sym typeface="Georgia Pro"/>
              </a:rPr>
              <a:t>he</a:t>
            </a:r>
            <a:r>
              <a:rPr lang="en-US" sz="3000">
                <a:solidFill>
                  <a:srgbClr val="000000"/>
                </a:solidFill>
                <a:latin typeface="Georgia Pro"/>
                <a:ea typeface="Georgia Pro"/>
                <a:cs typeface="Georgia Pro"/>
                <a:sym typeface="Georgia Pro"/>
              </a:rPr>
              <a:t> </a:t>
            </a:r>
            <a:r>
              <a:rPr lang="en-US" sz="3000">
                <a:solidFill>
                  <a:srgbClr val="000000"/>
                </a:solidFill>
                <a:latin typeface="Georgia Pro"/>
                <a:ea typeface="Georgia Pro"/>
                <a:cs typeface="Georgia Pro"/>
                <a:sym typeface="Georgia Pro"/>
              </a:rPr>
              <a:t>s</a:t>
            </a:r>
            <a:r>
              <a:rPr lang="en-US" sz="3000">
                <a:solidFill>
                  <a:srgbClr val="000000"/>
                </a:solidFill>
                <a:latin typeface="Georgia Pro"/>
                <a:ea typeface="Georgia Pro"/>
                <a:cs typeface="Georgia Pro"/>
                <a:sym typeface="Georgia Pro"/>
              </a:rPr>
              <a:t>t</a:t>
            </a:r>
            <a:r>
              <a:rPr lang="en-US" sz="3000">
                <a:solidFill>
                  <a:srgbClr val="000000"/>
                </a:solidFill>
                <a:latin typeface="Georgia Pro"/>
                <a:ea typeface="Georgia Pro"/>
                <a:cs typeface="Georgia Pro"/>
                <a:sym typeface="Georgia Pro"/>
              </a:rPr>
              <a:t>ep</a:t>
            </a:r>
            <a:r>
              <a:rPr lang="en-US" sz="3000">
                <a:solidFill>
                  <a:srgbClr val="000000"/>
                </a:solidFill>
                <a:latin typeface="Georgia Pro"/>
                <a:ea typeface="Georgia Pro"/>
                <a:cs typeface="Georgia Pro"/>
                <a:sym typeface="Georgia Pro"/>
              </a:rPr>
              <a:t>s</a:t>
            </a:r>
            <a:r>
              <a:rPr lang="en-US" sz="3000">
                <a:solidFill>
                  <a:srgbClr val="000000"/>
                </a:solidFill>
                <a:latin typeface="Georgia Pro"/>
                <a:ea typeface="Georgia Pro"/>
                <a:cs typeface="Georgia Pro"/>
                <a:sym typeface="Georgia Pro"/>
              </a:rPr>
              <a:t> </a:t>
            </a:r>
            <a:r>
              <a:rPr lang="en-US" sz="3000">
                <a:solidFill>
                  <a:srgbClr val="000000"/>
                </a:solidFill>
                <a:latin typeface="Georgia Pro"/>
                <a:ea typeface="Georgia Pro"/>
                <a:cs typeface="Georgia Pro"/>
                <a:sym typeface="Georgia Pro"/>
              </a:rPr>
              <a:t>or</a:t>
            </a:r>
            <a:r>
              <a:rPr lang="en-US" sz="3000">
                <a:solidFill>
                  <a:srgbClr val="000000"/>
                </a:solidFill>
                <a:latin typeface="Georgia Pro"/>
                <a:ea typeface="Georgia Pro"/>
                <a:cs typeface="Georgia Pro"/>
                <a:sym typeface="Georgia Pro"/>
              </a:rPr>
              <a:t> rea</a:t>
            </a:r>
            <a:r>
              <a:rPr lang="en-US" sz="3000">
                <a:solidFill>
                  <a:srgbClr val="000000"/>
                </a:solidFill>
                <a:latin typeface="Georgia Pro"/>
                <a:ea typeface="Georgia Pro"/>
                <a:cs typeface="Georgia Pro"/>
                <a:sym typeface="Georgia Pro"/>
              </a:rPr>
              <a:t>s</a:t>
            </a:r>
            <a:r>
              <a:rPr lang="en-US" sz="3000">
                <a:solidFill>
                  <a:srgbClr val="000000"/>
                </a:solidFill>
                <a:latin typeface="Georgia Pro"/>
                <a:ea typeface="Georgia Pro"/>
                <a:cs typeface="Georgia Pro"/>
                <a:sym typeface="Georgia Pro"/>
              </a:rPr>
              <a:t>oning</a:t>
            </a:r>
            <a:r>
              <a:rPr lang="en-US" sz="3000">
                <a:solidFill>
                  <a:srgbClr val="000000"/>
                </a:solidFill>
                <a:latin typeface="Georgia Pro"/>
                <a:ea typeface="Georgia Pro"/>
                <a:cs typeface="Georgia Pro"/>
                <a:sym typeface="Georgia Pro"/>
              </a:rPr>
              <a:t> the</a:t>
            </a:r>
            <a:r>
              <a:rPr lang="en-US" sz="3000">
                <a:solidFill>
                  <a:srgbClr val="000000"/>
                </a:solidFill>
                <a:latin typeface="Georgia Pro"/>
                <a:ea typeface="Georgia Pro"/>
                <a:cs typeface="Georgia Pro"/>
                <a:sym typeface="Georgia Pro"/>
              </a:rPr>
              <a:t>y</a:t>
            </a:r>
            <a:r>
              <a:rPr lang="en-US" sz="3000">
                <a:solidFill>
                  <a:srgbClr val="000000"/>
                </a:solidFill>
                <a:latin typeface="Georgia Pro"/>
                <a:ea typeface="Georgia Pro"/>
                <a:cs typeface="Georgia Pro"/>
                <a:sym typeface="Georgia Pro"/>
              </a:rPr>
              <a:t> </a:t>
            </a:r>
            <a:r>
              <a:rPr lang="en-US" sz="3000">
                <a:solidFill>
                  <a:srgbClr val="000000"/>
                </a:solidFill>
                <a:latin typeface="Georgia Pro"/>
                <a:ea typeface="Georgia Pro"/>
                <a:cs typeface="Georgia Pro"/>
                <a:sym typeface="Georgia Pro"/>
              </a:rPr>
              <a:t>fo</a:t>
            </a:r>
            <a:r>
              <a:rPr lang="en-US" sz="3000">
                <a:solidFill>
                  <a:srgbClr val="000000"/>
                </a:solidFill>
                <a:latin typeface="Georgia Pro"/>
                <a:ea typeface="Georgia Pro"/>
                <a:cs typeface="Georgia Pro"/>
                <a:sym typeface="Georgia Pro"/>
              </a:rPr>
              <a:t>ll</a:t>
            </a:r>
            <a:r>
              <a:rPr lang="en-US" sz="3000">
                <a:solidFill>
                  <a:srgbClr val="000000"/>
                </a:solidFill>
                <a:latin typeface="Georgia Pro"/>
                <a:ea typeface="Georgia Pro"/>
                <a:cs typeface="Georgia Pro"/>
                <a:sym typeface="Georgia Pro"/>
              </a:rPr>
              <a:t>owed,</a:t>
            </a:r>
            <a:r>
              <a:rPr lang="en-US" sz="3000">
                <a:solidFill>
                  <a:srgbClr val="000000"/>
                </a:solidFill>
                <a:latin typeface="Georgia Pro"/>
                <a:ea typeface="Georgia Pro"/>
                <a:cs typeface="Georgia Pro"/>
                <a:sym typeface="Georgia Pro"/>
              </a:rPr>
              <a:t> ma</a:t>
            </a:r>
            <a:r>
              <a:rPr lang="en-US" sz="3000">
                <a:solidFill>
                  <a:srgbClr val="000000"/>
                </a:solidFill>
                <a:latin typeface="Georgia Pro"/>
                <a:ea typeface="Georgia Pro"/>
                <a:cs typeface="Georgia Pro"/>
                <a:sym typeface="Georgia Pro"/>
              </a:rPr>
              <a:t>king</a:t>
            </a:r>
            <a:r>
              <a:rPr lang="en-US" sz="3000">
                <a:solidFill>
                  <a:srgbClr val="000000"/>
                </a:solidFill>
                <a:latin typeface="Georgia Pro"/>
                <a:ea typeface="Georgia Pro"/>
                <a:cs typeface="Georgia Pro"/>
                <a:sym typeface="Georgia Pro"/>
              </a:rPr>
              <a:t> t</a:t>
            </a:r>
            <a:r>
              <a:rPr lang="en-US" sz="3000">
                <a:solidFill>
                  <a:srgbClr val="000000"/>
                </a:solidFill>
                <a:latin typeface="Georgia Pro"/>
                <a:ea typeface="Georgia Pro"/>
                <a:cs typeface="Georgia Pro"/>
                <a:sym typeface="Georgia Pro"/>
              </a:rPr>
              <a:t>he</a:t>
            </a:r>
            <a:r>
              <a:rPr lang="en-US" sz="3000">
                <a:solidFill>
                  <a:srgbClr val="000000"/>
                </a:solidFill>
                <a:latin typeface="Georgia Pro"/>
                <a:ea typeface="Georgia Pro"/>
                <a:cs typeface="Georgia Pro"/>
                <a:sym typeface="Georgia Pro"/>
              </a:rPr>
              <a:t>i</a:t>
            </a:r>
            <a:r>
              <a:rPr lang="en-US" sz="3000">
                <a:solidFill>
                  <a:srgbClr val="000000"/>
                </a:solidFill>
                <a:latin typeface="Georgia Pro"/>
                <a:ea typeface="Georgia Pro"/>
                <a:cs typeface="Georgia Pro"/>
                <a:sym typeface="Georgia Pro"/>
              </a:rPr>
              <a:t>r</a:t>
            </a:r>
            <a:r>
              <a:rPr lang="en-US" sz="3000">
                <a:solidFill>
                  <a:srgbClr val="000000"/>
                </a:solidFill>
                <a:latin typeface="Georgia Pro"/>
                <a:ea typeface="Georgia Pro"/>
                <a:cs typeface="Georgia Pro"/>
                <a:sym typeface="Georgia Pro"/>
              </a:rPr>
              <a:t> </a:t>
            </a:r>
            <a:r>
              <a:rPr lang="en-US" sz="3000">
                <a:solidFill>
                  <a:srgbClr val="000000"/>
                </a:solidFill>
                <a:latin typeface="Georgia Pro"/>
                <a:ea typeface="Georgia Pro"/>
                <a:cs typeface="Georgia Pro"/>
                <a:sym typeface="Georgia Pro"/>
              </a:rPr>
              <a:t>th</a:t>
            </a:r>
            <a:r>
              <a:rPr lang="en-US" sz="3000">
                <a:solidFill>
                  <a:srgbClr val="000000"/>
                </a:solidFill>
                <a:latin typeface="Georgia Pro"/>
                <a:ea typeface="Georgia Pro"/>
                <a:cs typeface="Georgia Pro"/>
                <a:sym typeface="Georgia Pro"/>
              </a:rPr>
              <a:t>i</a:t>
            </a:r>
            <a:r>
              <a:rPr lang="en-US" sz="3000">
                <a:solidFill>
                  <a:srgbClr val="000000"/>
                </a:solidFill>
                <a:latin typeface="Georgia Pro"/>
                <a:ea typeface="Georgia Pro"/>
                <a:cs typeface="Georgia Pro"/>
                <a:sym typeface="Georgia Pro"/>
              </a:rPr>
              <a:t>nk</a:t>
            </a:r>
            <a:r>
              <a:rPr lang="en-US" sz="3000">
                <a:solidFill>
                  <a:srgbClr val="000000"/>
                </a:solidFill>
                <a:latin typeface="Georgia Pro"/>
                <a:ea typeface="Georgia Pro"/>
                <a:cs typeface="Georgia Pro"/>
                <a:sym typeface="Georgia Pro"/>
              </a:rPr>
              <a:t>in</a:t>
            </a:r>
            <a:r>
              <a:rPr lang="en-US" sz="3000">
                <a:solidFill>
                  <a:srgbClr val="000000"/>
                </a:solidFill>
                <a:latin typeface="Georgia Pro"/>
                <a:ea typeface="Georgia Pro"/>
                <a:cs typeface="Georgia Pro"/>
                <a:sym typeface="Georgia Pro"/>
              </a:rPr>
              <a:t>g</a:t>
            </a:r>
            <a:r>
              <a:rPr lang="en-US" sz="3000">
                <a:solidFill>
                  <a:srgbClr val="000000"/>
                </a:solidFill>
                <a:latin typeface="Georgia Pro"/>
                <a:ea typeface="Georgia Pro"/>
                <a:cs typeface="Georgia Pro"/>
                <a:sym typeface="Georgia Pro"/>
              </a:rPr>
              <a:t> </a:t>
            </a:r>
            <a:r>
              <a:rPr lang="en-US" sz="3000">
                <a:solidFill>
                  <a:srgbClr val="000000"/>
                </a:solidFill>
                <a:latin typeface="Georgia Pro"/>
                <a:ea typeface="Georgia Pro"/>
                <a:cs typeface="Georgia Pro"/>
                <a:sym typeface="Georgia Pro"/>
              </a:rPr>
              <a:t>v</a:t>
            </a:r>
            <a:r>
              <a:rPr lang="en-US" sz="3000">
                <a:solidFill>
                  <a:srgbClr val="000000"/>
                </a:solidFill>
                <a:latin typeface="Georgia Pro"/>
                <a:ea typeface="Georgia Pro"/>
                <a:cs typeface="Georgia Pro"/>
                <a:sym typeface="Georgia Pro"/>
              </a:rPr>
              <a:t>i</a:t>
            </a:r>
            <a:r>
              <a:rPr lang="en-US" sz="3000">
                <a:solidFill>
                  <a:srgbClr val="000000"/>
                </a:solidFill>
                <a:latin typeface="Georgia Pro"/>
                <a:ea typeface="Georgia Pro"/>
                <a:cs typeface="Georgia Pro"/>
                <a:sym typeface="Georgia Pro"/>
              </a:rPr>
              <a:t>s</a:t>
            </a:r>
            <a:r>
              <a:rPr lang="en-US" sz="3000">
                <a:solidFill>
                  <a:srgbClr val="000000"/>
                </a:solidFill>
                <a:latin typeface="Georgia Pro"/>
                <a:ea typeface="Georgia Pro"/>
                <a:cs typeface="Georgia Pro"/>
                <a:sym typeface="Georgia Pro"/>
              </a:rPr>
              <a:t>i</a:t>
            </a:r>
            <a:r>
              <a:rPr lang="en-US" sz="3000">
                <a:solidFill>
                  <a:srgbClr val="000000"/>
                </a:solidFill>
                <a:latin typeface="Georgia Pro"/>
                <a:ea typeface="Georgia Pro"/>
                <a:cs typeface="Georgia Pro"/>
                <a:sym typeface="Georgia Pro"/>
              </a:rPr>
              <a:t>ble</a:t>
            </a:r>
            <a:r>
              <a:rPr lang="en-US" sz="3000">
                <a:solidFill>
                  <a:srgbClr val="000000"/>
                </a:solidFill>
                <a:latin typeface="Georgia Pro"/>
                <a:ea typeface="Georgia Pro"/>
                <a:cs typeface="Georgia Pro"/>
                <a:sym typeface="Georgia Pro"/>
              </a:rPr>
              <a:t> t</a:t>
            </a:r>
            <a:r>
              <a:rPr lang="en-US" sz="3000">
                <a:solidFill>
                  <a:srgbClr val="000000"/>
                </a:solidFill>
                <a:latin typeface="Georgia Pro"/>
                <a:ea typeface="Georgia Pro"/>
                <a:cs typeface="Georgia Pro"/>
                <a:sym typeface="Georgia Pro"/>
              </a:rPr>
              <a:t>o</a:t>
            </a:r>
            <a:r>
              <a:rPr lang="en-US" sz="3000">
                <a:solidFill>
                  <a:srgbClr val="000000"/>
                </a:solidFill>
                <a:latin typeface="Georgia Pro"/>
                <a:ea typeface="Georgia Pro"/>
                <a:cs typeface="Georgia Pro"/>
                <a:sym typeface="Georgia Pro"/>
              </a:rPr>
              <a:t> </a:t>
            </a:r>
            <a:r>
              <a:rPr lang="en-US" sz="3000">
                <a:solidFill>
                  <a:srgbClr val="000000"/>
                </a:solidFill>
                <a:latin typeface="Georgia Pro"/>
                <a:ea typeface="Georgia Pro"/>
                <a:cs typeface="Georgia Pro"/>
                <a:sym typeface="Georgia Pro"/>
              </a:rPr>
              <a:t>b</a:t>
            </a:r>
            <a:r>
              <a:rPr lang="en-US" sz="3000">
                <a:solidFill>
                  <a:srgbClr val="000000"/>
                </a:solidFill>
                <a:latin typeface="Georgia Pro"/>
                <a:ea typeface="Georgia Pro"/>
                <a:cs typeface="Georgia Pro"/>
                <a:sym typeface="Georgia Pro"/>
              </a:rPr>
              <a:t>o</a:t>
            </a:r>
            <a:r>
              <a:rPr lang="en-US" sz="3000">
                <a:solidFill>
                  <a:srgbClr val="000000"/>
                </a:solidFill>
                <a:latin typeface="Georgia Pro"/>
                <a:ea typeface="Georgia Pro"/>
                <a:cs typeface="Georgia Pro"/>
                <a:sym typeface="Georgia Pro"/>
              </a:rPr>
              <a:t>th</a:t>
            </a:r>
            <a:r>
              <a:rPr lang="en-US" sz="3000">
                <a:solidFill>
                  <a:srgbClr val="000000"/>
                </a:solidFill>
                <a:latin typeface="Georgia Pro"/>
                <a:ea typeface="Georgia Pro"/>
                <a:cs typeface="Georgia Pro"/>
                <a:sym typeface="Georgia Pro"/>
              </a:rPr>
              <a:t> the </a:t>
            </a:r>
            <a:r>
              <a:rPr lang="en-US" sz="3000">
                <a:solidFill>
                  <a:srgbClr val="000000"/>
                </a:solidFill>
                <a:latin typeface="Georgia Pro"/>
                <a:ea typeface="Georgia Pro"/>
                <a:cs typeface="Georgia Pro"/>
                <a:sym typeface="Georgia Pro"/>
              </a:rPr>
              <a:t>t</a:t>
            </a:r>
            <a:r>
              <a:rPr lang="en-US" sz="3000">
                <a:solidFill>
                  <a:srgbClr val="000000"/>
                </a:solidFill>
                <a:latin typeface="Georgia Pro"/>
                <a:ea typeface="Georgia Pro"/>
                <a:cs typeface="Georgia Pro"/>
                <a:sym typeface="Georgia Pro"/>
              </a:rPr>
              <a:t>ea</a:t>
            </a:r>
            <a:r>
              <a:rPr lang="en-US" sz="3000">
                <a:solidFill>
                  <a:srgbClr val="000000"/>
                </a:solidFill>
                <a:latin typeface="Georgia Pro"/>
                <a:ea typeface="Georgia Pro"/>
                <a:cs typeface="Georgia Pro"/>
                <a:sym typeface="Georgia Pro"/>
              </a:rPr>
              <a:t>che</a:t>
            </a:r>
            <a:r>
              <a:rPr lang="en-US" sz="3000">
                <a:solidFill>
                  <a:srgbClr val="000000"/>
                </a:solidFill>
                <a:latin typeface="Georgia Pro"/>
                <a:ea typeface="Georgia Pro"/>
                <a:cs typeface="Georgia Pro"/>
                <a:sym typeface="Georgia Pro"/>
              </a:rPr>
              <a:t>r</a:t>
            </a:r>
            <a:r>
              <a:rPr lang="en-US" sz="3000">
                <a:solidFill>
                  <a:srgbClr val="000000"/>
                </a:solidFill>
                <a:latin typeface="Georgia Pro"/>
                <a:ea typeface="Georgia Pro"/>
                <a:cs typeface="Georgia Pro"/>
                <a:sym typeface="Georgia Pro"/>
              </a:rPr>
              <a:t> a</a:t>
            </a:r>
            <a:r>
              <a:rPr lang="en-US" sz="3000">
                <a:solidFill>
                  <a:srgbClr val="000000"/>
                </a:solidFill>
                <a:latin typeface="Georgia Pro"/>
                <a:ea typeface="Georgia Pro"/>
                <a:cs typeface="Georgia Pro"/>
                <a:sym typeface="Georgia Pro"/>
              </a:rPr>
              <a:t>n</a:t>
            </a:r>
            <a:r>
              <a:rPr lang="en-US" sz="3000">
                <a:solidFill>
                  <a:srgbClr val="000000"/>
                </a:solidFill>
                <a:latin typeface="Georgia Pro"/>
                <a:ea typeface="Georgia Pro"/>
                <a:cs typeface="Georgia Pro"/>
                <a:sym typeface="Georgia Pro"/>
              </a:rPr>
              <a:t>d the</a:t>
            </a:r>
            <a:r>
              <a:rPr lang="en-US" sz="3000">
                <a:solidFill>
                  <a:srgbClr val="000000"/>
                </a:solidFill>
                <a:latin typeface="Georgia Pro"/>
                <a:ea typeface="Georgia Pro"/>
                <a:cs typeface="Georgia Pro"/>
                <a:sym typeface="Georgia Pro"/>
              </a:rPr>
              <a:t>i</a:t>
            </a:r>
            <a:r>
              <a:rPr lang="en-US" sz="3000">
                <a:solidFill>
                  <a:srgbClr val="000000"/>
                </a:solidFill>
                <a:latin typeface="Georgia Pro"/>
                <a:ea typeface="Georgia Pro"/>
                <a:cs typeface="Georgia Pro"/>
                <a:sym typeface="Georgia Pro"/>
              </a:rPr>
              <a:t>r</a:t>
            </a:r>
            <a:r>
              <a:rPr lang="en-US" sz="3000">
                <a:solidFill>
                  <a:srgbClr val="000000"/>
                </a:solidFill>
                <a:latin typeface="Georgia Pro"/>
                <a:ea typeface="Georgia Pro"/>
                <a:cs typeface="Georgia Pro"/>
                <a:sym typeface="Georgia Pro"/>
              </a:rPr>
              <a:t> pe</a:t>
            </a:r>
            <a:r>
              <a:rPr lang="en-US" sz="3000">
                <a:solidFill>
                  <a:srgbClr val="000000"/>
                </a:solidFill>
                <a:latin typeface="Georgia Pro"/>
                <a:ea typeface="Georgia Pro"/>
                <a:cs typeface="Georgia Pro"/>
                <a:sym typeface="Georgia Pro"/>
              </a:rPr>
              <a:t>er</a:t>
            </a:r>
            <a:r>
              <a:rPr lang="en-US" sz="3000">
                <a:solidFill>
                  <a:srgbClr val="000000"/>
                </a:solidFill>
                <a:latin typeface="Georgia Pro"/>
                <a:ea typeface="Georgia Pro"/>
                <a:cs typeface="Georgia Pro"/>
                <a:sym typeface="Georgia Pro"/>
              </a:rPr>
              <a:t>s.</a:t>
            </a:r>
          </a:p>
          <a:p>
            <a:pPr algn="l">
              <a:lnSpc>
                <a:spcPts val="3300"/>
              </a:lnSpc>
              <a:spcBef>
                <a:spcPct val="0"/>
              </a:spcBef>
            </a:pPr>
          </a:p>
          <a:p>
            <a:pPr algn="l">
              <a:lnSpc>
                <a:spcPts val="3300"/>
              </a:lnSpc>
              <a:spcBef>
                <a:spcPct val="0"/>
              </a:spcBef>
            </a:pPr>
          </a:p>
          <a:p>
            <a:pPr algn="l">
              <a:lnSpc>
                <a:spcPts val="3300"/>
              </a:lnSpc>
              <a:spcBef>
                <a:spcPct val="0"/>
              </a:spcBef>
            </a:pPr>
          </a:p>
          <a:p>
            <a:pPr algn="l">
              <a:lnSpc>
                <a:spcPts val="3300"/>
              </a:lnSpc>
              <a:spcBef>
                <a:spcPct val="0"/>
              </a:spcBef>
            </a:pPr>
            <a:r>
              <a:rPr lang="en-US" sz="3000" i="true" u="sng">
                <a:solidFill>
                  <a:srgbClr val="000000"/>
                </a:solidFill>
                <a:latin typeface="Georgia Pro Italics"/>
                <a:ea typeface="Georgia Pro Italics"/>
                <a:cs typeface="Georgia Pro Italics"/>
                <a:sym typeface="Georgia Pro Italics"/>
              </a:rPr>
              <a:t>Check their understanding</a:t>
            </a:r>
          </a:p>
          <a:p>
            <a:pPr algn="l">
              <a:lnSpc>
                <a:spcPts val="3300"/>
              </a:lnSpc>
              <a:spcBef>
                <a:spcPct val="0"/>
              </a:spcBef>
            </a:pPr>
            <a:r>
              <a:rPr lang="en-US" sz="3000">
                <a:solidFill>
                  <a:srgbClr val="000000"/>
                </a:solidFill>
                <a:latin typeface="Georgia Pro"/>
                <a:ea typeface="Georgia Pro"/>
                <a:cs typeface="Georgia Pro"/>
                <a:sym typeface="Georgia Pro"/>
              </a:rPr>
              <a:t> Pupils actively monitor their own learning as they work. They recognise when something doesn’t make sense, identify uncertainty, and are able to say when they need to revisit or clarify their understanding.</a:t>
            </a:r>
          </a:p>
        </p:txBody>
      </p:sp>
      <p:sp>
        <p:nvSpPr>
          <p:cNvPr name="TextBox 4" id="4"/>
          <p:cNvSpPr txBox="true"/>
          <p:nvPr/>
        </p:nvSpPr>
        <p:spPr>
          <a:xfrm rot="0">
            <a:off x="9503311" y="2598718"/>
            <a:ext cx="8549089" cy="5476875"/>
          </a:xfrm>
          <a:prstGeom prst="rect">
            <a:avLst/>
          </a:prstGeom>
        </p:spPr>
        <p:txBody>
          <a:bodyPr anchor="t" rtlCol="false" tIns="0" lIns="0" bIns="0" rIns="0">
            <a:spAutoFit/>
          </a:bodyPr>
          <a:lstStyle/>
          <a:p>
            <a:pPr algn="l">
              <a:lnSpc>
                <a:spcPts val="3300"/>
              </a:lnSpc>
              <a:spcBef>
                <a:spcPct val="0"/>
              </a:spcBef>
            </a:pPr>
            <a:r>
              <a:rPr lang="en-US" sz="3000" i="true" u="sng">
                <a:solidFill>
                  <a:srgbClr val="000000"/>
                </a:solidFill>
                <a:latin typeface="Georgia Pro Italics"/>
                <a:ea typeface="Georgia Pro Italics"/>
                <a:cs typeface="Georgia Pro Italics"/>
                <a:sym typeface="Georgia Pro Italics"/>
              </a:rPr>
              <a:t>Adjust</a:t>
            </a:r>
            <a:r>
              <a:rPr lang="en-US" sz="3000" i="true" u="sng">
                <a:solidFill>
                  <a:srgbClr val="000000"/>
                </a:solidFill>
                <a:latin typeface="Georgia Pro Italics"/>
                <a:ea typeface="Georgia Pro Italics"/>
                <a:cs typeface="Georgia Pro Italics"/>
                <a:sym typeface="Georgia Pro Italics"/>
              </a:rPr>
              <a:t> their approach</a:t>
            </a:r>
          </a:p>
          <a:p>
            <a:pPr algn="l">
              <a:lnSpc>
                <a:spcPts val="3300"/>
              </a:lnSpc>
              <a:spcBef>
                <a:spcPct val="0"/>
              </a:spcBef>
            </a:pPr>
            <a:r>
              <a:rPr lang="en-US" sz="3000">
                <a:solidFill>
                  <a:srgbClr val="000000"/>
                </a:solidFill>
                <a:latin typeface="Georgia Pro"/>
                <a:ea typeface="Georgia Pro"/>
                <a:cs typeface="Georgia Pro"/>
                <a:sym typeface="Georgia Pro"/>
              </a:rPr>
              <a:t> When pupils encounter difficulty, they do not simply stop. Instead, t</a:t>
            </a:r>
            <a:r>
              <a:rPr lang="en-US" sz="3000">
                <a:solidFill>
                  <a:srgbClr val="000000"/>
                </a:solidFill>
                <a:latin typeface="Georgia Pro"/>
                <a:ea typeface="Georgia Pro"/>
                <a:cs typeface="Georgia Pro"/>
                <a:sym typeface="Georgia Pro"/>
              </a:rPr>
              <a:t>h</a:t>
            </a:r>
            <a:r>
              <a:rPr lang="en-US" sz="3000">
                <a:solidFill>
                  <a:srgbClr val="000000"/>
                </a:solidFill>
                <a:latin typeface="Georgia Pro"/>
                <a:ea typeface="Georgia Pro"/>
                <a:cs typeface="Georgia Pro"/>
                <a:sym typeface="Georgia Pro"/>
              </a:rPr>
              <a:t>e</a:t>
            </a:r>
            <a:r>
              <a:rPr lang="en-US" sz="3000">
                <a:solidFill>
                  <a:srgbClr val="000000"/>
                </a:solidFill>
                <a:latin typeface="Georgia Pro"/>
                <a:ea typeface="Georgia Pro"/>
                <a:cs typeface="Georgia Pro"/>
                <a:sym typeface="Georgia Pro"/>
              </a:rPr>
              <a:t>y try </a:t>
            </a:r>
            <a:r>
              <a:rPr lang="en-US" sz="3000">
                <a:solidFill>
                  <a:srgbClr val="000000"/>
                </a:solidFill>
                <a:latin typeface="Georgia Pro"/>
                <a:ea typeface="Georgia Pro"/>
                <a:cs typeface="Georgia Pro"/>
                <a:sym typeface="Georgia Pro"/>
              </a:rPr>
              <a:t>a</a:t>
            </a:r>
            <a:r>
              <a:rPr lang="en-US" sz="3000">
                <a:solidFill>
                  <a:srgbClr val="000000"/>
                </a:solidFill>
                <a:latin typeface="Georgia Pro"/>
                <a:ea typeface="Georgia Pro"/>
                <a:cs typeface="Georgia Pro"/>
                <a:sym typeface="Georgia Pro"/>
              </a:rPr>
              <a:t> diffe</a:t>
            </a:r>
            <a:r>
              <a:rPr lang="en-US" sz="3000">
                <a:solidFill>
                  <a:srgbClr val="000000"/>
                </a:solidFill>
                <a:latin typeface="Georgia Pro"/>
                <a:ea typeface="Georgia Pro"/>
                <a:cs typeface="Georgia Pro"/>
                <a:sym typeface="Georgia Pro"/>
              </a:rPr>
              <a:t>r</a:t>
            </a:r>
            <a:r>
              <a:rPr lang="en-US" sz="3000">
                <a:solidFill>
                  <a:srgbClr val="000000"/>
                </a:solidFill>
                <a:latin typeface="Georgia Pro"/>
                <a:ea typeface="Georgia Pro"/>
                <a:cs typeface="Georgia Pro"/>
                <a:sym typeface="Georgia Pro"/>
              </a:rPr>
              <a:t>ent </a:t>
            </a:r>
            <a:r>
              <a:rPr lang="en-US" sz="3000">
                <a:solidFill>
                  <a:srgbClr val="000000"/>
                </a:solidFill>
                <a:latin typeface="Georgia Pro"/>
                <a:ea typeface="Georgia Pro"/>
                <a:cs typeface="Georgia Pro"/>
                <a:sym typeface="Georgia Pro"/>
              </a:rPr>
              <a:t>s</a:t>
            </a:r>
            <a:r>
              <a:rPr lang="en-US" sz="3000">
                <a:solidFill>
                  <a:srgbClr val="000000"/>
                </a:solidFill>
                <a:latin typeface="Georgia Pro"/>
                <a:ea typeface="Georgia Pro"/>
                <a:cs typeface="Georgia Pro"/>
                <a:sym typeface="Georgia Pro"/>
              </a:rPr>
              <a:t>tr</a:t>
            </a:r>
            <a:r>
              <a:rPr lang="en-US" sz="3000">
                <a:solidFill>
                  <a:srgbClr val="000000"/>
                </a:solidFill>
                <a:latin typeface="Georgia Pro"/>
                <a:ea typeface="Georgia Pro"/>
                <a:cs typeface="Georgia Pro"/>
                <a:sym typeface="Georgia Pro"/>
              </a:rPr>
              <a:t>a</a:t>
            </a:r>
            <a:r>
              <a:rPr lang="en-US" sz="3000">
                <a:solidFill>
                  <a:srgbClr val="000000"/>
                </a:solidFill>
                <a:latin typeface="Georgia Pro"/>
                <a:ea typeface="Georgia Pro"/>
                <a:cs typeface="Georgia Pro"/>
                <a:sym typeface="Georgia Pro"/>
              </a:rPr>
              <a:t>teg</a:t>
            </a:r>
            <a:r>
              <a:rPr lang="en-US" sz="3000">
                <a:solidFill>
                  <a:srgbClr val="000000"/>
                </a:solidFill>
                <a:latin typeface="Georgia Pro"/>
                <a:ea typeface="Georgia Pro"/>
                <a:cs typeface="Georgia Pro"/>
                <a:sym typeface="Georgia Pro"/>
              </a:rPr>
              <a:t>y,</a:t>
            </a:r>
            <a:r>
              <a:rPr lang="en-US" sz="3000">
                <a:solidFill>
                  <a:srgbClr val="000000"/>
                </a:solidFill>
                <a:latin typeface="Georgia Pro"/>
                <a:ea typeface="Georgia Pro"/>
                <a:cs typeface="Georgia Pro"/>
                <a:sym typeface="Georgia Pro"/>
              </a:rPr>
              <a:t> r</a:t>
            </a:r>
            <a:r>
              <a:rPr lang="en-US" sz="3000">
                <a:solidFill>
                  <a:srgbClr val="000000"/>
                </a:solidFill>
                <a:latin typeface="Georgia Pro"/>
                <a:ea typeface="Georgia Pro"/>
                <a:cs typeface="Georgia Pro"/>
                <a:sym typeface="Georgia Pro"/>
              </a:rPr>
              <a:t>ev</a:t>
            </a:r>
            <a:r>
              <a:rPr lang="en-US" sz="3000">
                <a:solidFill>
                  <a:srgbClr val="000000"/>
                </a:solidFill>
                <a:latin typeface="Georgia Pro"/>
                <a:ea typeface="Georgia Pro"/>
                <a:cs typeface="Georgia Pro"/>
                <a:sym typeface="Georgia Pro"/>
              </a:rPr>
              <a:t>i</a:t>
            </a:r>
            <a:r>
              <a:rPr lang="en-US" sz="3000">
                <a:solidFill>
                  <a:srgbClr val="000000"/>
                </a:solidFill>
                <a:latin typeface="Georgia Pro"/>
                <a:ea typeface="Georgia Pro"/>
                <a:cs typeface="Georgia Pro"/>
                <a:sym typeface="Georgia Pro"/>
              </a:rPr>
              <a:t>s</a:t>
            </a:r>
            <a:r>
              <a:rPr lang="en-US" sz="3000">
                <a:solidFill>
                  <a:srgbClr val="000000"/>
                </a:solidFill>
                <a:latin typeface="Georgia Pro"/>
                <a:ea typeface="Georgia Pro"/>
                <a:cs typeface="Georgia Pro"/>
                <a:sym typeface="Georgia Pro"/>
              </a:rPr>
              <a:t>it p</a:t>
            </a:r>
            <a:r>
              <a:rPr lang="en-US" sz="3000">
                <a:solidFill>
                  <a:srgbClr val="000000"/>
                </a:solidFill>
                <a:latin typeface="Georgia Pro"/>
                <a:ea typeface="Georgia Pro"/>
                <a:cs typeface="Georgia Pro"/>
                <a:sym typeface="Georgia Pro"/>
              </a:rPr>
              <a:t>r</a:t>
            </a:r>
            <a:r>
              <a:rPr lang="en-US" sz="3000">
                <a:solidFill>
                  <a:srgbClr val="000000"/>
                </a:solidFill>
                <a:latin typeface="Georgia Pro"/>
                <a:ea typeface="Georgia Pro"/>
                <a:cs typeface="Georgia Pro"/>
                <a:sym typeface="Georgia Pro"/>
              </a:rPr>
              <a:t>evious steps, or use a scaffold. They make conscious decisions about how to move forward.</a:t>
            </a:r>
          </a:p>
          <a:p>
            <a:pPr algn="l">
              <a:lnSpc>
                <a:spcPts val="3300"/>
              </a:lnSpc>
              <a:spcBef>
                <a:spcPct val="0"/>
              </a:spcBef>
            </a:pPr>
          </a:p>
          <a:p>
            <a:pPr algn="l">
              <a:lnSpc>
                <a:spcPts val="3300"/>
              </a:lnSpc>
              <a:spcBef>
                <a:spcPct val="0"/>
              </a:spcBef>
            </a:pPr>
          </a:p>
          <a:p>
            <a:pPr algn="l">
              <a:lnSpc>
                <a:spcPts val="3300"/>
              </a:lnSpc>
              <a:spcBef>
                <a:spcPct val="0"/>
              </a:spcBef>
            </a:pPr>
          </a:p>
          <a:p>
            <a:pPr algn="l">
              <a:lnSpc>
                <a:spcPts val="3300"/>
              </a:lnSpc>
              <a:spcBef>
                <a:spcPct val="0"/>
              </a:spcBef>
            </a:pPr>
            <a:r>
              <a:rPr lang="en-US" sz="3000" i="true" u="sng">
                <a:solidFill>
                  <a:srgbClr val="000000"/>
                </a:solidFill>
                <a:latin typeface="Georgia Pro Italics"/>
                <a:ea typeface="Georgia Pro Italics"/>
                <a:cs typeface="Georgia Pro Italics"/>
                <a:sym typeface="Georgia Pro Italics"/>
              </a:rPr>
              <a:t>Reflect on outcomes</a:t>
            </a:r>
          </a:p>
          <a:p>
            <a:pPr algn="l">
              <a:lnSpc>
                <a:spcPts val="3300"/>
              </a:lnSpc>
              <a:spcBef>
                <a:spcPct val="0"/>
              </a:spcBef>
            </a:pPr>
            <a:r>
              <a:rPr lang="en-US" sz="3000">
                <a:solidFill>
                  <a:srgbClr val="000000"/>
                </a:solidFill>
                <a:latin typeface="Georgia Pro"/>
                <a:ea typeface="Georgia Pro"/>
                <a:cs typeface="Georgia Pro"/>
                <a:sym typeface="Georgia Pro"/>
              </a:rPr>
              <a:t> After completing a task, pupils consider what worked well and what they would do differently next time. They evaluate both the process and the result, strengthening future learning.</a:t>
            </a:r>
          </a:p>
        </p:txBody>
      </p:sp>
    </p:spTree>
  </p:cSld>
  <p:clrMapOvr>
    <a:masterClrMapping/>
  </p:clrMapOvr>
</p:sld>
</file>

<file path=ppt/slides/slide9.xml><?xml version="1.0" encoding="utf-8"?>
<p:sld xmlns:p="http://schemas.openxmlformats.org/presentationml/2006/main" xmlns:a="http://schemas.openxmlformats.org/drawingml/2006/main">
  <p:cSld>
    <p:bg>
      <p:bgPr>
        <a:solidFill>
          <a:srgbClr val="88A3B6"/>
        </a:solidFill>
      </p:bgPr>
    </p:bg>
    <p:spTree>
      <p:nvGrpSpPr>
        <p:cNvPr id="1" name=""/>
        <p:cNvGrpSpPr/>
        <p:nvPr/>
      </p:nvGrpSpPr>
      <p:grpSpPr>
        <a:xfrm>
          <a:off x="0" y="0"/>
          <a:ext cx="0" cy="0"/>
          <a:chOff x="0" y="0"/>
          <a:chExt cx="0" cy="0"/>
        </a:xfrm>
      </p:grpSpPr>
      <p:sp>
        <p:nvSpPr>
          <p:cNvPr name="TextBox 2" id="2"/>
          <p:cNvSpPr txBox="true"/>
          <p:nvPr/>
        </p:nvSpPr>
        <p:spPr>
          <a:xfrm rot="0">
            <a:off x="528810" y="402919"/>
            <a:ext cx="10087549" cy="1149353"/>
          </a:xfrm>
          <a:prstGeom prst="rect">
            <a:avLst/>
          </a:prstGeom>
        </p:spPr>
        <p:txBody>
          <a:bodyPr anchor="t" rtlCol="false" tIns="0" lIns="0" bIns="0" rIns="0">
            <a:spAutoFit/>
          </a:bodyPr>
          <a:lstStyle/>
          <a:p>
            <a:pPr algn="l" marL="0" indent="0" lvl="0">
              <a:lnSpc>
                <a:spcPts val="8800"/>
              </a:lnSpc>
            </a:pPr>
            <a:r>
              <a:rPr lang="en-US" sz="8000">
                <a:solidFill>
                  <a:srgbClr val="F27305"/>
                </a:solidFill>
                <a:latin typeface="Georgia Pro Light"/>
                <a:ea typeface="Georgia Pro Light"/>
                <a:cs typeface="Georgia Pro Light"/>
                <a:sym typeface="Georgia Pro Light"/>
              </a:rPr>
              <a:t>Tips for Effective Use</a:t>
            </a:r>
          </a:p>
        </p:txBody>
      </p:sp>
      <p:sp>
        <p:nvSpPr>
          <p:cNvPr name="TextBox 3" id="3"/>
          <p:cNvSpPr txBox="true"/>
          <p:nvPr/>
        </p:nvSpPr>
        <p:spPr>
          <a:xfrm rot="0">
            <a:off x="1028700" y="2295525"/>
            <a:ext cx="6682047" cy="7991475"/>
          </a:xfrm>
          <a:prstGeom prst="rect">
            <a:avLst/>
          </a:prstGeom>
        </p:spPr>
        <p:txBody>
          <a:bodyPr anchor="t" rtlCol="false" tIns="0" lIns="0" bIns="0" rIns="0">
            <a:spAutoFit/>
          </a:bodyPr>
          <a:lstStyle/>
          <a:p>
            <a:pPr algn="just">
              <a:lnSpc>
                <a:spcPts val="3300"/>
              </a:lnSpc>
              <a:spcBef>
                <a:spcPct val="0"/>
              </a:spcBef>
            </a:pPr>
            <a:r>
              <a:rPr lang="en-US" sz="3000">
                <a:solidFill>
                  <a:srgbClr val="000000"/>
                </a:solidFill>
                <a:latin typeface="Georgia Pro"/>
                <a:ea typeface="Georgia Pro"/>
                <a:cs typeface="Georgia Pro"/>
                <a:sym typeface="Georgia Pro"/>
              </a:rPr>
              <a:t>Teachers must:</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Model thinking</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Sca</a:t>
            </a:r>
            <a:r>
              <a:rPr lang="en-US" sz="3000">
                <a:solidFill>
                  <a:srgbClr val="000000"/>
                </a:solidFill>
                <a:latin typeface="Georgia Pro"/>
                <a:ea typeface="Georgia Pro"/>
                <a:cs typeface="Georgia Pro"/>
                <a:sym typeface="Georgia Pro"/>
              </a:rPr>
              <a:t>ffold reflection</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Ask strategic quest</a:t>
            </a:r>
            <a:r>
              <a:rPr lang="en-US" sz="3000">
                <a:solidFill>
                  <a:srgbClr val="000000"/>
                </a:solidFill>
                <a:latin typeface="Georgia Pro"/>
                <a:ea typeface="Georgia Pro"/>
                <a:cs typeface="Georgia Pro"/>
                <a:sym typeface="Georgia Pro"/>
              </a:rPr>
              <a:t>ions</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B</a:t>
            </a:r>
            <a:r>
              <a:rPr lang="en-US" sz="3000">
                <a:solidFill>
                  <a:srgbClr val="000000"/>
                </a:solidFill>
                <a:latin typeface="Georgia Pro"/>
                <a:ea typeface="Georgia Pro"/>
                <a:cs typeface="Georgia Pro"/>
                <a:sym typeface="Georgia Pro"/>
              </a:rPr>
              <a:t>uild </a:t>
            </a:r>
            <a:r>
              <a:rPr lang="en-US" sz="3000">
                <a:solidFill>
                  <a:srgbClr val="000000"/>
                </a:solidFill>
                <a:latin typeface="Georgia Pro"/>
                <a:ea typeface="Georgia Pro"/>
                <a:cs typeface="Georgia Pro"/>
                <a:sym typeface="Georgia Pro"/>
              </a:rPr>
              <a:t>r</a:t>
            </a:r>
            <a:r>
              <a:rPr lang="en-US" sz="3000">
                <a:solidFill>
                  <a:srgbClr val="000000"/>
                </a:solidFill>
                <a:latin typeface="Georgia Pro"/>
                <a:ea typeface="Georgia Pro"/>
                <a:cs typeface="Georgia Pro"/>
                <a:sym typeface="Georgia Pro"/>
              </a:rPr>
              <a:t>o</a:t>
            </a:r>
            <a:r>
              <a:rPr lang="en-US" sz="3000">
                <a:solidFill>
                  <a:srgbClr val="000000"/>
                </a:solidFill>
                <a:latin typeface="Georgia Pro"/>
                <a:ea typeface="Georgia Pro"/>
                <a:cs typeface="Georgia Pro"/>
                <a:sym typeface="Georgia Pro"/>
              </a:rPr>
              <a:t>u</a:t>
            </a:r>
            <a:r>
              <a:rPr lang="en-US" sz="3000">
                <a:solidFill>
                  <a:srgbClr val="000000"/>
                </a:solidFill>
                <a:latin typeface="Georgia Pro"/>
                <a:ea typeface="Georgia Pro"/>
                <a:cs typeface="Georgia Pro"/>
                <a:sym typeface="Georgia Pro"/>
              </a:rPr>
              <a:t>tine</a:t>
            </a:r>
            <a:r>
              <a:rPr lang="en-US" sz="3000">
                <a:solidFill>
                  <a:srgbClr val="000000"/>
                </a:solidFill>
                <a:latin typeface="Georgia Pro"/>
                <a:ea typeface="Georgia Pro"/>
                <a:cs typeface="Georgia Pro"/>
                <a:sym typeface="Georgia Pro"/>
              </a:rPr>
              <a:t>s</a:t>
            </a:r>
          </a:p>
          <a:p>
            <a:pPr algn="just">
              <a:lnSpc>
                <a:spcPts val="3300"/>
              </a:lnSpc>
              <a:spcBef>
                <a:spcPct val="0"/>
              </a:spcBef>
            </a:pPr>
          </a:p>
          <a:p>
            <a:pPr algn="just">
              <a:lnSpc>
                <a:spcPts val="3300"/>
              </a:lnSpc>
              <a:spcBef>
                <a:spcPct val="0"/>
              </a:spcBef>
            </a:pPr>
            <a:r>
              <a:rPr lang="en-US" sz="3000">
                <a:solidFill>
                  <a:srgbClr val="000000"/>
                </a:solidFill>
                <a:latin typeface="Georgia Pro"/>
                <a:ea typeface="Georgia Pro"/>
                <a:cs typeface="Georgia Pro"/>
                <a:sym typeface="Georgia Pro"/>
              </a:rPr>
              <a:t>Metacognition is not automatic.</a:t>
            </a:r>
          </a:p>
          <a:p>
            <a:pPr algn="just">
              <a:lnSpc>
                <a:spcPts val="3300"/>
              </a:lnSpc>
              <a:spcBef>
                <a:spcPct val="0"/>
              </a:spcBef>
            </a:pPr>
          </a:p>
          <a:p>
            <a:pPr algn="just">
              <a:lnSpc>
                <a:spcPts val="3300"/>
              </a:lnSpc>
              <a:spcBef>
                <a:spcPct val="0"/>
              </a:spcBef>
            </a:pPr>
            <a:r>
              <a:rPr lang="en-US" sz="3000">
                <a:solidFill>
                  <a:srgbClr val="000000"/>
                </a:solidFill>
                <a:latin typeface="Georgia Pro"/>
                <a:ea typeface="Georgia Pro"/>
                <a:cs typeface="Georgia Pro"/>
                <a:sym typeface="Georgia Pro"/>
              </a:rPr>
              <a:t>It must be taught explicitly.</a:t>
            </a:r>
          </a:p>
          <a:p>
            <a:pPr algn="just">
              <a:lnSpc>
                <a:spcPts val="3300"/>
              </a:lnSpc>
              <a:spcBef>
                <a:spcPct val="0"/>
              </a:spcBef>
            </a:pPr>
          </a:p>
          <a:p>
            <a:pPr algn="just">
              <a:lnSpc>
                <a:spcPts val="3300"/>
              </a:lnSpc>
              <a:spcBef>
                <a:spcPct val="0"/>
              </a:spcBef>
            </a:pPr>
            <a:r>
              <a:rPr lang="en-US" sz="3000">
                <a:solidFill>
                  <a:srgbClr val="000000"/>
                </a:solidFill>
                <a:latin typeface="Georgia Pro"/>
                <a:ea typeface="Georgia Pro"/>
                <a:cs typeface="Georgia Pro"/>
                <a:sym typeface="Georgia Pro"/>
              </a:rPr>
              <a:t>Teachers model:</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How to think</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How to approach difficulty</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How to reflect</a:t>
            </a:r>
          </a:p>
          <a:p>
            <a:pPr algn="just">
              <a:lnSpc>
                <a:spcPts val="3300"/>
              </a:lnSpc>
              <a:spcBef>
                <a:spcPct val="0"/>
              </a:spcBef>
            </a:pPr>
          </a:p>
          <a:p>
            <a:pPr algn="just">
              <a:lnSpc>
                <a:spcPts val="3300"/>
              </a:lnSpc>
              <a:spcBef>
                <a:spcPct val="0"/>
              </a:spcBef>
            </a:pPr>
            <a:r>
              <a:rPr lang="en-US" sz="3000">
                <a:solidFill>
                  <a:srgbClr val="000000"/>
                </a:solidFill>
                <a:latin typeface="Georgia Pro"/>
                <a:ea typeface="Georgia Pro"/>
                <a:cs typeface="Georgia Pro"/>
                <a:sym typeface="Georgia Pro"/>
              </a:rPr>
              <a:t>Before pupils can do it independently.</a:t>
            </a:r>
          </a:p>
          <a:p>
            <a:pPr algn="just">
              <a:lnSpc>
                <a:spcPts val="3300"/>
              </a:lnSpc>
              <a:spcBef>
                <a:spcPct val="0"/>
              </a:spcBef>
            </a:pPr>
          </a:p>
          <a:p>
            <a:pPr algn="just">
              <a:lnSpc>
                <a:spcPts val="3300"/>
              </a:lnSpc>
              <a:spcBef>
                <a:spcPct val="0"/>
              </a:spcBef>
            </a:pPr>
          </a:p>
          <a:p>
            <a:pPr algn="just">
              <a:lnSpc>
                <a:spcPts val="3300"/>
              </a:lnSpc>
              <a:spcBef>
                <a:spcPct val="0"/>
              </a:spcBef>
            </a:pPr>
          </a:p>
        </p:txBody>
      </p:sp>
      <p:sp>
        <p:nvSpPr>
          <p:cNvPr name="TextBox 4" id="4"/>
          <p:cNvSpPr txBox="true"/>
          <p:nvPr/>
        </p:nvSpPr>
        <p:spPr>
          <a:xfrm rot="0">
            <a:off x="8858687" y="2137018"/>
            <a:ext cx="9144000" cy="7572375"/>
          </a:xfrm>
          <a:prstGeom prst="rect">
            <a:avLst/>
          </a:prstGeom>
        </p:spPr>
        <p:txBody>
          <a:bodyPr anchor="t" rtlCol="false" tIns="0" lIns="0" bIns="0" rIns="0">
            <a:spAutoFit/>
          </a:bodyPr>
          <a:lstStyle/>
          <a:p>
            <a:pPr algn="just">
              <a:lnSpc>
                <a:spcPts val="3300"/>
              </a:lnSpc>
            </a:pPr>
            <a:r>
              <a:rPr lang="en-US" sz="3000">
                <a:solidFill>
                  <a:srgbClr val="000000"/>
                </a:solidFill>
                <a:latin typeface="Georgia Pro"/>
                <a:ea typeface="Georgia Pro"/>
                <a:cs typeface="Georgia Pro"/>
                <a:sym typeface="Georgia Pro"/>
              </a:rPr>
              <a:t>Model thinking</a:t>
            </a:r>
          </a:p>
          <a:p>
            <a:pPr algn="just">
              <a:lnSpc>
                <a:spcPts val="3300"/>
              </a:lnSpc>
            </a:pPr>
          </a:p>
          <a:p>
            <a:pPr algn="just">
              <a:lnSpc>
                <a:spcPts val="3300"/>
              </a:lnSpc>
            </a:pPr>
            <a:r>
              <a:rPr lang="en-US" sz="3000">
                <a:solidFill>
                  <a:srgbClr val="000000"/>
                </a:solidFill>
                <a:latin typeface="Georgia Pro"/>
                <a:ea typeface="Georgia Pro"/>
                <a:cs typeface="Georgia Pro"/>
                <a:sym typeface="Georgia Pro"/>
              </a:rPr>
              <a:t>“I’m thinking…”</a:t>
            </a:r>
          </a:p>
          <a:p>
            <a:pPr algn="just">
              <a:lnSpc>
                <a:spcPts val="3300"/>
              </a:lnSpc>
            </a:pPr>
            <a:r>
              <a:rPr lang="en-US" sz="3000">
                <a:solidFill>
                  <a:srgbClr val="000000"/>
                </a:solidFill>
                <a:latin typeface="Georgia Pro"/>
                <a:ea typeface="Georgia Pro"/>
                <a:cs typeface="Georgia Pro"/>
                <a:sym typeface="Georgia Pro"/>
              </a:rPr>
              <a:t> “I’m not sure yet…”</a:t>
            </a:r>
          </a:p>
          <a:p>
            <a:pPr algn="just">
              <a:lnSpc>
                <a:spcPts val="3300"/>
              </a:lnSpc>
            </a:pPr>
            <a:r>
              <a:rPr lang="en-US" sz="3000">
                <a:solidFill>
                  <a:srgbClr val="000000"/>
                </a:solidFill>
                <a:latin typeface="Georgia Pro"/>
                <a:ea typeface="Georgia Pro"/>
                <a:cs typeface="Georgia Pro"/>
                <a:sym typeface="Georgia Pro"/>
              </a:rPr>
              <a:t> “I will try this because…</a:t>
            </a:r>
          </a:p>
          <a:p>
            <a:pPr algn="just">
              <a:lnSpc>
                <a:spcPts val="3300"/>
              </a:lnSpc>
            </a:pPr>
          </a:p>
          <a:p>
            <a:pPr algn="just">
              <a:lnSpc>
                <a:spcPts val="3300"/>
              </a:lnSpc>
            </a:pPr>
          </a:p>
          <a:p>
            <a:pPr algn="just">
              <a:lnSpc>
                <a:spcPts val="3300"/>
              </a:lnSpc>
            </a:pPr>
          </a:p>
          <a:p>
            <a:pPr algn="just">
              <a:lnSpc>
                <a:spcPts val="3300"/>
              </a:lnSpc>
            </a:pPr>
            <a:r>
              <a:rPr lang="en-US" sz="3000">
                <a:solidFill>
                  <a:srgbClr val="000000"/>
                </a:solidFill>
                <a:latin typeface="Georgia Pro"/>
                <a:ea typeface="Georgia Pro"/>
                <a:cs typeface="Georgia Pro"/>
                <a:sym typeface="Georgia Pro"/>
              </a:rPr>
              <a:t>Thinking aloud is one of the most powerful strategies.</a:t>
            </a:r>
          </a:p>
          <a:p>
            <a:pPr algn="just">
              <a:lnSpc>
                <a:spcPts val="3300"/>
              </a:lnSpc>
            </a:pPr>
          </a:p>
          <a:p>
            <a:pPr algn="just">
              <a:lnSpc>
                <a:spcPts val="3300"/>
              </a:lnSpc>
            </a:pPr>
            <a:r>
              <a:rPr lang="en-US" sz="3000">
                <a:solidFill>
                  <a:srgbClr val="000000"/>
                </a:solidFill>
                <a:latin typeface="Georgia Pro"/>
                <a:ea typeface="Georgia Pro"/>
                <a:cs typeface="Georgia Pro"/>
                <a:sym typeface="Georgia Pro"/>
              </a:rPr>
              <a:t>It shows pupils:</a:t>
            </a:r>
          </a:p>
          <a:p>
            <a:pPr algn="just">
              <a:lnSpc>
                <a:spcPts val="3300"/>
              </a:lnSpc>
            </a:pPr>
          </a:p>
          <a:p>
            <a:pPr algn="just" marL="647700" indent="-323850" lvl="1">
              <a:lnSpc>
                <a:spcPts val="3300"/>
              </a:lnSpc>
              <a:buFont typeface="Arial"/>
              <a:buChar char="•"/>
            </a:pPr>
            <a:r>
              <a:rPr lang="en-US" sz="3000">
                <a:solidFill>
                  <a:srgbClr val="000000"/>
                </a:solidFill>
                <a:latin typeface="Georgia Pro"/>
                <a:ea typeface="Georgia Pro"/>
                <a:cs typeface="Georgia Pro"/>
                <a:sym typeface="Georgia Pro"/>
              </a:rPr>
              <a:t>That thinking is a process</a:t>
            </a:r>
          </a:p>
          <a:p>
            <a:pPr algn="just" marL="647700" indent="-323850" lvl="1">
              <a:lnSpc>
                <a:spcPts val="3300"/>
              </a:lnSpc>
              <a:buFont typeface="Arial"/>
              <a:buChar char="•"/>
            </a:pPr>
            <a:r>
              <a:rPr lang="en-US" sz="3000">
                <a:solidFill>
                  <a:srgbClr val="000000"/>
                </a:solidFill>
                <a:latin typeface="Georgia Pro"/>
                <a:ea typeface="Georgia Pro"/>
                <a:cs typeface="Georgia Pro"/>
                <a:sym typeface="Georgia Pro"/>
              </a:rPr>
              <a:t>That struggle is normal</a:t>
            </a:r>
          </a:p>
          <a:p>
            <a:pPr algn="just" marL="647700" indent="-323850" lvl="1">
              <a:lnSpc>
                <a:spcPts val="3300"/>
              </a:lnSpc>
              <a:buFont typeface="Arial"/>
              <a:buChar char="•"/>
            </a:pPr>
            <a:r>
              <a:rPr lang="en-US" sz="3000">
                <a:solidFill>
                  <a:srgbClr val="000000"/>
                </a:solidFill>
                <a:latin typeface="Georgia Pro"/>
                <a:ea typeface="Georgia Pro"/>
                <a:cs typeface="Georgia Pro"/>
                <a:sym typeface="Georgia Pro"/>
              </a:rPr>
              <a:t>That decisions are made consciously</a:t>
            </a:r>
          </a:p>
          <a:p>
            <a:pPr algn="just" marL="647700" indent="-323850" lvl="1">
              <a:lnSpc>
                <a:spcPts val="3300"/>
              </a:lnSpc>
              <a:buFont typeface="Arial"/>
              <a:buChar char="•"/>
            </a:pPr>
          </a:p>
          <a:p>
            <a:pPr algn="just">
              <a:lnSpc>
                <a:spcPts val="3300"/>
              </a:lnSpc>
            </a:pPr>
            <a:r>
              <a:rPr lang="en-US" sz="3000">
                <a:solidFill>
                  <a:srgbClr val="000000"/>
                </a:solidFill>
                <a:latin typeface="Georgia Pro"/>
                <a:ea typeface="Georgia Pro"/>
                <a:cs typeface="Georgia Pro"/>
                <a:sym typeface="Georgia Pro"/>
              </a:rPr>
              <a:t>We are making invisible thinking visible.</a:t>
            </a:r>
          </a:p>
          <a:p>
            <a:pPr algn="just">
              <a:lnSpc>
                <a:spcPts val="3300"/>
              </a:lnSpc>
              <a:spcBef>
                <a:spcPct val="0"/>
              </a:spcBef>
            </a:pPr>
          </a:p>
        </p:txBody>
      </p:sp>
    </p:spTree>
  </p:cSld>
  <p:clrMapOvr>
    <a:masterClrMapping/>
  </p:clrMapOvr>
</p:sld>
</file>

<file path=ppt/slides/slide10.xml><?xml version="1.0" encoding="utf-8"?>
<p:sld xmlns:p="http://schemas.openxmlformats.org/presentationml/2006/main" xmlns:a="http://schemas.openxmlformats.org/drawingml/2006/main">
  <p:cSld>
    <p:bg>
      <p:bgPr>
        <a:solidFill>
          <a:srgbClr val="88A3B6"/>
        </a:solidFill>
      </p:bgPr>
    </p:bg>
    <p:spTree>
      <p:nvGrpSpPr>
        <p:cNvPr id="1" name=""/>
        <p:cNvGrpSpPr/>
        <p:nvPr/>
      </p:nvGrpSpPr>
      <p:grpSpPr>
        <a:xfrm>
          <a:off x="0" y="0"/>
          <a:ext cx="0" cy="0"/>
          <a:chOff x="0" y="0"/>
          <a:chExt cx="0" cy="0"/>
        </a:xfrm>
      </p:grpSpPr>
      <p:sp>
        <p:nvSpPr>
          <p:cNvPr name="TextBox 2" id="2"/>
          <p:cNvSpPr txBox="true"/>
          <p:nvPr/>
        </p:nvSpPr>
        <p:spPr>
          <a:xfrm rot="0">
            <a:off x="2313542" y="487361"/>
            <a:ext cx="16234961" cy="1149353"/>
          </a:xfrm>
          <a:prstGeom prst="rect">
            <a:avLst/>
          </a:prstGeom>
        </p:spPr>
        <p:txBody>
          <a:bodyPr anchor="t" rtlCol="false" tIns="0" lIns="0" bIns="0" rIns="0">
            <a:spAutoFit/>
          </a:bodyPr>
          <a:lstStyle/>
          <a:p>
            <a:pPr algn="l" marL="0" indent="0" lvl="0">
              <a:lnSpc>
                <a:spcPts val="8800"/>
              </a:lnSpc>
            </a:pPr>
            <a:r>
              <a:rPr lang="en-US" sz="8000">
                <a:solidFill>
                  <a:srgbClr val="F27305"/>
                </a:solidFill>
                <a:latin typeface="Georgia Pro Light"/>
                <a:ea typeface="Georgia Pro Light"/>
                <a:cs typeface="Georgia Pro Light"/>
                <a:sym typeface="Georgia Pro Light"/>
              </a:rPr>
              <a:t>Simple Metacognitive Questions</a:t>
            </a:r>
          </a:p>
        </p:txBody>
      </p:sp>
      <p:sp>
        <p:nvSpPr>
          <p:cNvPr name="TextBox 3" id="3"/>
          <p:cNvSpPr txBox="true"/>
          <p:nvPr/>
        </p:nvSpPr>
        <p:spPr>
          <a:xfrm rot="0">
            <a:off x="877448" y="2733675"/>
            <a:ext cx="7998246" cy="5476875"/>
          </a:xfrm>
          <a:prstGeom prst="rect">
            <a:avLst/>
          </a:prstGeom>
        </p:spPr>
        <p:txBody>
          <a:bodyPr anchor="t" rtlCol="false" tIns="0" lIns="0" bIns="0" rIns="0">
            <a:spAutoFit/>
          </a:bodyPr>
          <a:lstStyle/>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What is my plan?</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How am I doing?</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What </a:t>
            </a:r>
            <a:r>
              <a:rPr lang="en-US" sz="3000">
                <a:solidFill>
                  <a:srgbClr val="000000"/>
                </a:solidFill>
                <a:latin typeface="Georgia Pro"/>
                <a:ea typeface="Georgia Pro"/>
                <a:cs typeface="Georgia Pro"/>
                <a:sym typeface="Georgia Pro"/>
              </a:rPr>
              <a:t>w</a:t>
            </a:r>
            <a:r>
              <a:rPr lang="en-US" sz="3000">
                <a:solidFill>
                  <a:srgbClr val="000000"/>
                </a:solidFill>
                <a:latin typeface="Georgia Pro"/>
                <a:ea typeface="Georgia Pro"/>
                <a:cs typeface="Georgia Pro"/>
                <a:sym typeface="Georgia Pro"/>
              </a:rPr>
              <a:t>ill </a:t>
            </a:r>
            <a:r>
              <a:rPr lang="en-US" sz="3000">
                <a:solidFill>
                  <a:srgbClr val="000000"/>
                </a:solidFill>
                <a:latin typeface="Georgia Pro"/>
                <a:ea typeface="Georgia Pro"/>
                <a:cs typeface="Georgia Pro"/>
                <a:sym typeface="Georgia Pro"/>
              </a:rPr>
              <a:t>I</a:t>
            </a:r>
            <a:r>
              <a:rPr lang="en-US" sz="3000">
                <a:solidFill>
                  <a:srgbClr val="000000"/>
                </a:solidFill>
                <a:latin typeface="Georgia Pro"/>
                <a:ea typeface="Georgia Pro"/>
                <a:cs typeface="Georgia Pro"/>
                <a:sym typeface="Georgia Pro"/>
              </a:rPr>
              <a:t> </a:t>
            </a:r>
            <a:r>
              <a:rPr lang="en-US" sz="3000">
                <a:solidFill>
                  <a:srgbClr val="000000"/>
                </a:solidFill>
                <a:latin typeface="Georgia Pro"/>
                <a:ea typeface="Georgia Pro"/>
                <a:cs typeface="Georgia Pro"/>
                <a:sym typeface="Georgia Pro"/>
              </a:rPr>
              <a:t>ch</a:t>
            </a:r>
            <a:r>
              <a:rPr lang="en-US" sz="3000">
                <a:solidFill>
                  <a:srgbClr val="000000"/>
                </a:solidFill>
                <a:latin typeface="Georgia Pro"/>
                <a:ea typeface="Georgia Pro"/>
                <a:cs typeface="Georgia Pro"/>
                <a:sym typeface="Georgia Pro"/>
              </a:rPr>
              <a:t>ange</a:t>
            </a:r>
            <a:r>
              <a:rPr lang="en-US" sz="3000">
                <a:solidFill>
                  <a:srgbClr val="000000"/>
                </a:solidFill>
                <a:latin typeface="Georgia Pro"/>
                <a:ea typeface="Georgia Pro"/>
                <a:cs typeface="Georgia Pro"/>
                <a:sym typeface="Georgia Pro"/>
              </a:rPr>
              <a:t>?</a:t>
            </a:r>
          </a:p>
          <a:p>
            <a:pPr algn="just">
              <a:lnSpc>
                <a:spcPts val="3300"/>
              </a:lnSpc>
              <a:spcBef>
                <a:spcPct val="0"/>
              </a:spcBef>
            </a:pPr>
          </a:p>
          <a:p>
            <a:pPr algn="just">
              <a:lnSpc>
                <a:spcPts val="3300"/>
              </a:lnSpc>
              <a:spcBef>
                <a:spcPct val="0"/>
              </a:spcBef>
            </a:pPr>
          </a:p>
          <a:p>
            <a:pPr algn="just">
              <a:lnSpc>
                <a:spcPts val="3300"/>
              </a:lnSpc>
              <a:spcBef>
                <a:spcPct val="0"/>
              </a:spcBef>
            </a:pPr>
            <a:r>
              <a:rPr lang="en-US" sz="3000">
                <a:solidFill>
                  <a:srgbClr val="000000"/>
                </a:solidFill>
                <a:latin typeface="Georgia Pro"/>
                <a:ea typeface="Georgia Pro"/>
                <a:cs typeface="Georgia Pro"/>
                <a:sym typeface="Georgia Pro"/>
              </a:rPr>
              <a:t>These questions map directly to:</a:t>
            </a:r>
          </a:p>
          <a:p>
            <a:pPr algn="just">
              <a:lnSpc>
                <a:spcPts val="3300"/>
              </a:lnSpc>
              <a:spcBef>
                <a:spcPct val="0"/>
              </a:spcBef>
            </a:pPr>
          </a:p>
          <a:p>
            <a:pPr algn="just">
              <a:lnSpc>
                <a:spcPts val="3300"/>
              </a:lnSpc>
              <a:spcBef>
                <a:spcPct val="0"/>
              </a:spcBef>
            </a:pPr>
            <a:r>
              <a:rPr lang="en-US" sz="3000">
                <a:solidFill>
                  <a:srgbClr val="000000"/>
                </a:solidFill>
                <a:latin typeface="Georgia Pro"/>
                <a:ea typeface="Georgia Pro"/>
                <a:cs typeface="Georgia Pro"/>
                <a:sym typeface="Georgia Pro"/>
              </a:rPr>
              <a:t>Plan → Monitor → Evaluate</a:t>
            </a:r>
          </a:p>
          <a:p>
            <a:pPr algn="just">
              <a:lnSpc>
                <a:spcPts val="3300"/>
              </a:lnSpc>
              <a:spcBef>
                <a:spcPct val="0"/>
              </a:spcBef>
            </a:pPr>
          </a:p>
          <a:p>
            <a:pPr algn="just">
              <a:lnSpc>
                <a:spcPts val="3300"/>
              </a:lnSpc>
              <a:spcBef>
                <a:spcPct val="0"/>
              </a:spcBef>
            </a:pPr>
            <a:r>
              <a:rPr lang="en-US" sz="3000">
                <a:solidFill>
                  <a:srgbClr val="000000"/>
                </a:solidFill>
                <a:latin typeface="Georgia Pro"/>
                <a:ea typeface="Georgia Pro"/>
                <a:cs typeface="Georgia Pro"/>
                <a:sym typeface="Georgia Pro"/>
              </a:rPr>
              <a:t>They should become habitual in classrooms.</a:t>
            </a:r>
          </a:p>
          <a:p>
            <a:pPr algn="just">
              <a:lnSpc>
                <a:spcPts val="3300"/>
              </a:lnSpc>
              <a:spcBef>
                <a:spcPct val="0"/>
              </a:spcBef>
            </a:pPr>
          </a:p>
          <a:p>
            <a:pPr algn="just">
              <a:lnSpc>
                <a:spcPts val="3300"/>
              </a:lnSpc>
              <a:spcBef>
                <a:spcPct val="0"/>
              </a:spcBef>
            </a:pPr>
            <a:r>
              <a:rPr lang="en-US" sz="3000">
                <a:solidFill>
                  <a:srgbClr val="000000"/>
                </a:solidFill>
                <a:latin typeface="Georgia Pro"/>
                <a:ea typeface="Georgia Pro"/>
                <a:cs typeface="Georgia Pro"/>
                <a:sym typeface="Georgia Pro"/>
              </a:rPr>
              <a:t>Not occasional — routine.</a:t>
            </a:r>
          </a:p>
          <a:p>
            <a:pPr algn="just">
              <a:lnSpc>
                <a:spcPts val="3300"/>
              </a:lnSpc>
              <a:spcBef>
                <a:spcPct val="0"/>
              </a:spcBef>
            </a:pPr>
          </a:p>
        </p:txBody>
      </p:sp>
      <p:sp>
        <p:nvSpPr>
          <p:cNvPr name="TextBox 4" id="4"/>
          <p:cNvSpPr txBox="true"/>
          <p:nvPr/>
        </p:nvSpPr>
        <p:spPr>
          <a:xfrm rot="0">
            <a:off x="10076302" y="2733675"/>
            <a:ext cx="7821976" cy="6734175"/>
          </a:xfrm>
          <a:prstGeom prst="rect">
            <a:avLst/>
          </a:prstGeom>
        </p:spPr>
        <p:txBody>
          <a:bodyPr anchor="t" rtlCol="false" tIns="0" lIns="0" bIns="0" rIns="0">
            <a:spAutoFit/>
          </a:bodyPr>
          <a:lstStyle/>
          <a:p>
            <a:pPr algn="just">
              <a:lnSpc>
                <a:spcPts val="3300"/>
              </a:lnSpc>
              <a:spcBef>
                <a:spcPct val="0"/>
              </a:spcBef>
            </a:pPr>
            <a:r>
              <a:rPr lang="en-US" sz="3000">
                <a:solidFill>
                  <a:srgbClr val="000000"/>
                </a:solidFill>
                <a:latin typeface="Georgia Pro"/>
                <a:ea typeface="Georgia Pro"/>
                <a:cs typeface="Georgia Pro"/>
                <a:sym typeface="Georgia Pro"/>
              </a:rPr>
              <a:t>Me</a:t>
            </a:r>
            <a:r>
              <a:rPr lang="en-US" sz="3000">
                <a:solidFill>
                  <a:srgbClr val="000000"/>
                </a:solidFill>
                <a:latin typeface="Georgia Pro"/>
                <a:ea typeface="Georgia Pro"/>
                <a:cs typeface="Georgia Pro"/>
                <a:sym typeface="Georgia Pro"/>
              </a:rPr>
              <a:t>tacogni</a:t>
            </a:r>
            <a:r>
              <a:rPr lang="en-US" sz="3000">
                <a:solidFill>
                  <a:srgbClr val="000000"/>
                </a:solidFill>
                <a:latin typeface="Georgia Pro"/>
                <a:ea typeface="Georgia Pro"/>
                <a:cs typeface="Georgia Pro"/>
                <a:sym typeface="Georgia Pro"/>
              </a:rPr>
              <a:t>tion i</a:t>
            </a:r>
            <a:r>
              <a:rPr lang="en-US" sz="3000">
                <a:solidFill>
                  <a:srgbClr val="000000"/>
                </a:solidFill>
                <a:latin typeface="Georgia Pro"/>
                <a:ea typeface="Georgia Pro"/>
                <a:cs typeface="Georgia Pro"/>
                <a:sym typeface="Georgia Pro"/>
              </a:rPr>
              <a:t>s NOT:</a:t>
            </a:r>
          </a:p>
          <a:p>
            <a:pPr algn="just">
              <a:lnSpc>
                <a:spcPts val="3300"/>
              </a:lnSpc>
              <a:spcBef>
                <a:spcPct val="0"/>
              </a:spcBef>
            </a:pP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Just reflection at the end</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Only for high attainers</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An extra task</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A worksheet activity</a:t>
            </a:r>
          </a:p>
          <a:p>
            <a:pPr algn="just">
              <a:lnSpc>
                <a:spcPts val="3300"/>
              </a:lnSpc>
              <a:spcBef>
                <a:spcPct val="0"/>
              </a:spcBef>
            </a:pPr>
          </a:p>
          <a:p>
            <a:pPr algn="just">
              <a:lnSpc>
                <a:spcPts val="3300"/>
              </a:lnSpc>
              <a:spcBef>
                <a:spcPct val="0"/>
              </a:spcBef>
            </a:pPr>
          </a:p>
          <a:p>
            <a:pPr algn="just">
              <a:lnSpc>
                <a:spcPts val="3300"/>
              </a:lnSpc>
              <a:spcBef>
                <a:spcPct val="0"/>
              </a:spcBef>
            </a:pPr>
            <a:r>
              <a:rPr lang="en-US" sz="3000">
                <a:solidFill>
                  <a:srgbClr val="000000"/>
                </a:solidFill>
                <a:latin typeface="Georgia Pro"/>
                <a:ea typeface="Georgia Pro"/>
                <a:cs typeface="Georgia Pro"/>
                <a:sym typeface="Georgia Pro"/>
              </a:rPr>
              <a:t>Metacognition is:</a:t>
            </a:r>
          </a:p>
          <a:p>
            <a:pPr algn="just">
              <a:lnSpc>
                <a:spcPts val="3300"/>
              </a:lnSpc>
              <a:spcBef>
                <a:spcPct val="0"/>
              </a:spcBef>
            </a:pP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Ongoing</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Embedded</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For all pupils</a:t>
            </a:r>
          </a:p>
          <a:p>
            <a:pPr algn="just" marL="647700" indent="-323850" lvl="1">
              <a:lnSpc>
                <a:spcPts val="3300"/>
              </a:lnSpc>
              <a:spcBef>
                <a:spcPct val="0"/>
              </a:spcBef>
              <a:buFont typeface="Arial"/>
              <a:buChar char="•"/>
            </a:pPr>
            <a:r>
              <a:rPr lang="en-US" sz="3000">
                <a:solidFill>
                  <a:srgbClr val="000000"/>
                </a:solidFill>
                <a:latin typeface="Georgia Pro"/>
                <a:ea typeface="Georgia Pro"/>
                <a:cs typeface="Georgia Pro"/>
                <a:sym typeface="Georgia Pro"/>
              </a:rPr>
              <a:t>Part of teaching, not separate from it</a:t>
            </a:r>
          </a:p>
          <a:p>
            <a:pPr algn="just">
              <a:lnSpc>
                <a:spcPts val="3300"/>
              </a:lnSpc>
              <a:spcBef>
                <a:spcPct val="0"/>
              </a:spcBef>
            </a:pPr>
          </a:p>
          <a:p>
            <a:pPr algn="just">
              <a:lnSpc>
                <a:spcPts val="3300"/>
              </a:lnSpc>
              <a:spcBef>
                <a:spcPct val="0"/>
              </a:spcBef>
            </a:pPr>
          </a:p>
        </p:txBody>
      </p:sp>
    </p:spTree>
  </p:cSld>
  <p:clrMapOvr>
    <a:masterClrMapping/>
  </p:clrMapOvr>
</p:sld>
</file>

<file path=ppt/slides/slide11.xml><?xml version="1.0" encoding="utf-8"?>
<p:sld xmlns:p="http://schemas.openxmlformats.org/presentationml/2006/main" xmlns:a="http://schemas.openxmlformats.org/drawingml/2006/main">
  <p:cSld>
    <p:bg>
      <p:bgPr>
        <a:solidFill>
          <a:srgbClr val="88A3B6"/>
        </a:solidFill>
      </p:bgPr>
    </p:bg>
    <p:spTree>
      <p:nvGrpSpPr>
        <p:cNvPr id="1" name=""/>
        <p:cNvGrpSpPr/>
        <p:nvPr/>
      </p:nvGrpSpPr>
      <p:grpSpPr>
        <a:xfrm>
          <a:off x="0" y="0"/>
          <a:ext cx="0" cy="0"/>
          <a:chOff x="0" y="0"/>
          <a:chExt cx="0" cy="0"/>
        </a:xfrm>
      </p:grpSpPr>
      <p:grpSp>
        <p:nvGrpSpPr>
          <p:cNvPr name="Group 2" id="2"/>
          <p:cNvGrpSpPr/>
          <p:nvPr/>
        </p:nvGrpSpPr>
        <p:grpSpPr>
          <a:xfrm rot="0">
            <a:off x="528810" y="336244"/>
            <a:ext cx="10087549" cy="1889706"/>
            <a:chOff x="0" y="0"/>
            <a:chExt cx="13450065" cy="2519608"/>
          </a:xfrm>
        </p:grpSpPr>
        <p:sp>
          <p:nvSpPr>
            <p:cNvPr name="TextBox 3" id="3"/>
            <p:cNvSpPr txBox="true"/>
            <p:nvPr/>
          </p:nvSpPr>
          <p:spPr>
            <a:xfrm rot="0">
              <a:off x="0" y="66675"/>
              <a:ext cx="13450065" cy="1554696"/>
            </a:xfrm>
            <a:prstGeom prst="rect">
              <a:avLst/>
            </a:prstGeom>
          </p:spPr>
          <p:txBody>
            <a:bodyPr anchor="t" rtlCol="false" tIns="0" lIns="0" bIns="0" rIns="0">
              <a:spAutoFit/>
            </a:bodyPr>
            <a:lstStyle/>
            <a:p>
              <a:pPr algn="l" marL="0" indent="0" lvl="0">
                <a:lnSpc>
                  <a:spcPts val="8800"/>
                </a:lnSpc>
              </a:pPr>
              <a:r>
                <a:rPr lang="en-US" sz="8000">
                  <a:solidFill>
                    <a:srgbClr val="F27305"/>
                  </a:solidFill>
                  <a:latin typeface="Georgia Pro Light"/>
                  <a:ea typeface="Georgia Pro Light"/>
                  <a:cs typeface="Georgia Pro Light"/>
                  <a:sym typeface="Georgia Pro Light"/>
                </a:rPr>
                <a:t>Reflection</a:t>
              </a:r>
            </a:p>
          </p:txBody>
        </p:sp>
        <p:sp>
          <p:nvSpPr>
            <p:cNvPr name="TextBox 4" id="4"/>
            <p:cNvSpPr txBox="true"/>
            <p:nvPr/>
          </p:nvSpPr>
          <p:spPr>
            <a:xfrm rot="0">
              <a:off x="0" y="2047803"/>
              <a:ext cx="13450065" cy="471805"/>
            </a:xfrm>
            <a:prstGeom prst="rect">
              <a:avLst/>
            </a:prstGeom>
          </p:spPr>
          <p:txBody>
            <a:bodyPr anchor="t" rtlCol="false" tIns="0" lIns="0" bIns="0" rIns="0">
              <a:spAutoFit/>
            </a:bodyPr>
            <a:lstStyle/>
            <a:p>
              <a:pPr algn="l" marL="0" indent="0" lvl="0">
                <a:lnSpc>
                  <a:spcPts val="2940"/>
                </a:lnSpc>
              </a:pPr>
            </a:p>
          </p:txBody>
        </p:sp>
      </p:grpSp>
      <p:sp>
        <p:nvSpPr>
          <p:cNvPr name="TextBox 5" id="5"/>
          <p:cNvSpPr txBox="true"/>
          <p:nvPr/>
        </p:nvSpPr>
        <p:spPr>
          <a:xfrm rot="0">
            <a:off x="2820956" y="2254525"/>
            <a:ext cx="13348542" cy="2232025"/>
          </a:xfrm>
          <a:prstGeom prst="rect">
            <a:avLst/>
          </a:prstGeom>
        </p:spPr>
        <p:txBody>
          <a:bodyPr anchor="t" rtlCol="false" tIns="0" lIns="0" bIns="0" rIns="0">
            <a:spAutoFit/>
          </a:bodyPr>
          <a:lstStyle/>
          <a:p>
            <a:pPr algn="just">
              <a:lnSpc>
                <a:spcPts val="4399"/>
              </a:lnSpc>
              <a:spcBef>
                <a:spcPct val="0"/>
              </a:spcBef>
            </a:pPr>
            <a:r>
              <a:rPr lang="en-US" sz="3999">
                <a:solidFill>
                  <a:srgbClr val="000000"/>
                </a:solidFill>
                <a:latin typeface="Georgia Pro"/>
                <a:ea typeface="Georgia Pro"/>
                <a:cs typeface="Georgia Pro"/>
                <a:sym typeface="Georgia Pro"/>
              </a:rPr>
              <a:t>Wh</a:t>
            </a:r>
            <a:r>
              <a:rPr lang="en-US" sz="3999">
                <a:solidFill>
                  <a:srgbClr val="000000"/>
                </a:solidFill>
                <a:latin typeface="Georgia Pro"/>
                <a:ea typeface="Georgia Pro"/>
                <a:cs typeface="Georgia Pro"/>
                <a:sym typeface="Georgia Pro"/>
              </a:rPr>
              <a:t>ere do pupils currently think about their thinking?</a:t>
            </a:r>
          </a:p>
          <a:p>
            <a:pPr algn="just">
              <a:lnSpc>
                <a:spcPts val="4399"/>
              </a:lnSpc>
              <a:spcBef>
                <a:spcPct val="0"/>
              </a:spcBef>
            </a:pPr>
            <a:r>
              <a:rPr lang="en-US" sz="3999">
                <a:solidFill>
                  <a:srgbClr val="000000"/>
                </a:solidFill>
                <a:latin typeface="Georgia Pro"/>
                <a:ea typeface="Georgia Pro"/>
                <a:cs typeface="Georgia Pro"/>
                <a:sym typeface="Georgia Pro"/>
              </a:rPr>
              <a:t>Where could this be strengthened?</a:t>
            </a:r>
          </a:p>
          <a:p>
            <a:pPr algn="just">
              <a:lnSpc>
                <a:spcPts val="4399"/>
              </a:lnSpc>
              <a:spcBef>
                <a:spcPct val="0"/>
              </a:spcBef>
            </a:pPr>
            <a:r>
              <a:rPr lang="en-US" sz="3999">
                <a:solidFill>
                  <a:srgbClr val="000000"/>
                </a:solidFill>
                <a:latin typeface="Georgia Pro"/>
                <a:ea typeface="Georgia Pro"/>
                <a:cs typeface="Georgia Pro"/>
                <a:sym typeface="Georgia Pro"/>
              </a:rPr>
              <a:t>What </a:t>
            </a:r>
            <a:r>
              <a:rPr lang="en-US" sz="3999">
                <a:solidFill>
                  <a:srgbClr val="000000"/>
                </a:solidFill>
                <a:latin typeface="Georgia Pro"/>
                <a:ea typeface="Georgia Pro"/>
                <a:cs typeface="Georgia Pro"/>
                <a:sym typeface="Georgia Pro"/>
              </a:rPr>
              <a:t>w</a:t>
            </a:r>
            <a:r>
              <a:rPr lang="en-US" sz="3999">
                <a:solidFill>
                  <a:srgbClr val="000000"/>
                </a:solidFill>
                <a:latin typeface="Georgia Pro"/>
                <a:ea typeface="Georgia Pro"/>
                <a:cs typeface="Georgia Pro"/>
                <a:sym typeface="Georgia Pro"/>
              </a:rPr>
              <a:t>ill </a:t>
            </a:r>
            <a:r>
              <a:rPr lang="en-US" sz="3999">
                <a:solidFill>
                  <a:srgbClr val="000000"/>
                </a:solidFill>
                <a:latin typeface="Georgia Pro"/>
                <a:ea typeface="Georgia Pro"/>
                <a:cs typeface="Georgia Pro"/>
                <a:sym typeface="Georgia Pro"/>
              </a:rPr>
              <a:t>I</a:t>
            </a:r>
            <a:r>
              <a:rPr lang="en-US" sz="3999">
                <a:solidFill>
                  <a:srgbClr val="000000"/>
                </a:solidFill>
                <a:latin typeface="Georgia Pro"/>
                <a:ea typeface="Georgia Pro"/>
                <a:cs typeface="Georgia Pro"/>
                <a:sym typeface="Georgia Pro"/>
              </a:rPr>
              <a:t> i</a:t>
            </a:r>
            <a:r>
              <a:rPr lang="en-US" sz="3999">
                <a:solidFill>
                  <a:srgbClr val="000000"/>
                </a:solidFill>
                <a:latin typeface="Georgia Pro"/>
                <a:ea typeface="Georgia Pro"/>
                <a:cs typeface="Georgia Pro"/>
                <a:sym typeface="Georgia Pro"/>
              </a:rPr>
              <a:t>m</a:t>
            </a:r>
            <a:r>
              <a:rPr lang="en-US" sz="3999">
                <a:solidFill>
                  <a:srgbClr val="000000"/>
                </a:solidFill>
                <a:latin typeface="Georgia Pro"/>
                <a:ea typeface="Georgia Pro"/>
                <a:cs typeface="Georgia Pro"/>
                <a:sym typeface="Georgia Pro"/>
              </a:rPr>
              <a:t>ple</a:t>
            </a:r>
            <a:r>
              <a:rPr lang="en-US" sz="3999">
                <a:solidFill>
                  <a:srgbClr val="000000"/>
                </a:solidFill>
                <a:latin typeface="Georgia Pro"/>
                <a:ea typeface="Georgia Pro"/>
                <a:cs typeface="Georgia Pro"/>
                <a:sym typeface="Georgia Pro"/>
              </a:rPr>
              <a:t>m</a:t>
            </a:r>
            <a:r>
              <a:rPr lang="en-US" sz="3999">
                <a:solidFill>
                  <a:srgbClr val="000000"/>
                </a:solidFill>
                <a:latin typeface="Georgia Pro"/>
                <a:ea typeface="Georgia Pro"/>
                <a:cs typeface="Georgia Pro"/>
                <a:sym typeface="Georgia Pro"/>
              </a:rPr>
              <a:t>ent thi</a:t>
            </a:r>
            <a:r>
              <a:rPr lang="en-US" sz="3999">
                <a:solidFill>
                  <a:srgbClr val="000000"/>
                </a:solidFill>
                <a:latin typeface="Georgia Pro"/>
                <a:ea typeface="Georgia Pro"/>
                <a:cs typeface="Georgia Pro"/>
                <a:sym typeface="Georgia Pro"/>
              </a:rPr>
              <a:t>s</a:t>
            </a:r>
            <a:r>
              <a:rPr lang="en-US" sz="3999">
                <a:solidFill>
                  <a:srgbClr val="000000"/>
                </a:solidFill>
                <a:latin typeface="Georgia Pro"/>
                <a:ea typeface="Georgia Pro"/>
                <a:cs typeface="Georgia Pro"/>
                <a:sym typeface="Georgia Pro"/>
              </a:rPr>
              <a:t> w</a:t>
            </a:r>
            <a:r>
              <a:rPr lang="en-US" sz="3999">
                <a:solidFill>
                  <a:srgbClr val="000000"/>
                </a:solidFill>
                <a:latin typeface="Georgia Pro"/>
                <a:ea typeface="Georgia Pro"/>
                <a:cs typeface="Georgia Pro"/>
                <a:sym typeface="Georgia Pro"/>
              </a:rPr>
              <a:t>e</a:t>
            </a:r>
            <a:r>
              <a:rPr lang="en-US" sz="3999">
                <a:solidFill>
                  <a:srgbClr val="000000"/>
                </a:solidFill>
                <a:latin typeface="Georgia Pro"/>
                <a:ea typeface="Georgia Pro"/>
                <a:cs typeface="Georgia Pro"/>
                <a:sym typeface="Georgia Pro"/>
              </a:rPr>
              <a:t>e</a:t>
            </a:r>
            <a:r>
              <a:rPr lang="en-US" sz="3999">
                <a:solidFill>
                  <a:srgbClr val="000000"/>
                </a:solidFill>
                <a:latin typeface="Georgia Pro"/>
                <a:ea typeface="Georgia Pro"/>
                <a:cs typeface="Georgia Pro"/>
                <a:sym typeface="Georgia Pro"/>
              </a:rPr>
              <a:t>k?</a:t>
            </a:r>
          </a:p>
          <a:p>
            <a:pPr algn="just">
              <a:lnSpc>
                <a:spcPts val="4399"/>
              </a:lnSpc>
              <a:spcBef>
                <a:spcPct val="0"/>
              </a:spcBef>
            </a:pPr>
          </a:p>
        </p:txBody>
      </p:sp>
      <p:sp>
        <p:nvSpPr>
          <p:cNvPr name="TextBox 6" id="6"/>
          <p:cNvSpPr txBox="true"/>
          <p:nvPr/>
        </p:nvSpPr>
        <p:spPr>
          <a:xfrm rot="0">
            <a:off x="1885182" y="5549210"/>
            <a:ext cx="14826109" cy="574675"/>
          </a:xfrm>
          <a:prstGeom prst="rect">
            <a:avLst/>
          </a:prstGeom>
        </p:spPr>
        <p:txBody>
          <a:bodyPr anchor="t" rtlCol="false" tIns="0" lIns="0" bIns="0" rIns="0">
            <a:spAutoFit/>
          </a:bodyPr>
          <a:lstStyle/>
          <a:p>
            <a:pPr algn="ctr">
              <a:lnSpc>
                <a:spcPts val="4399"/>
              </a:lnSpc>
              <a:spcBef>
                <a:spcPct val="0"/>
              </a:spcBef>
            </a:pPr>
            <a:r>
              <a:rPr lang="en-US" sz="3999">
                <a:solidFill>
                  <a:srgbClr val="000000"/>
                </a:solidFill>
                <a:latin typeface="Georgia Pro Light"/>
                <a:ea typeface="Georgia Pro Light"/>
                <a:cs typeface="Georgia Pro Light"/>
                <a:sym typeface="Georgia Pro Light"/>
              </a:rPr>
              <a:t>Metacognition is one of the highest-impact strategies we can develop.</a:t>
            </a:r>
          </a:p>
        </p:txBody>
      </p:sp>
      <p:sp>
        <p:nvSpPr>
          <p:cNvPr name="TextBox 7" id="7"/>
          <p:cNvSpPr txBox="true"/>
          <p:nvPr/>
        </p:nvSpPr>
        <p:spPr>
          <a:xfrm rot="0">
            <a:off x="1028700" y="7578725"/>
            <a:ext cx="16433902" cy="1679575"/>
          </a:xfrm>
          <a:prstGeom prst="rect">
            <a:avLst/>
          </a:prstGeom>
        </p:spPr>
        <p:txBody>
          <a:bodyPr anchor="t" rtlCol="false" tIns="0" lIns="0" bIns="0" rIns="0">
            <a:spAutoFit/>
          </a:bodyPr>
          <a:lstStyle/>
          <a:p>
            <a:pPr algn="ctr">
              <a:lnSpc>
                <a:spcPts val="4399"/>
              </a:lnSpc>
              <a:spcBef>
                <a:spcPct val="0"/>
              </a:spcBef>
            </a:pPr>
            <a:r>
              <a:rPr lang="en-US" sz="3999">
                <a:solidFill>
                  <a:srgbClr val="000000"/>
                </a:solidFill>
                <a:latin typeface="Georgia Pro Light"/>
                <a:ea typeface="Georgia Pro Light"/>
                <a:cs typeface="Georgia Pro Light"/>
                <a:sym typeface="Georgia Pro Light"/>
              </a:rPr>
              <a:t>Metacognition is consistently identified as one of the highest-impact strategies for improving pupil outcomes when explicitly taught and embedded in classroom practice.</a:t>
            </a:r>
          </a:p>
        </p:txBody>
      </p:sp>
    </p:spTree>
  </p:cSld>
  <p:clrMapOvr>
    <a:masterClrMapping/>
  </p:clrMapOvr>
</p:sld>
</file>

<file path=ppt/slides/slide12.xml><?xml version="1.0" encoding="utf-8"?>
<p:sld xmlns:p="http://schemas.openxmlformats.org/presentationml/2006/main" xmlns:a="http://schemas.openxmlformats.org/drawingml/2006/main" xmlns:r="http://schemas.openxmlformats.org/officeDocument/2006/relationships">
  <p:cSld>
    <p:bg>
      <p:bgPr>
        <a:solidFill>
          <a:srgbClr val="88A3B6"/>
        </a:solidFill>
      </p:bgPr>
    </p:bg>
    <p:spTree>
      <p:nvGrpSpPr>
        <p:cNvPr id="1" name=""/>
        <p:cNvGrpSpPr/>
        <p:nvPr/>
      </p:nvGrpSpPr>
      <p:grpSpPr>
        <a:xfrm>
          <a:off x="0" y="0"/>
          <a:ext cx="0" cy="0"/>
          <a:chOff x="0" y="0"/>
          <a:chExt cx="0" cy="0"/>
        </a:xfrm>
      </p:grpSpPr>
      <p:grpSp>
        <p:nvGrpSpPr>
          <p:cNvPr name="Group 2" id="2"/>
          <p:cNvGrpSpPr/>
          <p:nvPr/>
        </p:nvGrpSpPr>
        <p:grpSpPr>
          <a:xfrm rot="0">
            <a:off x="528810" y="336244"/>
            <a:ext cx="10087549" cy="1889706"/>
            <a:chOff x="0" y="0"/>
            <a:chExt cx="13450065" cy="2519608"/>
          </a:xfrm>
        </p:grpSpPr>
        <p:sp>
          <p:nvSpPr>
            <p:cNvPr name="TextBox 3" id="3"/>
            <p:cNvSpPr txBox="true"/>
            <p:nvPr/>
          </p:nvSpPr>
          <p:spPr>
            <a:xfrm rot="0">
              <a:off x="0" y="66675"/>
              <a:ext cx="13450065" cy="1554696"/>
            </a:xfrm>
            <a:prstGeom prst="rect">
              <a:avLst/>
            </a:prstGeom>
          </p:spPr>
          <p:txBody>
            <a:bodyPr anchor="t" rtlCol="false" tIns="0" lIns="0" bIns="0" rIns="0">
              <a:spAutoFit/>
            </a:bodyPr>
            <a:lstStyle/>
            <a:p>
              <a:pPr algn="l" marL="0" indent="0" lvl="0">
                <a:lnSpc>
                  <a:spcPts val="8800"/>
                </a:lnSpc>
              </a:pPr>
              <a:r>
                <a:rPr lang="en-US" sz="8000">
                  <a:solidFill>
                    <a:srgbClr val="F27305"/>
                  </a:solidFill>
                  <a:latin typeface="Georgia Pro Light"/>
                  <a:ea typeface="Georgia Pro Light"/>
                  <a:cs typeface="Georgia Pro Light"/>
                  <a:sym typeface="Georgia Pro Light"/>
                </a:rPr>
                <a:t>Research</a:t>
              </a:r>
            </a:p>
          </p:txBody>
        </p:sp>
        <p:sp>
          <p:nvSpPr>
            <p:cNvPr name="TextBox 4" id="4"/>
            <p:cNvSpPr txBox="true"/>
            <p:nvPr/>
          </p:nvSpPr>
          <p:spPr>
            <a:xfrm rot="0">
              <a:off x="0" y="2047803"/>
              <a:ext cx="13450065" cy="471805"/>
            </a:xfrm>
            <a:prstGeom prst="rect">
              <a:avLst/>
            </a:prstGeom>
          </p:spPr>
          <p:txBody>
            <a:bodyPr anchor="t" rtlCol="false" tIns="0" lIns="0" bIns="0" rIns="0">
              <a:spAutoFit/>
            </a:bodyPr>
            <a:lstStyle/>
            <a:p>
              <a:pPr algn="l" marL="0" indent="0" lvl="0">
                <a:lnSpc>
                  <a:spcPts val="2940"/>
                </a:lnSpc>
              </a:pPr>
            </a:p>
          </p:txBody>
        </p:sp>
      </p:grpSp>
      <p:sp>
        <p:nvSpPr>
          <p:cNvPr name="TextBox 5" id="5"/>
          <p:cNvSpPr txBox="true"/>
          <p:nvPr/>
        </p:nvSpPr>
        <p:spPr>
          <a:xfrm rot="0">
            <a:off x="254077" y="1925542"/>
            <a:ext cx="17182411" cy="2124075"/>
          </a:xfrm>
          <a:prstGeom prst="rect">
            <a:avLst/>
          </a:prstGeom>
        </p:spPr>
        <p:txBody>
          <a:bodyPr anchor="t" rtlCol="false" tIns="0" lIns="0" bIns="0" rIns="0">
            <a:spAutoFit/>
          </a:bodyPr>
          <a:lstStyle/>
          <a:p>
            <a:pPr algn="just">
              <a:lnSpc>
                <a:spcPts val="3300"/>
              </a:lnSpc>
            </a:pPr>
            <a:r>
              <a:rPr lang="en-US" sz="3000">
                <a:solidFill>
                  <a:srgbClr val="000000"/>
                </a:solidFill>
                <a:latin typeface="Georgia Pro Light"/>
                <a:ea typeface="Georgia Pro Light"/>
                <a:cs typeface="Georgia Pro Light"/>
                <a:sym typeface="Georgia Pro Light"/>
              </a:rPr>
              <a:t>📌 </a:t>
            </a:r>
            <a:r>
              <a:rPr lang="en-US" sz="3000" u="sng">
                <a:solidFill>
                  <a:srgbClr val="000000"/>
                </a:solidFill>
                <a:latin typeface="Georgia Pro Light"/>
                <a:ea typeface="Georgia Pro Light"/>
                <a:cs typeface="Georgia Pro Light"/>
                <a:sym typeface="Georgia Pro Light"/>
                <a:hlinkClick r:id="rId2" tooltip="https://educationendowmentfoundation.org.uk/education-evidence/guidance-reports/metacognition?utm_source=chatgpt.com"/>
              </a:rPr>
              <a:t>EEF – Metacognition &amp; Self-Regulated Learning</a:t>
            </a:r>
          </a:p>
          <a:p>
            <a:pPr algn="just">
              <a:lnSpc>
                <a:spcPts val="3300"/>
              </a:lnSpc>
            </a:pPr>
            <a:r>
              <a:rPr lang="en-US" sz="3000">
                <a:solidFill>
                  <a:srgbClr val="000000"/>
                </a:solidFill>
                <a:latin typeface="Georgia Pro Light"/>
                <a:ea typeface="Georgia Pro Light"/>
                <a:cs typeface="Georgia Pro Light"/>
                <a:sym typeface="Georgia Pro Light"/>
              </a:rPr>
              <a:t>Guidance report outlining high-impact strategies for teaching pupils to plan, monitor and evaluate their learning.</a:t>
            </a:r>
          </a:p>
          <a:p>
            <a:pPr algn="just">
              <a:lnSpc>
                <a:spcPts val="3300"/>
              </a:lnSpc>
              <a:spcBef>
                <a:spcPct val="0"/>
              </a:spcBef>
            </a:pPr>
          </a:p>
          <a:p>
            <a:pPr algn="just">
              <a:lnSpc>
                <a:spcPts val="3300"/>
              </a:lnSpc>
              <a:spcBef>
                <a:spcPct val="0"/>
              </a:spcBef>
            </a:pPr>
          </a:p>
        </p:txBody>
      </p:sp>
      <p:sp>
        <p:nvSpPr>
          <p:cNvPr name="TextBox 6" id="6"/>
          <p:cNvSpPr txBox="true"/>
          <p:nvPr/>
        </p:nvSpPr>
        <p:spPr>
          <a:xfrm rot="0">
            <a:off x="2901810" y="4059142"/>
            <a:ext cx="14957221" cy="1285875"/>
          </a:xfrm>
          <a:prstGeom prst="rect">
            <a:avLst/>
          </a:prstGeom>
        </p:spPr>
        <p:txBody>
          <a:bodyPr anchor="t" rtlCol="false" tIns="0" lIns="0" bIns="0" rIns="0">
            <a:spAutoFit/>
          </a:bodyPr>
          <a:lstStyle/>
          <a:p>
            <a:pPr algn="l">
              <a:lnSpc>
                <a:spcPts val="3300"/>
              </a:lnSpc>
              <a:spcBef>
                <a:spcPct val="0"/>
              </a:spcBef>
            </a:pPr>
            <a:r>
              <a:rPr lang="en-US" sz="3000">
                <a:solidFill>
                  <a:srgbClr val="000000"/>
                </a:solidFill>
                <a:latin typeface="Georgia Pro Light"/>
                <a:ea typeface="Georgia Pro Light"/>
                <a:cs typeface="Georgia Pro Light"/>
                <a:sym typeface="Georgia Pro Light"/>
              </a:rPr>
              <a:t>📌</a:t>
            </a:r>
            <a:r>
              <a:rPr lang="en-US" sz="3000" u="sng">
                <a:solidFill>
                  <a:srgbClr val="000000"/>
                </a:solidFill>
                <a:latin typeface="Georgia Pro Light"/>
                <a:ea typeface="Georgia Pro Light"/>
                <a:cs typeface="Georgia Pro Light"/>
                <a:sym typeface="Georgia Pro Light"/>
                <a:hlinkClick r:id="rId3" tooltip="https://educationendowmentfoundation.org.uk/education-evidence/teaching-learning-toolkit/metacognition-and-self-regulation"/>
              </a:rPr>
              <a:t> Education Endowment Foundation Toolkit</a:t>
            </a:r>
          </a:p>
          <a:p>
            <a:pPr algn="l">
              <a:lnSpc>
                <a:spcPts val="3300"/>
              </a:lnSpc>
              <a:spcBef>
                <a:spcPct val="0"/>
              </a:spcBef>
            </a:pPr>
            <a:r>
              <a:rPr lang="en-US" sz="3000">
                <a:solidFill>
                  <a:srgbClr val="000000"/>
                </a:solidFill>
                <a:latin typeface="Georgia Pro Light"/>
                <a:ea typeface="Georgia Pro Light"/>
                <a:cs typeface="Georgia Pro Light"/>
                <a:sym typeface="Georgia Pro Light"/>
              </a:rPr>
              <a:t>Summarises evidence on metacognition as one of the highest impact, low-cost strategies for improving outcomes.</a:t>
            </a:r>
          </a:p>
        </p:txBody>
      </p:sp>
      <p:sp>
        <p:nvSpPr>
          <p:cNvPr name="TextBox 7" id="7"/>
          <p:cNvSpPr txBox="true"/>
          <p:nvPr/>
        </p:nvSpPr>
        <p:spPr>
          <a:xfrm rot="0">
            <a:off x="341523" y="6335596"/>
            <a:ext cx="17604954" cy="1285875"/>
          </a:xfrm>
          <a:prstGeom prst="rect">
            <a:avLst/>
          </a:prstGeom>
        </p:spPr>
        <p:txBody>
          <a:bodyPr anchor="t" rtlCol="false" tIns="0" lIns="0" bIns="0" rIns="0">
            <a:spAutoFit/>
          </a:bodyPr>
          <a:lstStyle/>
          <a:p>
            <a:pPr algn="l">
              <a:lnSpc>
                <a:spcPts val="3300"/>
              </a:lnSpc>
              <a:spcBef>
                <a:spcPct val="0"/>
              </a:spcBef>
            </a:pPr>
            <a:r>
              <a:rPr lang="en-US" sz="3000">
                <a:solidFill>
                  <a:srgbClr val="000000"/>
                </a:solidFill>
                <a:latin typeface="Georgia Pro Light"/>
                <a:ea typeface="Georgia Pro Light"/>
                <a:cs typeface="Georgia Pro Light"/>
                <a:sym typeface="Georgia Pro Light"/>
              </a:rPr>
              <a:t>📌 </a:t>
            </a:r>
            <a:r>
              <a:rPr lang="en-US" sz="3000" u="sng">
                <a:solidFill>
                  <a:srgbClr val="000000"/>
                </a:solidFill>
                <a:latin typeface="Georgia Pro Light"/>
                <a:ea typeface="Georgia Pro Light"/>
                <a:cs typeface="Georgia Pro Light"/>
                <a:sym typeface="Georgia Pro Light"/>
                <a:hlinkClick r:id="rId4" tooltip="https://www.aft.org/sites/default/files/periodicals/Rosenshine.pdf"/>
              </a:rPr>
              <a:t>Rosenshine – Principles of Instruction</a:t>
            </a:r>
          </a:p>
          <a:p>
            <a:pPr algn="l">
              <a:lnSpc>
                <a:spcPts val="3300"/>
              </a:lnSpc>
              <a:spcBef>
                <a:spcPct val="0"/>
              </a:spcBef>
            </a:pPr>
            <a:r>
              <a:rPr lang="en-US" sz="3000">
                <a:solidFill>
                  <a:srgbClr val="000000"/>
                </a:solidFill>
                <a:latin typeface="Georgia Pro Light"/>
                <a:ea typeface="Georgia Pro Light"/>
                <a:cs typeface="Georgia Pro Light"/>
                <a:sym typeface="Georgia Pro Light"/>
              </a:rPr>
              <a:t>Highlights the importance of modelling, checking for understanding and guided practice — all key to developing metacognitive learners.</a:t>
            </a:r>
          </a:p>
        </p:txBody>
      </p:sp>
      <p:sp>
        <p:nvSpPr>
          <p:cNvPr name="TextBox 8" id="8"/>
          <p:cNvSpPr txBox="true"/>
          <p:nvPr/>
        </p:nvSpPr>
        <p:spPr>
          <a:xfrm rot="0">
            <a:off x="2483681" y="8612071"/>
            <a:ext cx="15462796" cy="866775"/>
          </a:xfrm>
          <a:prstGeom prst="rect">
            <a:avLst/>
          </a:prstGeom>
        </p:spPr>
        <p:txBody>
          <a:bodyPr anchor="t" rtlCol="false" tIns="0" lIns="0" bIns="0" rIns="0">
            <a:spAutoFit/>
          </a:bodyPr>
          <a:lstStyle/>
          <a:p>
            <a:pPr algn="l">
              <a:lnSpc>
                <a:spcPts val="3300"/>
              </a:lnSpc>
              <a:spcBef>
                <a:spcPct val="0"/>
              </a:spcBef>
            </a:pPr>
            <a:r>
              <a:rPr lang="en-US" sz="3000">
                <a:solidFill>
                  <a:srgbClr val="000000"/>
                </a:solidFill>
                <a:latin typeface="Georgia Pro Light"/>
                <a:ea typeface="Georgia Pro Light"/>
                <a:cs typeface="Georgia Pro Light"/>
                <a:sym typeface="Georgia Pro Light"/>
              </a:rPr>
              <a:t>📌 </a:t>
            </a:r>
            <a:r>
              <a:rPr lang="en-US" sz="3000" u="sng">
                <a:solidFill>
                  <a:srgbClr val="000000"/>
                </a:solidFill>
                <a:latin typeface="Georgia Pro Light"/>
                <a:ea typeface="Georgia Pro Light"/>
                <a:cs typeface="Georgia Pro Light"/>
                <a:sym typeface="Georgia Pro Light"/>
                <a:hlinkClick r:id="rId5" tooltip="https://files.eric.ed.gov/fulltext/EJ815372.pdf"/>
              </a:rPr>
              <a:t>Zimmerman – Self-Regulated Learning</a:t>
            </a:r>
          </a:p>
          <a:p>
            <a:pPr algn="l">
              <a:lnSpc>
                <a:spcPts val="3300"/>
              </a:lnSpc>
              <a:spcBef>
                <a:spcPct val="0"/>
              </a:spcBef>
            </a:pPr>
            <a:r>
              <a:rPr lang="en-US" sz="3000">
                <a:solidFill>
                  <a:srgbClr val="000000"/>
                </a:solidFill>
                <a:latin typeface="Georgia Pro Light"/>
                <a:ea typeface="Georgia Pro Light"/>
                <a:cs typeface="Georgia Pro Light"/>
                <a:sym typeface="Georgia Pro Light"/>
              </a:rPr>
              <a:t>Foundational research on how learners plan, monitor and evaluate their own learning processes.</a:t>
            </a:r>
          </a:p>
        </p:txBody>
      </p:sp>
    </p:spTree>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0</Words>
  <Application>Microsoft Office PowerPoint</Application>
  <PresentationFormat>On-screen Show (4:3)</PresentationFormat>
  <Paragraphs>0</Paragraphs>
  <Slides>0</Slides>
  <Notes>0</Notes>
  <HiddenSlides>0</HiddenSlides>
  <MMClips>0</MMClips>
  <ScaleCrop>false</ScaleCrop>
  <HeadingPairs>
    <vt:vector size="4" baseType="variant">
      <vt:variant>
        <vt:lpstr>Theme</vt:lpstr>
      </vt:variant>
      <vt:variant>
        <vt:i4>1</vt:i4>
      </vt:variant>
      <vt:variant>
        <vt:lpstr>Slide Titles</vt:lpstr>
      </vt:variant>
      <vt:variant>
        <vt:i4>0</vt:i4>
      </vt:variant>
    </vt:vector>
  </HeadingPairs>
  <TitlesOfParts>
    <vt:vector size="1" baseType="lpstr">
      <vt:lpstr>Office Theme</vt:lpstr>
    </vt:vector>
  </TitlesOfParts>
  <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xsi="http://www.w3.org/2001/XMLSchema-instance">
  <dcterms:created xsi:type="dcterms:W3CDTF">2006-08-16T00:00:00Z</dcterms:created>
  <dc:description>Presentation - Working Walls</dc:description>
  <dc:identifier>DAHFU-L4MBU</dc:identifier>
  <dcterms:modified xsi:type="dcterms:W3CDTF">2011-08-01T06:04:30Z</dcterms:modified>
  <cp:revision>1</cp:revision>
  <dc:title>(1) What metacognition means in practice </dc:title>
</cp:coreProperties>
</file>