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Sailors" charset="1" panose="02000000000000000000"/>
      <p:regular r:id="rId22"/>
    </p:embeddedFont>
    <p:embeddedFont>
      <p:font typeface="Garet" charset="1" panose="00000000000000000000"/>
      <p:regular r:id="rId23"/>
    </p:embeddedFont>
    <p:embeddedFont>
      <p:font typeface="Garet Bold Italics" charset="1" panose="00000000000000000000"/>
      <p:regular r:id="rId24"/>
    </p:embeddedFont>
    <p:embeddedFont>
      <p:font typeface="Garet Bold" charset="1" panose="000000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png" Type="http://schemas.openxmlformats.org/officeDocument/2006/relationships/image"/><Relationship Id="rId26" Target="../media/image25.svg" Type="http://schemas.openxmlformats.org/officeDocument/2006/relationships/image"/><Relationship Id="rId27" Target="../media/image26.png" Type="http://schemas.openxmlformats.org/officeDocument/2006/relationships/image"/><Relationship Id="rId28" Target="../media/image27.svg" Type="http://schemas.openxmlformats.org/officeDocument/2006/relationships/image"/><Relationship Id="rId29" Target="../media/image28.png" Type="http://schemas.openxmlformats.org/officeDocument/2006/relationships/image"/><Relationship Id="rId3" Target="../media/image2.svg" Type="http://schemas.openxmlformats.org/officeDocument/2006/relationships/image"/><Relationship Id="rId30" Target="../media/image29.svg" Type="http://schemas.openxmlformats.org/officeDocument/2006/relationships/image"/><Relationship Id="rId31" Target="../media/image30.png" Type="http://schemas.openxmlformats.org/officeDocument/2006/relationships/image"/><Relationship Id="rId32" Target="../media/image31.svg" Type="http://schemas.openxmlformats.org/officeDocument/2006/relationships/image"/><Relationship Id="rId33" Target="../media/image32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12" Target="../media/image10.svg" Type="http://schemas.openxmlformats.org/officeDocument/2006/relationships/image"/><Relationship Id="rId13" Target="../media/image11.png" Type="http://schemas.openxmlformats.org/officeDocument/2006/relationships/image"/><Relationship Id="rId14" Target="../media/image12.svg" Type="http://schemas.openxmlformats.org/officeDocument/2006/relationships/image"/><Relationship Id="rId15" Target="../media/image24.png" Type="http://schemas.openxmlformats.org/officeDocument/2006/relationships/image"/><Relationship Id="rId16" Target="../media/image25.svg" Type="http://schemas.openxmlformats.org/officeDocument/2006/relationships/image"/><Relationship Id="rId17" Target="../media/image17.png" Type="http://schemas.openxmlformats.org/officeDocument/2006/relationships/image"/><Relationship Id="rId18" Target="../media/image18.svg" Type="http://schemas.openxmlformats.org/officeDocument/2006/relationships/image"/><Relationship Id="rId19" Target="../media/image26.png" Type="http://schemas.openxmlformats.org/officeDocument/2006/relationships/image"/><Relationship Id="rId2" Target="../media/image41.jpeg" Type="http://schemas.openxmlformats.org/officeDocument/2006/relationships/image"/><Relationship Id="rId20" Target="../media/image27.svg" Type="http://schemas.openxmlformats.org/officeDocument/2006/relationships/image"/><Relationship Id="rId21" Target="../media/image28.png" Type="http://schemas.openxmlformats.org/officeDocument/2006/relationships/image"/><Relationship Id="rId22" Target="../media/image29.svg" Type="http://schemas.openxmlformats.org/officeDocument/2006/relationships/image"/><Relationship Id="rId23" Target="../media/image13.png" Type="http://schemas.openxmlformats.org/officeDocument/2006/relationships/image"/><Relationship Id="rId24" Target="../media/image14.svg" Type="http://schemas.openxmlformats.org/officeDocument/2006/relationships/image"/><Relationship Id="rId25" Target="../media/image30.png" Type="http://schemas.openxmlformats.org/officeDocument/2006/relationships/image"/><Relationship Id="rId26" Target="../media/image31.sv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24.png" Type="http://schemas.openxmlformats.org/officeDocument/2006/relationships/image"/><Relationship Id="rId15" Target="../media/image25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26.png" Type="http://schemas.openxmlformats.org/officeDocument/2006/relationships/image"/><Relationship Id="rId19" Target="../media/image27.svg" Type="http://schemas.openxmlformats.org/officeDocument/2006/relationships/image"/><Relationship Id="rId2" Target="../media/image1.png" Type="http://schemas.openxmlformats.org/officeDocument/2006/relationships/image"/><Relationship Id="rId20" Target="../media/image28.png" Type="http://schemas.openxmlformats.org/officeDocument/2006/relationships/image"/><Relationship Id="rId21" Target="../media/image29.svg" Type="http://schemas.openxmlformats.org/officeDocument/2006/relationships/image"/><Relationship Id="rId22" Target="../media/image13.png" Type="http://schemas.openxmlformats.org/officeDocument/2006/relationships/image"/><Relationship Id="rId23" Target="../media/image14.svg" Type="http://schemas.openxmlformats.org/officeDocument/2006/relationships/image"/><Relationship Id="rId24" Target="../media/image30.png" Type="http://schemas.openxmlformats.org/officeDocument/2006/relationships/image"/><Relationship Id="rId25" Target="../media/image31.svg" Type="http://schemas.openxmlformats.org/officeDocument/2006/relationships/image"/><Relationship Id="rId26" Target="../media/image42.jpe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12" Target="../media/image10.svg" Type="http://schemas.openxmlformats.org/officeDocument/2006/relationships/image"/><Relationship Id="rId13" Target="../media/image11.png" Type="http://schemas.openxmlformats.org/officeDocument/2006/relationships/image"/><Relationship Id="rId14" Target="../media/image12.svg" Type="http://schemas.openxmlformats.org/officeDocument/2006/relationships/image"/><Relationship Id="rId15" Target="../media/image24.png" Type="http://schemas.openxmlformats.org/officeDocument/2006/relationships/image"/><Relationship Id="rId16" Target="../media/image25.svg" Type="http://schemas.openxmlformats.org/officeDocument/2006/relationships/image"/><Relationship Id="rId17" Target="../media/image17.png" Type="http://schemas.openxmlformats.org/officeDocument/2006/relationships/image"/><Relationship Id="rId18" Target="../media/image18.svg" Type="http://schemas.openxmlformats.org/officeDocument/2006/relationships/image"/><Relationship Id="rId19" Target="../media/image26.png" Type="http://schemas.openxmlformats.org/officeDocument/2006/relationships/image"/><Relationship Id="rId2" Target="../media/image43.jpeg" Type="http://schemas.openxmlformats.org/officeDocument/2006/relationships/image"/><Relationship Id="rId20" Target="../media/image27.svg" Type="http://schemas.openxmlformats.org/officeDocument/2006/relationships/image"/><Relationship Id="rId21" Target="../media/image28.png" Type="http://schemas.openxmlformats.org/officeDocument/2006/relationships/image"/><Relationship Id="rId22" Target="../media/image29.svg" Type="http://schemas.openxmlformats.org/officeDocument/2006/relationships/image"/><Relationship Id="rId23" Target="../media/image13.png" Type="http://schemas.openxmlformats.org/officeDocument/2006/relationships/image"/><Relationship Id="rId24" Target="../media/image14.svg" Type="http://schemas.openxmlformats.org/officeDocument/2006/relationships/image"/><Relationship Id="rId25" Target="../media/image30.png" Type="http://schemas.openxmlformats.org/officeDocument/2006/relationships/image"/><Relationship Id="rId26" Target="../media/image31.sv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svg" Type="http://schemas.openxmlformats.org/officeDocument/2006/relationships/image"/><Relationship Id="rId12" Target="../media/image24.png" Type="http://schemas.openxmlformats.org/officeDocument/2006/relationships/image"/><Relationship Id="rId13" Target="../media/image25.svg" Type="http://schemas.openxmlformats.org/officeDocument/2006/relationships/image"/><Relationship Id="rId14" Target="../media/image26.png" Type="http://schemas.openxmlformats.org/officeDocument/2006/relationships/image"/><Relationship Id="rId15" Target="../media/image27.svg" Type="http://schemas.openxmlformats.org/officeDocument/2006/relationships/image"/><Relationship Id="rId16" Target="../media/image28.png" Type="http://schemas.openxmlformats.org/officeDocument/2006/relationships/image"/><Relationship Id="rId17" Target="../media/image29.svg" Type="http://schemas.openxmlformats.org/officeDocument/2006/relationships/image"/><Relationship Id="rId18" Target="../media/image30.png" Type="http://schemas.openxmlformats.org/officeDocument/2006/relationships/image"/><Relationship Id="rId19" Target="../media/image31.svg" Type="http://schemas.openxmlformats.org/officeDocument/2006/relationships/image"/><Relationship Id="rId2" Target="../media/image13.png" Type="http://schemas.openxmlformats.org/officeDocument/2006/relationships/image"/><Relationship Id="rId20" Target="../media/image1.png" Type="http://schemas.openxmlformats.org/officeDocument/2006/relationships/image"/><Relationship Id="rId21" Target="../media/image2.svg" Type="http://schemas.openxmlformats.org/officeDocument/2006/relationships/image"/><Relationship Id="rId22" Target="../media/image3.png" Type="http://schemas.openxmlformats.org/officeDocument/2006/relationships/image"/><Relationship Id="rId23" Target="../media/image4.svg" Type="http://schemas.openxmlformats.org/officeDocument/2006/relationships/image"/><Relationship Id="rId24" Target="../media/image5.png" Type="http://schemas.openxmlformats.org/officeDocument/2006/relationships/image"/><Relationship Id="rId25" Target="../media/image6.svg" Type="http://schemas.openxmlformats.org/officeDocument/2006/relationships/image"/><Relationship Id="rId26" Target="../media/image7.png" Type="http://schemas.openxmlformats.org/officeDocument/2006/relationships/image"/><Relationship Id="rId27" Target="../media/image8.svg" Type="http://schemas.openxmlformats.org/officeDocument/2006/relationships/image"/><Relationship Id="rId28" Target="../media/image9.png" Type="http://schemas.openxmlformats.org/officeDocument/2006/relationships/image"/><Relationship Id="rId29" Target="../media/image10.svg" Type="http://schemas.openxmlformats.org/officeDocument/2006/relationships/image"/><Relationship Id="rId3" Target="../media/image14.svg" Type="http://schemas.openxmlformats.org/officeDocument/2006/relationships/image"/><Relationship Id="rId30" Target="../media/image11.png" Type="http://schemas.openxmlformats.org/officeDocument/2006/relationships/image"/><Relationship Id="rId31" Target="../media/image12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svg" Type="http://schemas.openxmlformats.org/officeDocument/2006/relationships/image"/><Relationship Id="rId12" Target="../media/image24.png" Type="http://schemas.openxmlformats.org/officeDocument/2006/relationships/image"/><Relationship Id="rId13" Target="../media/image25.svg" Type="http://schemas.openxmlformats.org/officeDocument/2006/relationships/image"/><Relationship Id="rId14" Target="../media/image26.png" Type="http://schemas.openxmlformats.org/officeDocument/2006/relationships/image"/><Relationship Id="rId15" Target="../media/image27.svg" Type="http://schemas.openxmlformats.org/officeDocument/2006/relationships/image"/><Relationship Id="rId16" Target="../media/image28.png" Type="http://schemas.openxmlformats.org/officeDocument/2006/relationships/image"/><Relationship Id="rId17" Target="../media/image29.svg" Type="http://schemas.openxmlformats.org/officeDocument/2006/relationships/image"/><Relationship Id="rId18" Target="../media/image30.png" Type="http://schemas.openxmlformats.org/officeDocument/2006/relationships/image"/><Relationship Id="rId19" Target="../media/image31.svg" Type="http://schemas.openxmlformats.org/officeDocument/2006/relationships/image"/><Relationship Id="rId2" Target="../media/image13.png" Type="http://schemas.openxmlformats.org/officeDocument/2006/relationships/image"/><Relationship Id="rId20" Target="../media/image1.png" Type="http://schemas.openxmlformats.org/officeDocument/2006/relationships/image"/><Relationship Id="rId21" Target="../media/image2.svg" Type="http://schemas.openxmlformats.org/officeDocument/2006/relationships/image"/><Relationship Id="rId22" Target="../media/image3.png" Type="http://schemas.openxmlformats.org/officeDocument/2006/relationships/image"/><Relationship Id="rId23" Target="../media/image4.svg" Type="http://schemas.openxmlformats.org/officeDocument/2006/relationships/image"/><Relationship Id="rId24" Target="../media/image5.png" Type="http://schemas.openxmlformats.org/officeDocument/2006/relationships/image"/><Relationship Id="rId25" Target="../media/image6.svg" Type="http://schemas.openxmlformats.org/officeDocument/2006/relationships/image"/><Relationship Id="rId26" Target="../media/image7.png" Type="http://schemas.openxmlformats.org/officeDocument/2006/relationships/image"/><Relationship Id="rId27" Target="../media/image8.svg" Type="http://schemas.openxmlformats.org/officeDocument/2006/relationships/image"/><Relationship Id="rId28" Target="../media/image9.png" Type="http://schemas.openxmlformats.org/officeDocument/2006/relationships/image"/><Relationship Id="rId29" Target="../media/image10.svg" Type="http://schemas.openxmlformats.org/officeDocument/2006/relationships/image"/><Relationship Id="rId3" Target="../media/image14.svg" Type="http://schemas.openxmlformats.org/officeDocument/2006/relationships/image"/><Relationship Id="rId30" Target="../media/image11.png" Type="http://schemas.openxmlformats.org/officeDocument/2006/relationships/image"/><Relationship Id="rId31" Target="../media/image12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svg" Type="http://schemas.openxmlformats.org/officeDocument/2006/relationships/image"/><Relationship Id="rId12" Target="../media/image24.png" Type="http://schemas.openxmlformats.org/officeDocument/2006/relationships/image"/><Relationship Id="rId13" Target="../media/image25.svg" Type="http://schemas.openxmlformats.org/officeDocument/2006/relationships/image"/><Relationship Id="rId14" Target="../media/image26.png" Type="http://schemas.openxmlformats.org/officeDocument/2006/relationships/image"/><Relationship Id="rId15" Target="../media/image27.svg" Type="http://schemas.openxmlformats.org/officeDocument/2006/relationships/image"/><Relationship Id="rId16" Target="../media/image28.png" Type="http://schemas.openxmlformats.org/officeDocument/2006/relationships/image"/><Relationship Id="rId17" Target="../media/image29.svg" Type="http://schemas.openxmlformats.org/officeDocument/2006/relationships/image"/><Relationship Id="rId18" Target="../media/image30.png" Type="http://schemas.openxmlformats.org/officeDocument/2006/relationships/image"/><Relationship Id="rId19" Target="../media/image31.svg" Type="http://schemas.openxmlformats.org/officeDocument/2006/relationships/image"/><Relationship Id="rId2" Target="../media/image13.png" Type="http://schemas.openxmlformats.org/officeDocument/2006/relationships/image"/><Relationship Id="rId20" Target="../media/image1.png" Type="http://schemas.openxmlformats.org/officeDocument/2006/relationships/image"/><Relationship Id="rId21" Target="../media/image2.svg" Type="http://schemas.openxmlformats.org/officeDocument/2006/relationships/image"/><Relationship Id="rId22" Target="../media/image3.png" Type="http://schemas.openxmlformats.org/officeDocument/2006/relationships/image"/><Relationship Id="rId23" Target="../media/image4.svg" Type="http://schemas.openxmlformats.org/officeDocument/2006/relationships/image"/><Relationship Id="rId24" Target="../media/image5.png" Type="http://schemas.openxmlformats.org/officeDocument/2006/relationships/image"/><Relationship Id="rId25" Target="../media/image6.svg" Type="http://schemas.openxmlformats.org/officeDocument/2006/relationships/image"/><Relationship Id="rId26" Target="../media/image7.png" Type="http://schemas.openxmlformats.org/officeDocument/2006/relationships/image"/><Relationship Id="rId27" Target="../media/image8.svg" Type="http://schemas.openxmlformats.org/officeDocument/2006/relationships/image"/><Relationship Id="rId28" Target="../media/image9.png" Type="http://schemas.openxmlformats.org/officeDocument/2006/relationships/image"/><Relationship Id="rId29" Target="../media/image10.svg" Type="http://schemas.openxmlformats.org/officeDocument/2006/relationships/image"/><Relationship Id="rId3" Target="../media/image14.svg" Type="http://schemas.openxmlformats.org/officeDocument/2006/relationships/image"/><Relationship Id="rId30" Target="../media/image11.png" Type="http://schemas.openxmlformats.org/officeDocument/2006/relationships/image"/><Relationship Id="rId31" Target="../media/image12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svg" Type="http://schemas.openxmlformats.org/officeDocument/2006/relationships/image"/><Relationship Id="rId12" Target="../media/image24.png" Type="http://schemas.openxmlformats.org/officeDocument/2006/relationships/image"/><Relationship Id="rId13" Target="../media/image25.svg" Type="http://schemas.openxmlformats.org/officeDocument/2006/relationships/image"/><Relationship Id="rId14" Target="../media/image26.png" Type="http://schemas.openxmlformats.org/officeDocument/2006/relationships/image"/><Relationship Id="rId15" Target="../media/image27.svg" Type="http://schemas.openxmlformats.org/officeDocument/2006/relationships/image"/><Relationship Id="rId16" Target="../media/image28.png" Type="http://schemas.openxmlformats.org/officeDocument/2006/relationships/image"/><Relationship Id="rId17" Target="../media/image29.svg" Type="http://schemas.openxmlformats.org/officeDocument/2006/relationships/image"/><Relationship Id="rId18" Target="../media/image30.png" Type="http://schemas.openxmlformats.org/officeDocument/2006/relationships/image"/><Relationship Id="rId19" Target="../media/image31.svg" Type="http://schemas.openxmlformats.org/officeDocument/2006/relationships/image"/><Relationship Id="rId2" Target="../media/image13.png" Type="http://schemas.openxmlformats.org/officeDocument/2006/relationships/image"/><Relationship Id="rId20" Target="../media/image1.png" Type="http://schemas.openxmlformats.org/officeDocument/2006/relationships/image"/><Relationship Id="rId21" Target="../media/image2.svg" Type="http://schemas.openxmlformats.org/officeDocument/2006/relationships/image"/><Relationship Id="rId22" Target="../media/image3.png" Type="http://schemas.openxmlformats.org/officeDocument/2006/relationships/image"/><Relationship Id="rId23" Target="../media/image4.svg" Type="http://schemas.openxmlformats.org/officeDocument/2006/relationships/image"/><Relationship Id="rId24" Target="../media/image5.png" Type="http://schemas.openxmlformats.org/officeDocument/2006/relationships/image"/><Relationship Id="rId25" Target="../media/image6.svg" Type="http://schemas.openxmlformats.org/officeDocument/2006/relationships/image"/><Relationship Id="rId26" Target="../media/image7.png" Type="http://schemas.openxmlformats.org/officeDocument/2006/relationships/image"/><Relationship Id="rId27" Target="../media/image8.svg" Type="http://schemas.openxmlformats.org/officeDocument/2006/relationships/image"/><Relationship Id="rId28" Target="../media/image9.png" Type="http://schemas.openxmlformats.org/officeDocument/2006/relationships/image"/><Relationship Id="rId29" Target="../media/image10.svg" Type="http://schemas.openxmlformats.org/officeDocument/2006/relationships/image"/><Relationship Id="rId3" Target="../media/image14.svg" Type="http://schemas.openxmlformats.org/officeDocument/2006/relationships/image"/><Relationship Id="rId30" Target="../media/image11.png" Type="http://schemas.openxmlformats.org/officeDocument/2006/relationships/image"/><Relationship Id="rId31" Target="../media/image12.svg" Type="http://schemas.openxmlformats.org/officeDocument/2006/relationships/image"/><Relationship Id="rId32" Target="https://www.gov.uk/government/publications/behaviour-in-schools--2?utm_source=chatgpt.com" TargetMode="External" Type="http://schemas.openxmlformats.org/officeDocument/2006/relationships/hyperlink"/><Relationship Id="rId33" Target="https://www.gov.uk/government/publications/behaviour-in-schools--2?utm_source=chatgpt.com" TargetMode="External" Type="http://schemas.openxmlformats.org/officeDocument/2006/relationships/hyperlink"/><Relationship Id="rId34" Target="https://educationendowmentfoundation.org.uk/education-evidence/guidance-reports/behaviour?trk=public_post_main-feed-card_reshare-text&amp;utm_source=chatgpt.com" TargetMode="External" Type="http://schemas.openxmlformats.org/officeDocument/2006/relationships/hyperlink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12" Target="../media/image10.svg" Type="http://schemas.openxmlformats.org/officeDocument/2006/relationships/image"/><Relationship Id="rId13" Target="../media/image11.png" Type="http://schemas.openxmlformats.org/officeDocument/2006/relationships/image"/><Relationship Id="rId14" Target="../media/image12.svg" Type="http://schemas.openxmlformats.org/officeDocument/2006/relationships/image"/><Relationship Id="rId15" Target="../media/image24.png" Type="http://schemas.openxmlformats.org/officeDocument/2006/relationships/image"/><Relationship Id="rId16" Target="../media/image25.svg" Type="http://schemas.openxmlformats.org/officeDocument/2006/relationships/image"/><Relationship Id="rId17" Target="../media/image17.png" Type="http://schemas.openxmlformats.org/officeDocument/2006/relationships/image"/><Relationship Id="rId18" Target="../media/image18.svg" Type="http://schemas.openxmlformats.org/officeDocument/2006/relationships/image"/><Relationship Id="rId19" Target="../media/image26.png" Type="http://schemas.openxmlformats.org/officeDocument/2006/relationships/image"/><Relationship Id="rId2" Target="../media/image33.jpeg" Type="http://schemas.openxmlformats.org/officeDocument/2006/relationships/image"/><Relationship Id="rId20" Target="../media/image27.svg" Type="http://schemas.openxmlformats.org/officeDocument/2006/relationships/image"/><Relationship Id="rId21" Target="../media/image28.png" Type="http://schemas.openxmlformats.org/officeDocument/2006/relationships/image"/><Relationship Id="rId22" Target="../media/image29.svg" Type="http://schemas.openxmlformats.org/officeDocument/2006/relationships/image"/><Relationship Id="rId23" Target="../media/image13.png" Type="http://schemas.openxmlformats.org/officeDocument/2006/relationships/image"/><Relationship Id="rId24" Target="../media/image14.svg" Type="http://schemas.openxmlformats.org/officeDocument/2006/relationships/image"/><Relationship Id="rId25" Target="../media/image30.png" Type="http://schemas.openxmlformats.org/officeDocument/2006/relationships/image"/><Relationship Id="rId26" Target="../media/image31.sv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12" Target="../media/image10.svg" Type="http://schemas.openxmlformats.org/officeDocument/2006/relationships/image"/><Relationship Id="rId13" Target="../media/image11.png" Type="http://schemas.openxmlformats.org/officeDocument/2006/relationships/image"/><Relationship Id="rId14" Target="../media/image12.svg" Type="http://schemas.openxmlformats.org/officeDocument/2006/relationships/image"/><Relationship Id="rId15" Target="../media/image24.png" Type="http://schemas.openxmlformats.org/officeDocument/2006/relationships/image"/><Relationship Id="rId16" Target="../media/image25.svg" Type="http://schemas.openxmlformats.org/officeDocument/2006/relationships/image"/><Relationship Id="rId17" Target="../media/image17.png" Type="http://schemas.openxmlformats.org/officeDocument/2006/relationships/image"/><Relationship Id="rId18" Target="../media/image18.svg" Type="http://schemas.openxmlformats.org/officeDocument/2006/relationships/image"/><Relationship Id="rId19" Target="../media/image26.png" Type="http://schemas.openxmlformats.org/officeDocument/2006/relationships/image"/><Relationship Id="rId2" Target="../media/image33.jpeg" Type="http://schemas.openxmlformats.org/officeDocument/2006/relationships/image"/><Relationship Id="rId20" Target="../media/image27.svg" Type="http://schemas.openxmlformats.org/officeDocument/2006/relationships/image"/><Relationship Id="rId21" Target="../media/image28.png" Type="http://schemas.openxmlformats.org/officeDocument/2006/relationships/image"/><Relationship Id="rId22" Target="../media/image29.svg" Type="http://schemas.openxmlformats.org/officeDocument/2006/relationships/image"/><Relationship Id="rId23" Target="../media/image13.png" Type="http://schemas.openxmlformats.org/officeDocument/2006/relationships/image"/><Relationship Id="rId24" Target="../media/image14.svg" Type="http://schemas.openxmlformats.org/officeDocument/2006/relationships/image"/><Relationship Id="rId25" Target="../media/image30.png" Type="http://schemas.openxmlformats.org/officeDocument/2006/relationships/image"/><Relationship Id="rId26" Target="../media/image31.sv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svg" Type="http://schemas.openxmlformats.org/officeDocument/2006/relationships/image"/><Relationship Id="rId12" Target="../media/image34.jpeg" Type="http://schemas.openxmlformats.org/officeDocument/2006/relationships/image"/><Relationship Id="rId13" Target="../media/image35.png" Type="http://schemas.openxmlformats.org/officeDocument/2006/relationships/image"/><Relationship Id="rId14" Target="../media/image36.svg" Type="http://schemas.openxmlformats.org/officeDocument/2006/relationships/image"/><Relationship Id="rId15" Target="../media/image24.png" Type="http://schemas.openxmlformats.org/officeDocument/2006/relationships/image"/><Relationship Id="rId16" Target="../media/image25.svg" Type="http://schemas.openxmlformats.org/officeDocument/2006/relationships/image"/><Relationship Id="rId17" Target="../media/image26.png" Type="http://schemas.openxmlformats.org/officeDocument/2006/relationships/image"/><Relationship Id="rId18" Target="../media/image27.svg" Type="http://schemas.openxmlformats.org/officeDocument/2006/relationships/image"/><Relationship Id="rId19" Target="../media/image28.png" Type="http://schemas.openxmlformats.org/officeDocument/2006/relationships/image"/><Relationship Id="rId2" Target="../media/image13.png" Type="http://schemas.openxmlformats.org/officeDocument/2006/relationships/image"/><Relationship Id="rId20" Target="../media/image29.svg" Type="http://schemas.openxmlformats.org/officeDocument/2006/relationships/image"/><Relationship Id="rId21" Target="../media/image30.png" Type="http://schemas.openxmlformats.org/officeDocument/2006/relationships/image"/><Relationship Id="rId22" Target="../media/image31.sv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24.png" Type="http://schemas.openxmlformats.org/officeDocument/2006/relationships/image"/><Relationship Id="rId15" Target="../media/image25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26.png" Type="http://schemas.openxmlformats.org/officeDocument/2006/relationships/image"/><Relationship Id="rId19" Target="../media/image27.svg" Type="http://schemas.openxmlformats.org/officeDocument/2006/relationships/image"/><Relationship Id="rId2" Target="../media/image1.png" Type="http://schemas.openxmlformats.org/officeDocument/2006/relationships/image"/><Relationship Id="rId20" Target="../media/image28.png" Type="http://schemas.openxmlformats.org/officeDocument/2006/relationships/image"/><Relationship Id="rId21" Target="../media/image29.svg" Type="http://schemas.openxmlformats.org/officeDocument/2006/relationships/image"/><Relationship Id="rId22" Target="../media/image13.png" Type="http://schemas.openxmlformats.org/officeDocument/2006/relationships/image"/><Relationship Id="rId23" Target="../media/image14.svg" Type="http://schemas.openxmlformats.org/officeDocument/2006/relationships/image"/><Relationship Id="rId24" Target="../media/image30.png" Type="http://schemas.openxmlformats.org/officeDocument/2006/relationships/image"/><Relationship Id="rId25" Target="../media/image31.svg" Type="http://schemas.openxmlformats.org/officeDocument/2006/relationships/image"/><Relationship Id="rId26" Target="../media/image38.jpe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svg" Type="http://schemas.openxmlformats.org/officeDocument/2006/relationships/image"/><Relationship Id="rId11" Target="../media/image21.png" Type="http://schemas.openxmlformats.org/officeDocument/2006/relationships/image"/><Relationship Id="rId12" Target="../media/image22.svg" Type="http://schemas.openxmlformats.org/officeDocument/2006/relationships/image"/><Relationship Id="rId13" Target="../media/image1.png" Type="http://schemas.openxmlformats.org/officeDocument/2006/relationships/image"/><Relationship Id="rId14" Target="../media/image2.svg" Type="http://schemas.openxmlformats.org/officeDocument/2006/relationships/image"/><Relationship Id="rId15" Target="../media/image3.png" Type="http://schemas.openxmlformats.org/officeDocument/2006/relationships/image"/><Relationship Id="rId16" Target="../media/image4.svg" Type="http://schemas.openxmlformats.org/officeDocument/2006/relationships/image"/><Relationship Id="rId17" Target="../media/image5.png" Type="http://schemas.openxmlformats.org/officeDocument/2006/relationships/image"/><Relationship Id="rId18" Target="../media/image6.svg" Type="http://schemas.openxmlformats.org/officeDocument/2006/relationships/image"/><Relationship Id="rId19" Target="../media/image7.png" Type="http://schemas.openxmlformats.org/officeDocument/2006/relationships/image"/><Relationship Id="rId2" Target="../media/image39.jpeg" Type="http://schemas.openxmlformats.org/officeDocument/2006/relationships/image"/><Relationship Id="rId20" Target="../media/image8.svg" Type="http://schemas.openxmlformats.org/officeDocument/2006/relationships/image"/><Relationship Id="rId21" Target="../media/image9.png" Type="http://schemas.openxmlformats.org/officeDocument/2006/relationships/image"/><Relationship Id="rId22" Target="../media/image10.svg" Type="http://schemas.openxmlformats.org/officeDocument/2006/relationships/image"/><Relationship Id="rId23" Target="../media/image11.png" Type="http://schemas.openxmlformats.org/officeDocument/2006/relationships/image"/><Relationship Id="rId24" Target="../media/image12.svg" Type="http://schemas.openxmlformats.org/officeDocument/2006/relationships/image"/><Relationship Id="rId25" Target="../media/image24.png" Type="http://schemas.openxmlformats.org/officeDocument/2006/relationships/image"/><Relationship Id="rId26" Target="../media/image25.svg" Type="http://schemas.openxmlformats.org/officeDocument/2006/relationships/image"/><Relationship Id="rId27" Target="../media/image26.png" Type="http://schemas.openxmlformats.org/officeDocument/2006/relationships/image"/><Relationship Id="rId28" Target="../media/image27.svg" Type="http://schemas.openxmlformats.org/officeDocument/2006/relationships/image"/><Relationship Id="rId29" Target="../media/image28.png" Type="http://schemas.openxmlformats.org/officeDocument/2006/relationships/image"/><Relationship Id="rId3" Target="../media/image13.png" Type="http://schemas.openxmlformats.org/officeDocument/2006/relationships/image"/><Relationship Id="rId30" Target="../media/image29.svg" Type="http://schemas.openxmlformats.org/officeDocument/2006/relationships/image"/><Relationship Id="rId31" Target="../media/image30.png" Type="http://schemas.openxmlformats.org/officeDocument/2006/relationships/image"/><Relationship Id="rId32" Target="../media/image31.sv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7.png" Type="http://schemas.openxmlformats.org/officeDocument/2006/relationships/image"/><Relationship Id="rId8" Target="../media/image18.svg" Type="http://schemas.openxmlformats.org/officeDocument/2006/relationships/image"/><Relationship Id="rId9" Target="../media/image1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24.png" Type="http://schemas.openxmlformats.org/officeDocument/2006/relationships/image"/><Relationship Id="rId15" Target="../media/image25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26.png" Type="http://schemas.openxmlformats.org/officeDocument/2006/relationships/image"/><Relationship Id="rId19" Target="../media/image27.svg" Type="http://schemas.openxmlformats.org/officeDocument/2006/relationships/image"/><Relationship Id="rId2" Target="../media/image1.png" Type="http://schemas.openxmlformats.org/officeDocument/2006/relationships/image"/><Relationship Id="rId20" Target="../media/image28.png" Type="http://schemas.openxmlformats.org/officeDocument/2006/relationships/image"/><Relationship Id="rId21" Target="../media/image29.svg" Type="http://schemas.openxmlformats.org/officeDocument/2006/relationships/image"/><Relationship Id="rId22" Target="../media/image13.png" Type="http://schemas.openxmlformats.org/officeDocument/2006/relationships/image"/><Relationship Id="rId23" Target="../media/image14.svg" Type="http://schemas.openxmlformats.org/officeDocument/2006/relationships/image"/><Relationship Id="rId24" Target="../media/image30.png" Type="http://schemas.openxmlformats.org/officeDocument/2006/relationships/image"/><Relationship Id="rId25" Target="../media/image31.svg" Type="http://schemas.openxmlformats.org/officeDocument/2006/relationships/image"/><Relationship Id="rId26" Target="../media/image40.jpe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914102" y="3680272"/>
            <a:ext cx="3955280" cy="2926457"/>
            <a:chOff x="0" y="0"/>
            <a:chExt cx="5273707" cy="39019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414640" y="1384393"/>
              <a:ext cx="2517549" cy="2517549"/>
            </a:xfrm>
            <a:custGeom>
              <a:avLst/>
              <a:gdLst/>
              <a:ahLst/>
              <a:cxnLst/>
              <a:rect r="r" b="b" t="t" l="l"/>
              <a:pathLst>
                <a:path h="2517549" w="2517549">
                  <a:moveTo>
                    <a:pt x="0" y="0"/>
                  </a:moveTo>
                  <a:lnTo>
                    <a:pt x="2517549" y="0"/>
                  </a:lnTo>
                  <a:lnTo>
                    <a:pt x="2517549" y="2517549"/>
                  </a:lnTo>
                  <a:lnTo>
                    <a:pt x="0" y="2517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35315" cy="2535315"/>
            </a:xfrm>
            <a:custGeom>
              <a:avLst/>
              <a:gdLst/>
              <a:ahLst/>
              <a:cxnLst/>
              <a:rect r="r" b="b" t="t" l="l"/>
              <a:pathLst>
                <a:path h="2535315" w="2535315">
                  <a:moveTo>
                    <a:pt x="0" y="0"/>
                  </a:moveTo>
                  <a:lnTo>
                    <a:pt x="2535315" y="0"/>
                  </a:lnTo>
                  <a:lnTo>
                    <a:pt x="2535315" y="2535315"/>
                  </a:lnTo>
                  <a:lnTo>
                    <a:pt x="0" y="2535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400000">
              <a:off x="3768558" y="-896686"/>
              <a:ext cx="608462" cy="2401835"/>
            </a:xfrm>
            <a:custGeom>
              <a:avLst/>
              <a:gdLst/>
              <a:ahLst/>
              <a:cxnLst/>
              <a:rect r="r" b="b" t="t" l="l"/>
              <a:pathLst>
                <a:path h="2401835" w="608462">
                  <a:moveTo>
                    <a:pt x="0" y="0"/>
                  </a:moveTo>
                  <a:lnTo>
                    <a:pt x="608463" y="0"/>
                  </a:lnTo>
                  <a:lnTo>
                    <a:pt x="608463" y="2401835"/>
                  </a:lnTo>
                  <a:lnTo>
                    <a:pt x="0" y="2401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5400000">
              <a:off x="3768558" y="66740"/>
              <a:ext cx="608462" cy="2401835"/>
            </a:xfrm>
            <a:custGeom>
              <a:avLst/>
              <a:gdLst/>
              <a:ahLst/>
              <a:cxnLst/>
              <a:rect r="r" b="b" t="t" l="l"/>
              <a:pathLst>
                <a:path h="2401835" w="608462">
                  <a:moveTo>
                    <a:pt x="0" y="0"/>
                  </a:moveTo>
                  <a:lnTo>
                    <a:pt x="608463" y="0"/>
                  </a:lnTo>
                  <a:lnTo>
                    <a:pt x="608463" y="2401835"/>
                  </a:lnTo>
                  <a:lnTo>
                    <a:pt x="0" y="2401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3768558" y="1030166"/>
              <a:ext cx="608462" cy="2401835"/>
            </a:xfrm>
            <a:custGeom>
              <a:avLst/>
              <a:gdLst/>
              <a:ahLst/>
              <a:cxnLst/>
              <a:rect r="r" b="b" t="t" l="l"/>
              <a:pathLst>
                <a:path h="2401835" w="608462">
                  <a:moveTo>
                    <a:pt x="0" y="0"/>
                  </a:moveTo>
                  <a:lnTo>
                    <a:pt x="608463" y="0"/>
                  </a:lnTo>
                  <a:lnTo>
                    <a:pt x="608463" y="2401835"/>
                  </a:lnTo>
                  <a:lnTo>
                    <a:pt x="0" y="2401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4015854" y="2643167"/>
              <a:ext cx="1228332" cy="1159805"/>
            </a:xfrm>
            <a:custGeom>
              <a:avLst/>
              <a:gdLst/>
              <a:ahLst/>
              <a:cxnLst/>
              <a:rect r="r" b="b" t="t" l="l"/>
              <a:pathLst>
                <a:path h="1159805" w="1228332">
                  <a:moveTo>
                    <a:pt x="0" y="0"/>
                  </a:moveTo>
                  <a:lnTo>
                    <a:pt x="1228332" y="0"/>
                  </a:lnTo>
                  <a:lnTo>
                    <a:pt x="1228332" y="1159805"/>
                  </a:lnTo>
                  <a:lnTo>
                    <a:pt x="0" y="11598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414640" y="2953009"/>
              <a:ext cx="436814" cy="436268"/>
            </a:xfrm>
            <a:custGeom>
              <a:avLst/>
              <a:gdLst/>
              <a:ahLst/>
              <a:cxnLst/>
              <a:rect r="r" b="b" t="t" l="l"/>
              <a:pathLst>
                <a:path h="436268" w="436814">
                  <a:moveTo>
                    <a:pt x="0" y="0"/>
                  </a:moveTo>
                  <a:lnTo>
                    <a:pt x="436814" y="0"/>
                  </a:lnTo>
                  <a:lnTo>
                    <a:pt x="436814" y="436268"/>
                  </a:lnTo>
                  <a:lnTo>
                    <a:pt x="0" y="4362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69166" y="2969691"/>
              <a:ext cx="419586" cy="419586"/>
            </a:xfrm>
            <a:custGeom>
              <a:avLst/>
              <a:gdLst/>
              <a:ahLst/>
              <a:cxnLst/>
              <a:rect r="r" b="b" t="t" l="l"/>
              <a:pathLst>
                <a:path h="419586" w="419586">
                  <a:moveTo>
                    <a:pt x="0" y="0"/>
                  </a:moveTo>
                  <a:lnTo>
                    <a:pt x="419586" y="0"/>
                  </a:lnTo>
                  <a:lnTo>
                    <a:pt x="419586" y="419586"/>
                  </a:lnTo>
                  <a:lnTo>
                    <a:pt x="0" y="419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874975" y="0"/>
            <a:ext cx="3856183" cy="3928333"/>
            <a:chOff x="0" y="0"/>
            <a:chExt cx="5141577" cy="523777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4579242" y="0"/>
              <a:ext cx="562336" cy="853640"/>
            </a:xfrm>
            <a:custGeom>
              <a:avLst/>
              <a:gdLst/>
              <a:ahLst/>
              <a:cxnLst/>
              <a:rect r="r" b="b" t="t" l="l"/>
              <a:pathLst>
                <a:path h="853640" w="562336">
                  <a:moveTo>
                    <a:pt x="0" y="0"/>
                  </a:moveTo>
                  <a:lnTo>
                    <a:pt x="562335" y="0"/>
                  </a:lnTo>
                  <a:lnTo>
                    <a:pt x="562335" y="853640"/>
                  </a:lnTo>
                  <a:lnTo>
                    <a:pt x="0" y="85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3096351" y="3192551"/>
              <a:ext cx="2045226" cy="2045226"/>
            </a:xfrm>
            <a:custGeom>
              <a:avLst/>
              <a:gdLst/>
              <a:ahLst/>
              <a:cxnLst/>
              <a:rect r="r" b="b" t="t" l="l"/>
              <a:pathLst>
                <a:path h="2045226" w="2045226">
                  <a:moveTo>
                    <a:pt x="0" y="0"/>
                  </a:moveTo>
                  <a:lnTo>
                    <a:pt x="2045226" y="0"/>
                  </a:lnTo>
                  <a:lnTo>
                    <a:pt x="2045226" y="2045226"/>
                  </a:lnTo>
                  <a:lnTo>
                    <a:pt x="0" y="204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true" rot="0">
              <a:off x="3096351" y="1147325"/>
              <a:ext cx="2045226" cy="2045226"/>
            </a:xfrm>
            <a:custGeom>
              <a:avLst/>
              <a:gdLst/>
              <a:ahLst/>
              <a:cxnLst/>
              <a:rect r="r" b="b" t="t" l="l"/>
              <a:pathLst>
                <a:path h="2045226" w="2045226">
                  <a:moveTo>
                    <a:pt x="0" y="2045226"/>
                  </a:moveTo>
                  <a:lnTo>
                    <a:pt x="2045226" y="2045226"/>
                  </a:lnTo>
                  <a:lnTo>
                    <a:pt x="2045226" y="0"/>
                  </a:lnTo>
                  <a:lnTo>
                    <a:pt x="0" y="0"/>
                  </a:lnTo>
                  <a:lnTo>
                    <a:pt x="0" y="2045226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837797" y="0"/>
              <a:ext cx="562336" cy="853640"/>
            </a:xfrm>
            <a:custGeom>
              <a:avLst/>
              <a:gdLst/>
              <a:ahLst/>
              <a:cxnLst/>
              <a:rect r="r" b="b" t="t" l="l"/>
              <a:pathLst>
                <a:path h="853640" w="562336">
                  <a:moveTo>
                    <a:pt x="0" y="0"/>
                  </a:moveTo>
                  <a:lnTo>
                    <a:pt x="562335" y="0"/>
                  </a:lnTo>
                  <a:lnTo>
                    <a:pt x="562335" y="853640"/>
                  </a:lnTo>
                  <a:lnTo>
                    <a:pt x="0" y="85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297937" y="2336543"/>
              <a:ext cx="1596828" cy="1878621"/>
            </a:xfrm>
            <a:custGeom>
              <a:avLst/>
              <a:gdLst/>
              <a:ahLst/>
              <a:cxnLst/>
              <a:rect r="r" b="b" t="t" l="l"/>
              <a:pathLst>
                <a:path h="1878621" w="1596828">
                  <a:moveTo>
                    <a:pt x="0" y="0"/>
                  </a:moveTo>
                  <a:lnTo>
                    <a:pt x="1596828" y="0"/>
                  </a:lnTo>
                  <a:lnTo>
                    <a:pt x="1596828" y="1878621"/>
                  </a:lnTo>
                  <a:lnTo>
                    <a:pt x="0" y="18786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3096351" y="0"/>
              <a:ext cx="562336" cy="853640"/>
            </a:xfrm>
            <a:custGeom>
              <a:avLst/>
              <a:gdLst/>
              <a:ahLst/>
              <a:cxnLst/>
              <a:rect r="r" b="b" t="t" l="l"/>
              <a:pathLst>
                <a:path h="853640" w="562336">
                  <a:moveTo>
                    <a:pt x="0" y="0"/>
                  </a:moveTo>
                  <a:lnTo>
                    <a:pt x="562336" y="0"/>
                  </a:lnTo>
                  <a:lnTo>
                    <a:pt x="562336" y="853640"/>
                  </a:lnTo>
                  <a:lnTo>
                    <a:pt x="0" y="853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627256" cy="2627256"/>
            </a:xfrm>
            <a:custGeom>
              <a:avLst/>
              <a:gdLst/>
              <a:ahLst/>
              <a:cxnLst/>
              <a:rect r="r" b="b" t="t" l="l"/>
              <a:pathLst>
                <a:path h="2627256" w="2627256">
                  <a:moveTo>
                    <a:pt x="0" y="0"/>
                  </a:moveTo>
                  <a:lnTo>
                    <a:pt x="2627256" y="0"/>
                  </a:lnTo>
                  <a:lnTo>
                    <a:pt x="2627256" y="2627256"/>
                  </a:lnTo>
                  <a:lnTo>
                    <a:pt x="0" y="2627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400000">
              <a:off x="398379" y="2963622"/>
              <a:ext cx="2231666" cy="2226087"/>
            </a:xfrm>
            <a:custGeom>
              <a:avLst/>
              <a:gdLst/>
              <a:ahLst/>
              <a:cxnLst/>
              <a:rect r="r" b="b" t="t" l="l"/>
              <a:pathLst>
                <a:path h="2226087" w="2231666">
                  <a:moveTo>
                    <a:pt x="0" y="0"/>
                  </a:moveTo>
                  <a:lnTo>
                    <a:pt x="2231666" y="0"/>
                  </a:lnTo>
                  <a:lnTo>
                    <a:pt x="2231666" y="2226087"/>
                  </a:lnTo>
                  <a:lnTo>
                    <a:pt x="0" y="2226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0" y="7052042"/>
            <a:ext cx="11803067" cy="1211467"/>
            <a:chOff x="0" y="0"/>
            <a:chExt cx="3108627" cy="31907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108627" cy="319070"/>
            </a:xfrm>
            <a:custGeom>
              <a:avLst/>
              <a:gdLst/>
              <a:ahLst/>
              <a:cxnLst/>
              <a:rect r="r" b="b" t="t" l="l"/>
              <a:pathLst>
                <a:path h="319070" w="3108627">
                  <a:moveTo>
                    <a:pt x="28861" y="0"/>
                  </a:moveTo>
                  <a:lnTo>
                    <a:pt x="3079766" y="0"/>
                  </a:lnTo>
                  <a:cubicBezTo>
                    <a:pt x="3095705" y="0"/>
                    <a:pt x="3108627" y="12921"/>
                    <a:pt x="3108627" y="28861"/>
                  </a:cubicBezTo>
                  <a:lnTo>
                    <a:pt x="3108627" y="290209"/>
                  </a:lnTo>
                  <a:cubicBezTo>
                    <a:pt x="3108627" y="306148"/>
                    <a:pt x="3095705" y="319070"/>
                    <a:pt x="3079766" y="319070"/>
                  </a:cubicBezTo>
                  <a:lnTo>
                    <a:pt x="28861" y="319070"/>
                  </a:lnTo>
                  <a:cubicBezTo>
                    <a:pt x="12921" y="319070"/>
                    <a:pt x="0" y="306148"/>
                    <a:pt x="0" y="290209"/>
                  </a:cubicBezTo>
                  <a:lnTo>
                    <a:pt x="0" y="28861"/>
                  </a:lnTo>
                  <a:cubicBezTo>
                    <a:pt x="0" y="12921"/>
                    <a:pt x="12921" y="0"/>
                    <a:pt x="28861" y="0"/>
                  </a:cubicBezTo>
                  <a:close/>
                </a:path>
              </a:pathLst>
            </a:custGeom>
            <a:solidFill>
              <a:srgbClr val="FFE6A5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3108627" cy="3571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0944325" y="610162"/>
            <a:ext cx="6972975" cy="10244171"/>
          </a:xfrm>
          <a:custGeom>
            <a:avLst/>
            <a:gdLst/>
            <a:ahLst/>
            <a:cxnLst/>
            <a:rect r="r" b="b" t="t" l="l"/>
            <a:pathLst>
              <a:path h="10244171" w="6972975">
                <a:moveTo>
                  <a:pt x="0" y="0"/>
                </a:moveTo>
                <a:lnTo>
                  <a:pt x="6972974" y="0"/>
                </a:lnTo>
                <a:lnTo>
                  <a:pt x="6972974" y="10244170"/>
                </a:lnTo>
                <a:lnTo>
                  <a:pt x="0" y="10244170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 l="-45520" t="-10510" r="-98162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14849759" y="7544197"/>
            <a:ext cx="4083965" cy="3205759"/>
            <a:chOff x="0" y="0"/>
            <a:chExt cx="5445287" cy="427434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2655303" y="0"/>
              <a:ext cx="2789983" cy="2789983"/>
            </a:xfrm>
            <a:custGeom>
              <a:avLst/>
              <a:gdLst/>
              <a:ahLst/>
              <a:cxnLst/>
              <a:rect r="r" b="b" t="t" l="l"/>
              <a:pathLst>
                <a:path h="2789983" w="2789983">
                  <a:moveTo>
                    <a:pt x="0" y="0"/>
                  </a:moveTo>
                  <a:lnTo>
                    <a:pt x="2789984" y="0"/>
                  </a:lnTo>
                  <a:lnTo>
                    <a:pt x="2789984" y="2789983"/>
                  </a:lnTo>
                  <a:lnTo>
                    <a:pt x="0" y="2789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2864552" y="0"/>
              <a:ext cx="2371486" cy="2789983"/>
            </a:xfrm>
            <a:custGeom>
              <a:avLst/>
              <a:gdLst/>
              <a:ahLst/>
              <a:cxnLst/>
              <a:rect r="r" b="b" t="t" l="l"/>
              <a:pathLst>
                <a:path h="2789983" w="2371486">
                  <a:moveTo>
                    <a:pt x="0" y="0"/>
                  </a:moveTo>
                  <a:lnTo>
                    <a:pt x="2371486" y="0"/>
                  </a:lnTo>
                  <a:lnTo>
                    <a:pt x="2371486" y="2789983"/>
                  </a:lnTo>
                  <a:lnTo>
                    <a:pt x="0" y="2789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5400000">
              <a:off x="2275724" y="3169562"/>
              <a:ext cx="1391504" cy="632346"/>
            </a:xfrm>
            <a:custGeom>
              <a:avLst/>
              <a:gdLst/>
              <a:ahLst/>
              <a:cxnLst/>
              <a:rect r="r" b="b" t="t" l="l"/>
              <a:pathLst>
                <a:path h="632346" w="1391504">
                  <a:moveTo>
                    <a:pt x="0" y="0"/>
                  </a:moveTo>
                  <a:lnTo>
                    <a:pt x="1391504" y="0"/>
                  </a:lnTo>
                  <a:lnTo>
                    <a:pt x="1391504" y="632346"/>
                  </a:lnTo>
                  <a:lnTo>
                    <a:pt x="0" y="6323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true" flipV="true" rot="5400000">
              <a:off x="2908070" y="3169562"/>
              <a:ext cx="1391504" cy="632346"/>
            </a:xfrm>
            <a:custGeom>
              <a:avLst/>
              <a:gdLst/>
              <a:ahLst/>
              <a:cxnLst/>
              <a:rect r="r" b="b" t="t" l="l"/>
              <a:pathLst>
                <a:path h="632346" w="1391504">
                  <a:moveTo>
                    <a:pt x="1391504" y="632346"/>
                  </a:moveTo>
                  <a:lnTo>
                    <a:pt x="0" y="632346"/>
                  </a:lnTo>
                  <a:lnTo>
                    <a:pt x="0" y="0"/>
                  </a:lnTo>
                  <a:lnTo>
                    <a:pt x="1391504" y="0"/>
                  </a:lnTo>
                  <a:lnTo>
                    <a:pt x="1391504" y="632346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4050295" y="2789983"/>
              <a:ext cx="1394992" cy="1391504"/>
            </a:xfrm>
            <a:custGeom>
              <a:avLst/>
              <a:gdLst/>
              <a:ahLst/>
              <a:cxnLst/>
              <a:rect r="r" b="b" t="t" l="l"/>
              <a:pathLst>
                <a:path h="1391504" w="1394992">
                  <a:moveTo>
                    <a:pt x="0" y="0"/>
                  </a:moveTo>
                  <a:lnTo>
                    <a:pt x="1394992" y="0"/>
                  </a:lnTo>
                  <a:lnTo>
                    <a:pt x="1394992" y="1391504"/>
                  </a:lnTo>
                  <a:lnTo>
                    <a:pt x="0" y="13915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912113" y="0"/>
              <a:ext cx="1417647" cy="4274346"/>
            </a:xfrm>
            <a:custGeom>
              <a:avLst/>
              <a:gdLst/>
              <a:ahLst/>
              <a:cxnLst/>
              <a:rect r="r" b="b" t="t" l="l"/>
              <a:pathLst>
                <a:path h="4274346" w="1417647">
                  <a:moveTo>
                    <a:pt x="0" y="0"/>
                  </a:moveTo>
                  <a:lnTo>
                    <a:pt x="1417648" y="0"/>
                  </a:lnTo>
                  <a:lnTo>
                    <a:pt x="1417648" y="4274346"/>
                  </a:lnTo>
                  <a:lnTo>
                    <a:pt x="0" y="42743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2711229"/>
              <a:ext cx="1824227" cy="1047844"/>
            </a:xfrm>
            <a:custGeom>
              <a:avLst/>
              <a:gdLst/>
              <a:ahLst/>
              <a:cxnLst/>
              <a:rect r="r" b="b" t="t" l="l"/>
              <a:pathLst>
                <a:path h="1047844" w="1824227">
                  <a:moveTo>
                    <a:pt x="0" y="0"/>
                  </a:moveTo>
                  <a:lnTo>
                    <a:pt x="1824227" y="0"/>
                  </a:lnTo>
                  <a:lnTo>
                    <a:pt x="1824227" y="1047844"/>
                  </a:lnTo>
                  <a:lnTo>
                    <a:pt x="0" y="1047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sp>
        <p:nvSpPr>
          <p:cNvPr name="Freeform 32" id="32"/>
          <p:cNvSpPr/>
          <p:nvPr/>
        </p:nvSpPr>
        <p:spPr>
          <a:xfrm flipH="false" flipV="false" rot="0">
            <a:off x="16423078" y="192478"/>
            <a:ext cx="1672444" cy="1672444"/>
          </a:xfrm>
          <a:custGeom>
            <a:avLst/>
            <a:gdLst/>
            <a:ahLst/>
            <a:cxnLst/>
            <a:rect r="r" b="b" t="t" l="l"/>
            <a:pathLst>
              <a:path h="1672444" w="1672444">
                <a:moveTo>
                  <a:pt x="0" y="0"/>
                </a:moveTo>
                <a:lnTo>
                  <a:pt x="1672444" y="0"/>
                </a:lnTo>
                <a:lnTo>
                  <a:pt x="1672444" y="1672444"/>
                </a:lnTo>
                <a:lnTo>
                  <a:pt x="0" y="1672444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840979" y="2891322"/>
            <a:ext cx="7440770" cy="37154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20"/>
              </a:lnSpc>
            </a:pPr>
            <a:r>
              <a:rPr lang="en-US" sz="8000">
                <a:solidFill>
                  <a:srgbClr val="88A3B6"/>
                </a:solidFill>
                <a:latin typeface="Sailors"/>
                <a:ea typeface="Sailors"/>
                <a:cs typeface="Sailors"/>
                <a:sym typeface="Sailors"/>
              </a:rPr>
              <a:t>THE FOUN</a:t>
            </a:r>
            <a:r>
              <a:rPr lang="en-US" sz="8000">
                <a:solidFill>
                  <a:srgbClr val="88A3B6"/>
                </a:solidFill>
                <a:latin typeface="Sailors"/>
                <a:ea typeface="Sailors"/>
                <a:cs typeface="Sailors"/>
                <a:sym typeface="Sailors"/>
              </a:rPr>
              <a:t>DATIONS OF POSITIVE BEHAVIOUR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840979" y="581587"/>
            <a:ext cx="6619797" cy="1283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19"/>
              </a:lnSpc>
            </a:pPr>
            <a:r>
              <a:rPr lang="en-US" sz="3999">
                <a:solidFill>
                  <a:srgbClr val="88A3B6"/>
                </a:solidFill>
                <a:latin typeface="Garet"/>
                <a:ea typeface="Garet"/>
                <a:cs typeface="Garet"/>
                <a:sym typeface="Garet"/>
              </a:rPr>
              <a:t>Building Positive Classroom Cultures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264515" y="7325671"/>
            <a:ext cx="6593699" cy="635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19"/>
              </a:lnSpc>
            </a:pPr>
            <a:r>
              <a:rPr lang="en-US" sz="3999">
                <a:solidFill>
                  <a:srgbClr val="88A3B6"/>
                </a:solidFill>
                <a:latin typeface="Garet"/>
                <a:ea typeface="Garet"/>
                <a:cs typeface="Garet"/>
                <a:sym typeface="Garet"/>
              </a:rPr>
              <a:t>Session 1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51523" y="-610466"/>
            <a:ext cx="10821776" cy="11449958"/>
            <a:chOff x="0" y="0"/>
            <a:chExt cx="1676576" cy="17738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76576" cy="1773898"/>
            </a:xfrm>
            <a:custGeom>
              <a:avLst/>
              <a:gdLst/>
              <a:ahLst/>
              <a:cxnLst/>
              <a:rect r="r" b="b" t="t" l="l"/>
              <a:pathLst>
                <a:path h="1773898" w="1676576">
                  <a:moveTo>
                    <a:pt x="0" y="0"/>
                  </a:moveTo>
                  <a:lnTo>
                    <a:pt x="1676576" y="0"/>
                  </a:lnTo>
                  <a:lnTo>
                    <a:pt x="1676576" y="1773898"/>
                  </a:lnTo>
                  <a:lnTo>
                    <a:pt x="0" y="1773898"/>
                  </a:lnTo>
                  <a:close/>
                </a:path>
              </a:pathLst>
            </a:custGeom>
            <a:blipFill>
              <a:blip r:embed="rId2"/>
              <a:stretch>
                <a:fillRect l="-2450" t="-36773" r="-9123" b="-21207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-10800000">
            <a:off x="2740289" y="8692399"/>
            <a:ext cx="2816615" cy="2083974"/>
            <a:chOff x="0" y="0"/>
            <a:chExt cx="3755486" cy="277863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007386" y="985847"/>
              <a:ext cx="1792785" cy="1792785"/>
            </a:xfrm>
            <a:custGeom>
              <a:avLst/>
              <a:gdLst/>
              <a:ahLst/>
              <a:cxnLst/>
              <a:rect r="r" b="b" t="t" l="l"/>
              <a:pathLst>
                <a:path h="1792785" w="1792785">
                  <a:moveTo>
                    <a:pt x="0" y="0"/>
                  </a:moveTo>
                  <a:lnTo>
                    <a:pt x="1792785" y="0"/>
                  </a:lnTo>
                  <a:lnTo>
                    <a:pt x="1792785" y="1792785"/>
                  </a:lnTo>
                  <a:lnTo>
                    <a:pt x="0" y="1792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05436" cy="1805436"/>
            </a:xfrm>
            <a:custGeom>
              <a:avLst/>
              <a:gdLst/>
              <a:ahLst/>
              <a:cxnLst/>
              <a:rect r="r" b="b" t="t" l="l"/>
              <a:pathLst>
                <a:path h="1805436" w="1805436">
                  <a:moveTo>
                    <a:pt x="0" y="0"/>
                  </a:moveTo>
                  <a:lnTo>
                    <a:pt x="1805436" y="0"/>
                  </a:lnTo>
                  <a:lnTo>
                    <a:pt x="1805436" y="1805436"/>
                  </a:lnTo>
                  <a:lnTo>
                    <a:pt x="0" y="1805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2683647" y="-638544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400000">
              <a:off x="2683647" y="47526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2683647" y="733597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859751" y="1882239"/>
              <a:ext cx="874714" cy="825914"/>
            </a:xfrm>
            <a:custGeom>
              <a:avLst/>
              <a:gdLst/>
              <a:ahLst/>
              <a:cxnLst/>
              <a:rect r="r" b="b" t="t" l="l"/>
              <a:pathLst>
                <a:path h="825914" w="874714">
                  <a:moveTo>
                    <a:pt x="0" y="0"/>
                  </a:moveTo>
                  <a:lnTo>
                    <a:pt x="874713" y="0"/>
                  </a:lnTo>
                  <a:lnTo>
                    <a:pt x="874713" y="825915"/>
                  </a:lnTo>
                  <a:lnTo>
                    <a:pt x="0" y="825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007386" y="2102882"/>
              <a:ext cx="311062" cy="310673"/>
            </a:xfrm>
            <a:custGeom>
              <a:avLst/>
              <a:gdLst/>
              <a:ahLst/>
              <a:cxnLst/>
              <a:rect r="r" b="b" t="t" l="l"/>
              <a:pathLst>
                <a:path h="310673" w="311062">
                  <a:moveTo>
                    <a:pt x="0" y="0"/>
                  </a:moveTo>
                  <a:lnTo>
                    <a:pt x="311062" y="0"/>
                  </a:lnTo>
                  <a:lnTo>
                    <a:pt x="311062" y="310673"/>
                  </a:lnTo>
                  <a:lnTo>
                    <a:pt x="0" y="31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476524" y="2114762"/>
              <a:ext cx="298793" cy="298793"/>
            </a:xfrm>
            <a:custGeom>
              <a:avLst/>
              <a:gdLst/>
              <a:ahLst/>
              <a:cxnLst/>
              <a:rect r="r" b="b" t="t" l="l"/>
              <a:pathLst>
                <a:path h="298793" w="298793">
                  <a:moveTo>
                    <a:pt x="0" y="0"/>
                  </a:moveTo>
                  <a:lnTo>
                    <a:pt x="298793" y="0"/>
                  </a:lnTo>
                  <a:lnTo>
                    <a:pt x="298793" y="298793"/>
                  </a:lnTo>
                  <a:lnTo>
                    <a:pt x="0" y="29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-10800000">
            <a:off x="-376056" y="8692399"/>
            <a:ext cx="2908253" cy="2282870"/>
            <a:chOff x="0" y="0"/>
            <a:chExt cx="3877671" cy="304382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890882" y="0"/>
              <a:ext cx="1986789" cy="1986789"/>
            </a:xfrm>
            <a:custGeom>
              <a:avLst/>
              <a:gdLst/>
              <a:ahLst/>
              <a:cxnLst/>
              <a:rect r="r" b="b" t="t" l="l"/>
              <a:pathLst>
                <a:path h="1986789" w="1986789">
                  <a:moveTo>
                    <a:pt x="0" y="0"/>
                  </a:moveTo>
                  <a:lnTo>
                    <a:pt x="1986789" y="0"/>
                  </a:lnTo>
                  <a:lnTo>
                    <a:pt x="1986789" y="1986789"/>
                  </a:lnTo>
                  <a:lnTo>
                    <a:pt x="0" y="1986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039891" y="0"/>
              <a:ext cx="1688771" cy="1986789"/>
            </a:xfrm>
            <a:custGeom>
              <a:avLst/>
              <a:gdLst/>
              <a:ahLst/>
              <a:cxnLst/>
              <a:rect r="r" b="b" t="t" l="l"/>
              <a:pathLst>
                <a:path h="1986789" w="1688771">
                  <a:moveTo>
                    <a:pt x="0" y="0"/>
                  </a:moveTo>
                  <a:lnTo>
                    <a:pt x="1688771" y="0"/>
                  </a:lnTo>
                  <a:lnTo>
                    <a:pt x="1688771" y="1986789"/>
                  </a:lnTo>
                  <a:lnTo>
                    <a:pt x="0" y="1986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5400000">
              <a:off x="1620578" y="2257093"/>
              <a:ext cx="990911" cy="450303"/>
            </a:xfrm>
            <a:custGeom>
              <a:avLst/>
              <a:gdLst/>
              <a:ahLst/>
              <a:cxnLst/>
              <a:rect r="r" b="b" t="t" l="l"/>
              <a:pathLst>
                <a:path h="450303" w="990911">
                  <a:moveTo>
                    <a:pt x="0" y="0"/>
                  </a:moveTo>
                  <a:lnTo>
                    <a:pt x="990911" y="0"/>
                  </a:lnTo>
                  <a:lnTo>
                    <a:pt x="990911" y="450303"/>
                  </a:lnTo>
                  <a:lnTo>
                    <a:pt x="0" y="450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true" flipV="true" rot="5400000">
              <a:off x="2070881" y="2257093"/>
              <a:ext cx="990911" cy="450303"/>
            </a:xfrm>
            <a:custGeom>
              <a:avLst/>
              <a:gdLst/>
              <a:ahLst/>
              <a:cxnLst/>
              <a:rect r="r" b="b" t="t" l="l"/>
              <a:pathLst>
                <a:path h="450303" w="990911">
                  <a:moveTo>
                    <a:pt x="990911" y="450303"/>
                  </a:moveTo>
                  <a:lnTo>
                    <a:pt x="0" y="450303"/>
                  </a:lnTo>
                  <a:lnTo>
                    <a:pt x="0" y="0"/>
                  </a:lnTo>
                  <a:lnTo>
                    <a:pt x="990911" y="0"/>
                  </a:lnTo>
                  <a:lnTo>
                    <a:pt x="990911" y="450303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884276" y="1986789"/>
              <a:ext cx="993395" cy="990911"/>
            </a:xfrm>
            <a:custGeom>
              <a:avLst/>
              <a:gdLst/>
              <a:ahLst/>
              <a:cxnLst/>
              <a:rect r="r" b="b" t="t" l="l"/>
              <a:pathLst>
                <a:path h="990911" w="993395">
                  <a:moveTo>
                    <a:pt x="0" y="0"/>
                  </a:moveTo>
                  <a:lnTo>
                    <a:pt x="993395" y="0"/>
                  </a:lnTo>
                  <a:lnTo>
                    <a:pt x="993395" y="990911"/>
                  </a:lnTo>
                  <a:lnTo>
                    <a:pt x="0" y="990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649530" y="0"/>
              <a:ext cx="1009528" cy="3043826"/>
            </a:xfrm>
            <a:custGeom>
              <a:avLst/>
              <a:gdLst/>
              <a:ahLst/>
              <a:cxnLst/>
              <a:rect r="r" b="b" t="t" l="l"/>
              <a:pathLst>
                <a:path h="3043826" w="1009528">
                  <a:moveTo>
                    <a:pt x="0" y="0"/>
                  </a:moveTo>
                  <a:lnTo>
                    <a:pt x="1009528" y="0"/>
                  </a:lnTo>
                  <a:lnTo>
                    <a:pt x="1009528" y="3043826"/>
                  </a:lnTo>
                  <a:lnTo>
                    <a:pt x="0" y="3043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930707"/>
              <a:ext cx="1299060" cy="746185"/>
            </a:xfrm>
            <a:custGeom>
              <a:avLst/>
              <a:gdLst/>
              <a:ahLst/>
              <a:cxnLst/>
              <a:rect r="r" b="b" t="t" l="l"/>
              <a:pathLst>
                <a:path h="746185" w="1299060">
                  <a:moveTo>
                    <a:pt x="0" y="0"/>
                  </a:moveTo>
                  <a:lnTo>
                    <a:pt x="1299060" y="0"/>
                  </a:lnTo>
                  <a:lnTo>
                    <a:pt x="1299060" y="746186"/>
                  </a:lnTo>
                  <a:lnTo>
                    <a:pt x="0" y="7461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7674677" y="4338625"/>
            <a:ext cx="5576560" cy="6811705"/>
            <a:chOff x="0" y="0"/>
            <a:chExt cx="1468724" cy="179402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468724" cy="1794029"/>
            </a:xfrm>
            <a:custGeom>
              <a:avLst/>
              <a:gdLst/>
              <a:ahLst/>
              <a:cxnLst/>
              <a:rect r="r" b="b" t="t" l="l"/>
              <a:pathLst>
                <a:path h="1794029" w="1468724">
                  <a:moveTo>
                    <a:pt x="61085" y="0"/>
                  </a:moveTo>
                  <a:lnTo>
                    <a:pt x="1407639" y="0"/>
                  </a:lnTo>
                  <a:cubicBezTo>
                    <a:pt x="1423839" y="0"/>
                    <a:pt x="1439377" y="6436"/>
                    <a:pt x="1450832" y="17891"/>
                  </a:cubicBezTo>
                  <a:cubicBezTo>
                    <a:pt x="1462288" y="29347"/>
                    <a:pt x="1468724" y="44884"/>
                    <a:pt x="1468724" y="61085"/>
                  </a:cubicBezTo>
                  <a:lnTo>
                    <a:pt x="1468724" y="1732944"/>
                  </a:lnTo>
                  <a:cubicBezTo>
                    <a:pt x="1468724" y="1749145"/>
                    <a:pt x="1462288" y="1764682"/>
                    <a:pt x="1450832" y="1776138"/>
                  </a:cubicBezTo>
                  <a:cubicBezTo>
                    <a:pt x="1439377" y="1787594"/>
                    <a:pt x="1423839" y="1794029"/>
                    <a:pt x="1407639" y="1794029"/>
                  </a:cubicBezTo>
                  <a:lnTo>
                    <a:pt x="61085" y="1794029"/>
                  </a:lnTo>
                  <a:cubicBezTo>
                    <a:pt x="44884" y="1794029"/>
                    <a:pt x="29347" y="1787594"/>
                    <a:pt x="17891" y="1776138"/>
                  </a:cubicBezTo>
                  <a:cubicBezTo>
                    <a:pt x="6436" y="1764682"/>
                    <a:pt x="0" y="1749145"/>
                    <a:pt x="0" y="1732944"/>
                  </a:cubicBezTo>
                  <a:lnTo>
                    <a:pt x="0" y="61085"/>
                  </a:lnTo>
                  <a:cubicBezTo>
                    <a:pt x="0" y="44884"/>
                    <a:pt x="6436" y="29347"/>
                    <a:pt x="17891" y="17891"/>
                  </a:cubicBezTo>
                  <a:cubicBezTo>
                    <a:pt x="29347" y="6436"/>
                    <a:pt x="44884" y="0"/>
                    <a:pt x="61085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1468724" cy="18321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691297" y="518627"/>
            <a:ext cx="6428181" cy="1375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5"/>
              </a:lnSpc>
            </a:pP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CONSISTENCY CREATES SAFETY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61629" y="2551557"/>
            <a:ext cx="7573935" cy="2903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Pupils should not have to work out:</a:t>
            </a:r>
          </a:p>
          <a:p>
            <a:pPr algn="ctr">
              <a:lnSpc>
                <a:spcPts val="3839"/>
              </a:lnSpc>
            </a:pPr>
          </a:p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“Which version of the adult am I getting today?”</a:t>
            </a:r>
          </a:p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Predictability reduces uncerta</a:t>
            </a: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inty.</a:t>
            </a:r>
          </a:p>
          <a:p>
            <a:pPr algn="ctr">
              <a:lnSpc>
                <a:spcPts val="3839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345649" y="6121527"/>
            <a:ext cx="7119478" cy="1890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2"/>
              </a:lnSpc>
            </a:pPr>
            <a:r>
              <a:rPr lang="en-US" b="true" sz="2400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Consistency does not mean every child always receives an identical response.</a:t>
            </a:r>
          </a:p>
          <a:p>
            <a:pPr algn="ctr">
              <a:lnSpc>
                <a:spcPts val="3072"/>
              </a:lnSpc>
            </a:pPr>
            <a:r>
              <a:rPr lang="en-US" b="true" sz="2400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It means our values and expectations re</a:t>
            </a:r>
            <a:r>
              <a:rPr lang="en-US" b="true" sz="2400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main dependable.</a:t>
            </a:r>
          </a:p>
          <a:p>
            <a:pPr algn="ctr">
              <a:lnSpc>
                <a:spcPts val="3072"/>
              </a:lnSpc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8129548" y="4918807"/>
            <a:ext cx="4666819" cy="4915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That means:</a:t>
            </a:r>
          </a:p>
          <a:p>
            <a:pPr algn="l" marL="604518" indent="-302259" lvl="1">
              <a:lnSpc>
                <a:spcPts val="3583"/>
              </a:lnSpc>
              <a:buFont typeface="Arial"/>
              <a:buChar char="•"/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Cl</a:t>
            </a: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ear expectations</a:t>
            </a:r>
          </a:p>
          <a:p>
            <a:pPr algn="l">
              <a:lnSpc>
                <a:spcPts val="3583"/>
              </a:lnSpc>
            </a:pPr>
          </a:p>
          <a:p>
            <a:pPr algn="l" marL="604518" indent="-302259" lvl="1">
              <a:lnSpc>
                <a:spcPts val="3583"/>
              </a:lnSpc>
              <a:buFont typeface="Arial"/>
              <a:buChar char="•"/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Calm </a:t>
            </a: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responses</a:t>
            </a:r>
          </a:p>
          <a:p>
            <a:pPr algn="l">
              <a:lnSpc>
                <a:spcPts val="3583"/>
              </a:lnSpc>
            </a:pPr>
          </a:p>
          <a:p>
            <a:pPr algn="l" marL="604518" indent="-302259" lvl="1">
              <a:lnSpc>
                <a:spcPts val="3583"/>
              </a:lnSpc>
              <a:buFont typeface="Arial"/>
              <a:buChar char="•"/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Reliabl</a:t>
            </a: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e routines</a:t>
            </a:r>
          </a:p>
          <a:p>
            <a:pPr algn="l">
              <a:lnSpc>
                <a:spcPts val="3583"/>
              </a:lnSpc>
            </a:pPr>
          </a:p>
          <a:p>
            <a:pPr algn="l" marL="604518" indent="-302259" lvl="1">
              <a:lnSpc>
                <a:spcPts val="3583"/>
              </a:lnSpc>
              <a:buFont typeface="Arial"/>
              <a:buChar char="•"/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Consistent language</a:t>
            </a:r>
          </a:p>
          <a:p>
            <a:pPr algn="l">
              <a:lnSpc>
                <a:spcPts val="3583"/>
              </a:lnSpc>
            </a:pPr>
          </a:p>
          <a:p>
            <a:pPr algn="l" marL="604518" indent="-302259" lvl="1">
              <a:lnSpc>
                <a:spcPts val="3583"/>
              </a:lnSpc>
              <a:buFont typeface="Arial"/>
              <a:buChar char="•"/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Follow-through</a:t>
            </a:r>
          </a:p>
          <a:p>
            <a:pPr algn="l">
              <a:lnSpc>
                <a:spcPts val="3583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76564" y="-2217938"/>
            <a:ext cx="9417284" cy="3609034"/>
            <a:chOff x="0" y="0"/>
            <a:chExt cx="12556378" cy="481204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744596" y="1707293"/>
              <a:ext cx="3104752" cy="3104752"/>
            </a:xfrm>
            <a:custGeom>
              <a:avLst/>
              <a:gdLst/>
              <a:ahLst/>
              <a:cxnLst/>
              <a:rect r="r" b="b" t="t" l="l"/>
              <a:pathLst>
                <a:path h="3104752" w="3104752">
                  <a:moveTo>
                    <a:pt x="0" y="0"/>
                  </a:moveTo>
                  <a:lnTo>
                    <a:pt x="3104752" y="0"/>
                  </a:lnTo>
                  <a:lnTo>
                    <a:pt x="3104752" y="3104752"/>
                  </a:lnTo>
                  <a:lnTo>
                    <a:pt x="0" y="3104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126661" cy="3126661"/>
            </a:xfrm>
            <a:custGeom>
              <a:avLst/>
              <a:gdLst/>
              <a:ahLst/>
              <a:cxnLst/>
              <a:rect r="r" b="b" t="t" l="l"/>
              <a:pathLst>
                <a:path h="3126661" w="3126661">
                  <a:moveTo>
                    <a:pt x="0" y="0"/>
                  </a:moveTo>
                  <a:lnTo>
                    <a:pt x="3126661" y="0"/>
                  </a:lnTo>
                  <a:lnTo>
                    <a:pt x="3126661" y="3126661"/>
                  </a:lnTo>
                  <a:lnTo>
                    <a:pt x="0" y="3126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400000">
              <a:off x="4647551" y="-1105833"/>
              <a:ext cx="750382" cy="2962048"/>
            </a:xfrm>
            <a:custGeom>
              <a:avLst/>
              <a:gdLst/>
              <a:ahLst/>
              <a:cxnLst/>
              <a:rect r="r" b="b" t="t" l="l"/>
              <a:pathLst>
                <a:path h="2962048" w="750382">
                  <a:moveTo>
                    <a:pt x="0" y="0"/>
                  </a:moveTo>
                  <a:lnTo>
                    <a:pt x="750382" y="0"/>
                  </a:lnTo>
                  <a:lnTo>
                    <a:pt x="750382" y="2962048"/>
                  </a:lnTo>
                  <a:lnTo>
                    <a:pt x="0" y="29620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5400000">
              <a:off x="4647551" y="82306"/>
              <a:ext cx="750382" cy="2962048"/>
            </a:xfrm>
            <a:custGeom>
              <a:avLst/>
              <a:gdLst/>
              <a:ahLst/>
              <a:cxnLst/>
              <a:rect r="r" b="b" t="t" l="l"/>
              <a:pathLst>
                <a:path h="2962048" w="750382">
                  <a:moveTo>
                    <a:pt x="0" y="0"/>
                  </a:moveTo>
                  <a:lnTo>
                    <a:pt x="750382" y="0"/>
                  </a:lnTo>
                  <a:lnTo>
                    <a:pt x="750382" y="2962048"/>
                  </a:lnTo>
                  <a:lnTo>
                    <a:pt x="0" y="29620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4647551" y="1270446"/>
              <a:ext cx="750382" cy="2962048"/>
            </a:xfrm>
            <a:custGeom>
              <a:avLst/>
              <a:gdLst/>
              <a:ahLst/>
              <a:cxnLst/>
              <a:rect r="r" b="b" t="t" l="l"/>
              <a:pathLst>
                <a:path h="2962048" w="750382">
                  <a:moveTo>
                    <a:pt x="0" y="0"/>
                  </a:moveTo>
                  <a:lnTo>
                    <a:pt x="750382" y="0"/>
                  </a:lnTo>
                  <a:lnTo>
                    <a:pt x="750382" y="2962047"/>
                  </a:lnTo>
                  <a:lnTo>
                    <a:pt x="0" y="29620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4952527" y="3259669"/>
              <a:ext cx="1514832" cy="1430322"/>
            </a:xfrm>
            <a:custGeom>
              <a:avLst/>
              <a:gdLst/>
              <a:ahLst/>
              <a:cxnLst/>
              <a:rect r="r" b="b" t="t" l="l"/>
              <a:pathLst>
                <a:path h="1430322" w="1514832">
                  <a:moveTo>
                    <a:pt x="0" y="0"/>
                  </a:moveTo>
                  <a:lnTo>
                    <a:pt x="1514832" y="0"/>
                  </a:lnTo>
                  <a:lnTo>
                    <a:pt x="1514832" y="1430322"/>
                  </a:lnTo>
                  <a:lnTo>
                    <a:pt x="0" y="1430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744596" y="3641780"/>
              <a:ext cx="538698" cy="538024"/>
            </a:xfrm>
            <a:custGeom>
              <a:avLst/>
              <a:gdLst/>
              <a:ahLst/>
              <a:cxnLst/>
              <a:rect r="r" b="b" t="t" l="l"/>
              <a:pathLst>
                <a:path h="538024" w="538698">
                  <a:moveTo>
                    <a:pt x="0" y="0"/>
                  </a:moveTo>
                  <a:lnTo>
                    <a:pt x="538697" y="0"/>
                  </a:lnTo>
                  <a:lnTo>
                    <a:pt x="538697" y="538024"/>
                  </a:lnTo>
                  <a:lnTo>
                    <a:pt x="0" y="538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825245" y="3662352"/>
              <a:ext cx="517452" cy="517452"/>
            </a:xfrm>
            <a:custGeom>
              <a:avLst/>
              <a:gdLst/>
              <a:ahLst/>
              <a:cxnLst/>
              <a:rect r="r" b="b" t="t" l="l"/>
              <a:pathLst>
                <a:path h="517452" w="517452">
                  <a:moveTo>
                    <a:pt x="0" y="0"/>
                  </a:moveTo>
                  <a:lnTo>
                    <a:pt x="517452" y="0"/>
                  </a:lnTo>
                  <a:lnTo>
                    <a:pt x="517452" y="517452"/>
                  </a:lnTo>
                  <a:lnTo>
                    <a:pt x="0" y="517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9455222" y="60971"/>
              <a:ext cx="3101157" cy="3101157"/>
            </a:xfrm>
            <a:custGeom>
              <a:avLst/>
              <a:gdLst/>
              <a:ahLst/>
              <a:cxnLst/>
              <a:rect r="r" b="b" t="t" l="l"/>
              <a:pathLst>
                <a:path h="3101157" w="3101157">
                  <a:moveTo>
                    <a:pt x="0" y="0"/>
                  </a:moveTo>
                  <a:lnTo>
                    <a:pt x="3101156" y="0"/>
                  </a:lnTo>
                  <a:lnTo>
                    <a:pt x="3101156" y="3101157"/>
                  </a:lnTo>
                  <a:lnTo>
                    <a:pt x="0" y="3101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9687808" y="60971"/>
              <a:ext cx="2635983" cy="3101157"/>
            </a:xfrm>
            <a:custGeom>
              <a:avLst/>
              <a:gdLst/>
              <a:ahLst/>
              <a:cxnLst/>
              <a:rect r="r" b="b" t="t" l="l"/>
              <a:pathLst>
                <a:path h="3101157" w="2635983">
                  <a:moveTo>
                    <a:pt x="0" y="0"/>
                  </a:moveTo>
                  <a:lnTo>
                    <a:pt x="2635984" y="0"/>
                  </a:lnTo>
                  <a:lnTo>
                    <a:pt x="2635984" y="3101157"/>
                  </a:lnTo>
                  <a:lnTo>
                    <a:pt x="0" y="3101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5400000">
              <a:off x="9033307" y="3584042"/>
              <a:ext cx="1546702" cy="702873"/>
            </a:xfrm>
            <a:custGeom>
              <a:avLst/>
              <a:gdLst/>
              <a:ahLst/>
              <a:cxnLst/>
              <a:rect r="r" b="b" t="t" l="l"/>
              <a:pathLst>
                <a:path h="702873" w="1546702">
                  <a:moveTo>
                    <a:pt x="0" y="0"/>
                  </a:moveTo>
                  <a:lnTo>
                    <a:pt x="1546702" y="0"/>
                  </a:lnTo>
                  <a:lnTo>
                    <a:pt x="1546702" y="702874"/>
                  </a:lnTo>
                  <a:lnTo>
                    <a:pt x="0" y="702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true" flipV="true" rot="5400000">
              <a:off x="9736180" y="3584042"/>
              <a:ext cx="1546702" cy="702873"/>
            </a:xfrm>
            <a:custGeom>
              <a:avLst/>
              <a:gdLst/>
              <a:ahLst/>
              <a:cxnLst/>
              <a:rect r="r" b="b" t="t" l="l"/>
              <a:pathLst>
                <a:path h="702873" w="1546702">
                  <a:moveTo>
                    <a:pt x="1546702" y="702874"/>
                  </a:moveTo>
                  <a:lnTo>
                    <a:pt x="0" y="702874"/>
                  </a:lnTo>
                  <a:lnTo>
                    <a:pt x="0" y="0"/>
                  </a:lnTo>
                  <a:lnTo>
                    <a:pt x="1546702" y="0"/>
                  </a:lnTo>
                  <a:lnTo>
                    <a:pt x="1546702" y="702874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005800" y="3162128"/>
              <a:ext cx="1550578" cy="1546702"/>
            </a:xfrm>
            <a:custGeom>
              <a:avLst/>
              <a:gdLst/>
              <a:ahLst/>
              <a:cxnLst/>
              <a:rect r="r" b="b" t="t" l="l"/>
              <a:pathLst>
                <a:path h="1546702" w="1550578">
                  <a:moveTo>
                    <a:pt x="0" y="0"/>
                  </a:moveTo>
                  <a:lnTo>
                    <a:pt x="1550578" y="0"/>
                  </a:lnTo>
                  <a:lnTo>
                    <a:pt x="1550578" y="1546702"/>
                  </a:lnTo>
                  <a:lnTo>
                    <a:pt x="0" y="1546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7517609" y="60971"/>
              <a:ext cx="1575761" cy="4751074"/>
            </a:xfrm>
            <a:custGeom>
              <a:avLst/>
              <a:gdLst/>
              <a:ahLst/>
              <a:cxnLst/>
              <a:rect r="r" b="b" t="t" l="l"/>
              <a:pathLst>
                <a:path h="4751074" w="1575761">
                  <a:moveTo>
                    <a:pt x="0" y="0"/>
                  </a:moveTo>
                  <a:lnTo>
                    <a:pt x="1575762" y="0"/>
                  </a:lnTo>
                  <a:lnTo>
                    <a:pt x="1575762" y="4751074"/>
                  </a:lnTo>
                  <a:lnTo>
                    <a:pt x="0" y="47510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6503766" y="3074590"/>
              <a:ext cx="2027687" cy="1164713"/>
            </a:xfrm>
            <a:custGeom>
              <a:avLst/>
              <a:gdLst/>
              <a:ahLst/>
              <a:cxnLst/>
              <a:rect r="r" b="b" t="t" l="l"/>
              <a:pathLst>
                <a:path h="1164713" w="2027687">
                  <a:moveTo>
                    <a:pt x="0" y="0"/>
                  </a:moveTo>
                  <a:lnTo>
                    <a:pt x="2027687" y="0"/>
                  </a:lnTo>
                  <a:lnTo>
                    <a:pt x="2027687" y="1164713"/>
                  </a:lnTo>
                  <a:lnTo>
                    <a:pt x="0" y="116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-1560569" y="5400145"/>
            <a:ext cx="9473716" cy="4090590"/>
            <a:chOff x="0" y="0"/>
            <a:chExt cx="2495135" cy="107735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495135" cy="1077357"/>
            </a:xfrm>
            <a:custGeom>
              <a:avLst/>
              <a:gdLst/>
              <a:ahLst/>
              <a:cxnLst/>
              <a:rect r="r" b="b" t="t" l="l"/>
              <a:pathLst>
                <a:path h="1077357" w="2495135">
                  <a:moveTo>
                    <a:pt x="35957" y="0"/>
                  </a:moveTo>
                  <a:lnTo>
                    <a:pt x="2459179" y="0"/>
                  </a:lnTo>
                  <a:cubicBezTo>
                    <a:pt x="2468715" y="0"/>
                    <a:pt x="2477861" y="3788"/>
                    <a:pt x="2484604" y="10532"/>
                  </a:cubicBezTo>
                  <a:cubicBezTo>
                    <a:pt x="2491347" y="17275"/>
                    <a:pt x="2495135" y="26420"/>
                    <a:pt x="2495135" y="35957"/>
                  </a:cubicBezTo>
                  <a:lnTo>
                    <a:pt x="2495135" y="1041400"/>
                  </a:lnTo>
                  <a:cubicBezTo>
                    <a:pt x="2495135" y="1050937"/>
                    <a:pt x="2491347" y="1060082"/>
                    <a:pt x="2484604" y="1066825"/>
                  </a:cubicBezTo>
                  <a:cubicBezTo>
                    <a:pt x="2477861" y="1073569"/>
                    <a:pt x="2468715" y="1077357"/>
                    <a:pt x="2459179" y="1077357"/>
                  </a:cubicBezTo>
                  <a:lnTo>
                    <a:pt x="35957" y="1077357"/>
                  </a:lnTo>
                  <a:cubicBezTo>
                    <a:pt x="26420" y="1077357"/>
                    <a:pt x="17275" y="1073569"/>
                    <a:pt x="10532" y="1066825"/>
                  </a:cubicBezTo>
                  <a:cubicBezTo>
                    <a:pt x="3788" y="1060082"/>
                    <a:pt x="0" y="1050937"/>
                    <a:pt x="0" y="1041400"/>
                  </a:cubicBezTo>
                  <a:lnTo>
                    <a:pt x="0" y="35957"/>
                  </a:lnTo>
                  <a:cubicBezTo>
                    <a:pt x="0" y="26420"/>
                    <a:pt x="3788" y="17275"/>
                    <a:pt x="10532" y="10532"/>
                  </a:cubicBezTo>
                  <a:cubicBezTo>
                    <a:pt x="17275" y="3788"/>
                    <a:pt x="26420" y="0"/>
                    <a:pt x="35957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2495135" cy="11154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7913148" y="-610466"/>
            <a:ext cx="10725292" cy="8287341"/>
            <a:chOff x="0" y="0"/>
            <a:chExt cx="1661628" cy="128392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661628" cy="1283926"/>
            </a:xfrm>
            <a:custGeom>
              <a:avLst/>
              <a:gdLst/>
              <a:ahLst/>
              <a:cxnLst/>
              <a:rect r="r" b="b" t="t" l="l"/>
              <a:pathLst>
                <a:path h="1283926" w="1661628">
                  <a:moveTo>
                    <a:pt x="0" y="0"/>
                  </a:moveTo>
                  <a:lnTo>
                    <a:pt x="1661628" y="0"/>
                  </a:lnTo>
                  <a:lnTo>
                    <a:pt x="1661628" y="1283926"/>
                  </a:lnTo>
                  <a:lnTo>
                    <a:pt x="0" y="1283926"/>
                  </a:lnTo>
                  <a:close/>
                </a:path>
              </a:pathLst>
            </a:custGeom>
            <a:blipFill>
              <a:blip r:embed="rId26"/>
              <a:stretch>
                <a:fillRect l="-14390" t="0" r="-14390" b="0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144529" y="2009556"/>
            <a:ext cx="7025888" cy="1375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5"/>
              </a:lnSpc>
            </a:pP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CATCH THE CULTURE YOU WANT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38701" y="3958236"/>
            <a:ext cx="5604037" cy="840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27"/>
              </a:lnSpc>
            </a:pPr>
            <a:r>
              <a:rPr lang="en-US" sz="2599" b="true">
                <a:solidFill>
                  <a:srgbClr val="590CD6"/>
                </a:solidFill>
                <a:latin typeface="Garet Bold"/>
                <a:ea typeface="Garet Bold"/>
                <a:cs typeface="Garet Bold"/>
                <a:sym typeface="Garet Bold"/>
              </a:rPr>
              <a:t>What adults notice becomes important.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395392" y="8011477"/>
            <a:ext cx="9760803" cy="2257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Be specific: “I noticed you were frustrated, but you stopped and tried again.”</a:t>
            </a:r>
          </a:p>
          <a:p>
            <a:pPr algn="ctr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We are reinforcing the behaviour and the identity behind it.</a:t>
            </a:r>
          </a:p>
          <a:p>
            <a:pPr algn="ctr">
              <a:lnSpc>
                <a:spcPts val="3583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184816" y="5714557"/>
            <a:ext cx="7592381" cy="3774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8"/>
              </a:lnSpc>
            </a:pPr>
            <a:r>
              <a:rPr lang="en-US" sz="26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Instead of only responding when behaviour goes wrong, deliberately notice when pupils:</a:t>
            </a:r>
          </a:p>
          <a:p>
            <a:pPr algn="l" marL="561341" indent="-280670" lvl="1">
              <a:lnSpc>
                <a:spcPts val="3328"/>
              </a:lnSpc>
              <a:buFont typeface="Arial"/>
              <a:buChar char="•"/>
            </a:pPr>
            <a:r>
              <a:rPr lang="en-US" sz="26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Show kindness</a:t>
            </a:r>
          </a:p>
          <a:p>
            <a:pPr algn="l" marL="561341" indent="-280670" lvl="1">
              <a:lnSpc>
                <a:spcPts val="3328"/>
              </a:lnSpc>
              <a:buFont typeface="Arial"/>
              <a:buChar char="•"/>
            </a:pPr>
            <a:r>
              <a:rPr lang="en-US" sz="26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M</a:t>
            </a:r>
            <a:r>
              <a:rPr lang="en-US" sz="26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eet expectations</a:t>
            </a:r>
          </a:p>
          <a:p>
            <a:pPr algn="l" marL="561341" indent="-280670" lvl="1">
              <a:lnSpc>
                <a:spcPts val="3328"/>
              </a:lnSpc>
              <a:buFont typeface="Arial"/>
              <a:buChar char="•"/>
            </a:pPr>
            <a:r>
              <a:rPr lang="en-US" sz="26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Recover from difficulty</a:t>
            </a:r>
          </a:p>
          <a:p>
            <a:pPr algn="l" marL="561341" indent="-280670" lvl="1">
              <a:lnSpc>
                <a:spcPts val="3328"/>
              </a:lnSpc>
              <a:buFont typeface="Arial"/>
              <a:buChar char="•"/>
            </a:pPr>
            <a:r>
              <a:rPr lang="en-US" sz="26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Make a better choice</a:t>
            </a:r>
          </a:p>
          <a:p>
            <a:pPr algn="l" marL="561341" indent="-280670" lvl="1">
              <a:lnSpc>
                <a:spcPts val="3328"/>
              </a:lnSpc>
              <a:buFont typeface="Arial"/>
              <a:buChar char="•"/>
            </a:pPr>
            <a:r>
              <a:rPr lang="en-US" sz="26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H</a:t>
            </a:r>
            <a:r>
              <a:rPr lang="en-US" sz="26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elp someone else</a:t>
            </a:r>
          </a:p>
          <a:p>
            <a:pPr algn="l" marL="561341" indent="-280670" lvl="1">
              <a:lnSpc>
                <a:spcPts val="3328"/>
              </a:lnSpc>
              <a:buFont typeface="Arial"/>
              <a:buChar char="•"/>
            </a:pPr>
            <a:r>
              <a:rPr lang="en-US" sz="26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De</a:t>
            </a:r>
            <a:r>
              <a:rPr lang="en-US" sz="26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monstrate self-control</a:t>
            </a:r>
          </a:p>
          <a:p>
            <a:pPr algn="l">
              <a:lnSpc>
                <a:spcPts val="3328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51523" y="-610466"/>
            <a:ext cx="10821776" cy="11449958"/>
            <a:chOff x="0" y="0"/>
            <a:chExt cx="1676576" cy="17738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76576" cy="1773898"/>
            </a:xfrm>
            <a:custGeom>
              <a:avLst/>
              <a:gdLst/>
              <a:ahLst/>
              <a:cxnLst/>
              <a:rect r="r" b="b" t="t" l="l"/>
              <a:pathLst>
                <a:path h="1773898" w="1676576">
                  <a:moveTo>
                    <a:pt x="0" y="0"/>
                  </a:moveTo>
                  <a:lnTo>
                    <a:pt x="1676576" y="0"/>
                  </a:lnTo>
                  <a:lnTo>
                    <a:pt x="1676576" y="1773898"/>
                  </a:lnTo>
                  <a:lnTo>
                    <a:pt x="0" y="1773898"/>
                  </a:lnTo>
                  <a:close/>
                </a:path>
              </a:pathLst>
            </a:custGeom>
            <a:blipFill>
              <a:blip r:embed="rId2"/>
              <a:stretch>
                <a:fillRect l="-28958" t="0" r="-28958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-10800000">
            <a:off x="2740289" y="8692399"/>
            <a:ext cx="2816615" cy="2083974"/>
            <a:chOff x="0" y="0"/>
            <a:chExt cx="3755486" cy="277863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007386" y="985847"/>
              <a:ext cx="1792785" cy="1792785"/>
            </a:xfrm>
            <a:custGeom>
              <a:avLst/>
              <a:gdLst/>
              <a:ahLst/>
              <a:cxnLst/>
              <a:rect r="r" b="b" t="t" l="l"/>
              <a:pathLst>
                <a:path h="1792785" w="1792785">
                  <a:moveTo>
                    <a:pt x="0" y="0"/>
                  </a:moveTo>
                  <a:lnTo>
                    <a:pt x="1792785" y="0"/>
                  </a:lnTo>
                  <a:lnTo>
                    <a:pt x="1792785" y="1792785"/>
                  </a:lnTo>
                  <a:lnTo>
                    <a:pt x="0" y="1792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05436" cy="1805436"/>
            </a:xfrm>
            <a:custGeom>
              <a:avLst/>
              <a:gdLst/>
              <a:ahLst/>
              <a:cxnLst/>
              <a:rect r="r" b="b" t="t" l="l"/>
              <a:pathLst>
                <a:path h="1805436" w="1805436">
                  <a:moveTo>
                    <a:pt x="0" y="0"/>
                  </a:moveTo>
                  <a:lnTo>
                    <a:pt x="1805436" y="0"/>
                  </a:lnTo>
                  <a:lnTo>
                    <a:pt x="1805436" y="1805436"/>
                  </a:lnTo>
                  <a:lnTo>
                    <a:pt x="0" y="1805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2683647" y="-638544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400000">
              <a:off x="2683647" y="47526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2683647" y="733597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859751" y="1882239"/>
              <a:ext cx="874714" cy="825914"/>
            </a:xfrm>
            <a:custGeom>
              <a:avLst/>
              <a:gdLst/>
              <a:ahLst/>
              <a:cxnLst/>
              <a:rect r="r" b="b" t="t" l="l"/>
              <a:pathLst>
                <a:path h="825914" w="874714">
                  <a:moveTo>
                    <a:pt x="0" y="0"/>
                  </a:moveTo>
                  <a:lnTo>
                    <a:pt x="874713" y="0"/>
                  </a:lnTo>
                  <a:lnTo>
                    <a:pt x="874713" y="825915"/>
                  </a:lnTo>
                  <a:lnTo>
                    <a:pt x="0" y="825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007386" y="2102882"/>
              <a:ext cx="311062" cy="310673"/>
            </a:xfrm>
            <a:custGeom>
              <a:avLst/>
              <a:gdLst/>
              <a:ahLst/>
              <a:cxnLst/>
              <a:rect r="r" b="b" t="t" l="l"/>
              <a:pathLst>
                <a:path h="310673" w="311062">
                  <a:moveTo>
                    <a:pt x="0" y="0"/>
                  </a:moveTo>
                  <a:lnTo>
                    <a:pt x="311062" y="0"/>
                  </a:lnTo>
                  <a:lnTo>
                    <a:pt x="311062" y="310673"/>
                  </a:lnTo>
                  <a:lnTo>
                    <a:pt x="0" y="31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476524" y="2114762"/>
              <a:ext cx="298793" cy="298793"/>
            </a:xfrm>
            <a:custGeom>
              <a:avLst/>
              <a:gdLst/>
              <a:ahLst/>
              <a:cxnLst/>
              <a:rect r="r" b="b" t="t" l="l"/>
              <a:pathLst>
                <a:path h="298793" w="298793">
                  <a:moveTo>
                    <a:pt x="0" y="0"/>
                  </a:moveTo>
                  <a:lnTo>
                    <a:pt x="298793" y="0"/>
                  </a:lnTo>
                  <a:lnTo>
                    <a:pt x="298793" y="298793"/>
                  </a:lnTo>
                  <a:lnTo>
                    <a:pt x="0" y="29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-10800000">
            <a:off x="-376056" y="8692399"/>
            <a:ext cx="2908253" cy="2282870"/>
            <a:chOff x="0" y="0"/>
            <a:chExt cx="3877671" cy="304382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890882" y="0"/>
              <a:ext cx="1986789" cy="1986789"/>
            </a:xfrm>
            <a:custGeom>
              <a:avLst/>
              <a:gdLst/>
              <a:ahLst/>
              <a:cxnLst/>
              <a:rect r="r" b="b" t="t" l="l"/>
              <a:pathLst>
                <a:path h="1986789" w="1986789">
                  <a:moveTo>
                    <a:pt x="0" y="0"/>
                  </a:moveTo>
                  <a:lnTo>
                    <a:pt x="1986789" y="0"/>
                  </a:lnTo>
                  <a:lnTo>
                    <a:pt x="1986789" y="1986789"/>
                  </a:lnTo>
                  <a:lnTo>
                    <a:pt x="0" y="1986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039891" y="0"/>
              <a:ext cx="1688771" cy="1986789"/>
            </a:xfrm>
            <a:custGeom>
              <a:avLst/>
              <a:gdLst/>
              <a:ahLst/>
              <a:cxnLst/>
              <a:rect r="r" b="b" t="t" l="l"/>
              <a:pathLst>
                <a:path h="1986789" w="1688771">
                  <a:moveTo>
                    <a:pt x="0" y="0"/>
                  </a:moveTo>
                  <a:lnTo>
                    <a:pt x="1688771" y="0"/>
                  </a:lnTo>
                  <a:lnTo>
                    <a:pt x="1688771" y="1986789"/>
                  </a:lnTo>
                  <a:lnTo>
                    <a:pt x="0" y="1986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5400000">
              <a:off x="1620578" y="2257093"/>
              <a:ext cx="990911" cy="450303"/>
            </a:xfrm>
            <a:custGeom>
              <a:avLst/>
              <a:gdLst/>
              <a:ahLst/>
              <a:cxnLst/>
              <a:rect r="r" b="b" t="t" l="l"/>
              <a:pathLst>
                <a:path h="450303" w="990911">
                  <a:moveTo>
                    <a:pt x="0" y="0"/>
                  </a:moveTo>
                  <a:lnTo>
                    <a:pt x="990911" y="0"/>
                  </a:lnTo>
                  <a:lnTo>
                    <a:pt x="990911" y="450303"/>
                  </a:lnTo>
                  <a:lnTo>
                    <a:pt x="0" y="450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true" flipV="true" rot="5400000">
              <a:off x="2070881" y="2257093"/>
              <a:ext cx="990911" cy="450303"/>
            </a:xfrm>
            <a:custGeom>
              <a:avLst/>
              <a:gdLst/>
              <a:ahLst/>
              <a:cxnLst/>
              <a:rect r="r" b="b" t="t" l="l"/>
              <a:pathLst>
                <a:path h="450303" w="990911">
                  <a:moveTo>
                    <a:pt x="990911" y="450303"/>
                  </a:moveTo>
                  <a:lnTo>
                    <a:pt x="0" y="450303"/>
                  </a:lnTo>
                  <a:lnTo>
                    <a:pt x="0" y="0"/>
                  </a:lnTo>
                  <a:lnTo>
                    <a:pt x="990911" y="0"/>
                  </a:lnTo>
                  <a:lnTo>
                    <a:pt x="990911" y="450303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884276" y="1986789"/>
              <a:ext cx="993395" cy="990911"/>
            </a:xfrm>
            <a:custGeom>
              <a:avLst/>
              <a:gdLst/>
              <a:ahLst/>
              <a:cxnLst/>
              <a:rect r="r" b="b" t="t" l="l"/>
              <a:pathLst>
                <a:path h="990911" w="993395">
                  <a:moveTo>
                    <a:pt x="0" y="0"/>
                  </a:moveTo>
                  <a:lnTo>
                    <a:pt x="993395" y="0"/>
                  </a:lnTo>
                  <a:lnTo>
                    <a:pt x="993395" y="990911"/>
                  </a:lnTo>
                  <a:lnTo>
                    <a:pt x="0" y="990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649530" y="0"/>
              <a:ext cx="1009528" cy="3043826"/>
            </a:xfrm>
            <a:custGeom>
              <a:avLst/>
              <a:gdLst/>
              <a:ahLst/>
              <a:cxnLst/>
              <a:rect r="r" b="b" t="t" l="l"/>
              <a:pathLst>
                <a:path h="3043826" w="1009528">
                  <a:moveTo>
                    <a:pt x="0" y="0"/>
                  </a:moveTo>
                  <a:lnTo>
                    <a:pt x="1009528" y="0"/>
                  </a:lnTo>
                  <a:lnTo>
                    <a:pt x="1009528" y="3043826"/>
                  </a:lnTo>
                  <a:lnTo>
                    <a:pt x="0" y="3043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930707"/>
              <a:ext cx="1299060" cy="746185"/>
            </a:xfrm>
            <a:custGeom>
              <a:avLst/>
              <a:gdLst/>
              <a:ahLst/>
              <a:cxnLst/>
              <a:rect r="r" b="b" t="t" l="l"/>
              <a:pathLst>
                <a:path h="746185" w="1299060">
                  <a:moveTo>
                    <a:pt x="0" y="0"/>
                  </a:moveTo>
                  <a:lnTo>
                    <a:pt x="1299060" y="0"/>
                  </a:lnTo>
                  <a:lnTo>
                    <a:pt x="1299060" y="746186"/>
                  </a:lnTo>
                  <a:lnTo>
                    <a:pt x="0" y="7461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8055920" y="6135590"/>
            <a:ext cx="5371587" cy="5014740"/>
            <a:chOff x="0" y="0"/>
            <a:chExt cx="1414739" cy="1320755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414739" cy="1320755"/>
            </a:xfrm>
            <a:custGeom>
              <a:avLst/>
              <a:gdLst/>
              <a:ahLst/>
              <a:cxnLst/>
              <a:rect r="r" b="b" t="t" l="l"/>
              <a:pathLst>
                <a:path h="1320755" w="1414739">
                  <a:moveTo>
                    <a:pt x="63416" y="0"/>
                  </a:moveTo>
                  <a:lnTo>
                    <a:pt x="1351323" y="0"/>
                  </a:lnTo>
                  <a:cubicBezTo>
                    <a:pt x="1386347" y="0"/>
                    <a:pt x="1414739" y="28392"/>
                    <a:pt x="1414739" y="63416"/>
                  </a:cubicBezTo>
                  <a:lnTo>
                    <a:pt x="1414739" y="1257339"/>
                  </a:lnTo>
                  <a:cubicBezTo>
                    <a:pt x="1414739" y="1292362"/>
                    <a:pt x="1386347" y="1320755"/>
                    <a:pt x="1351323" y="1320755"/>
                  </a:cubicBezTo>
                  <a:lnTo>
                    <a:pt x="63416" y="1320755"/>
                  </a:lnTo>
                  <a:cubicBezTo>
                    <a:pt x="46597" y="1320755"/>
                    <a:pt x="30467" y="1314073"/>
                    <a:pt x="18574" y="1302180"/>
                  </a:cubicBezTo>
                  <a:cubicBezTo>
                    <a:pt x="6681" y="1290288"/>
                    <a:pt x="0" y="1274157"/>
                    <a:pt x="0" y="1257339"/>
                  </a:cubicBezTo>
                  <a:lnTo>
                    <a:pt x="0" y="63416"/>
                  </a:lnTo>
                  <a:cubicBezTo>
                    <a:pt x="0" y="28392"/>
                    <a:pt x="28392" y="0"/>
                    <a:pt x="63416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1414739" cy="13588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691297" y="518627"/>
            <a:ext cx="6428181" cy="737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5"/>
              </a:lnSpc>
            </a:pP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A RESTORATIVE LENS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61629" y="1828170"/>
            <a:ext cx="7573935" cy="1781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When something goes wrong, move beyond: “What punishment does this deserve?”</a:t>
            </a:r>
          </a:p>
          <a:p>
            <a:pPr algn="l">
              <a:lnSpc>
                <a:spcPts val="3583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8393830" y="6877879"/>
            <a:ext cx="4695768" cy="2548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95"/>
              </a:lnSpc>
            </a:pPr>
            <a:r>
              <a:rPr lang="en-US" b="true" sz="31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Accountability remains — but the goal is repair and learning, not simply co</a:t>
            </a:r>
            <a:r>
              <a:rPr lang="en-US" b="true" sz="31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mpliance.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61629" y="3945792"/>
            <a:ext cx="7484741" cy="40196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Towards:</a:t>
            </a:r>
          </a:p>
          <a:p>
            <a:pPr algn="l">
              <a:lnSpc>
                <a:spcPts val="3583"/>
              </a:lnSpc>
            </a:pPr>
          </a:p>
          <a:p>
            <a:pPr algn="l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What happened?</a:t>
            </a:r>
          </a:p>
          <a:p>
            <a:pPr algn="l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Who h</a:t>
            </a: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as been affected?</a:t>
            </a:r>
          </a:p>
          <a:p>
            <a:pPr algn="l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What needs to happen now?</a:t>
            </a:r>
          </a:p>
          <a:p>
            <a:pPr algn="l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How c</a:t>
            </a: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an we </a:t>
            </a: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repair this?</a:t>
            </a:r>
          </a:p>
          <a:p>
            <a:pPr algn="l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What will h</a:t>
            </a: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elp this pupil succeed next time?</a:t>
            </a:r>
          </a:p>
          <a:p>
            <a:pPr algn="l">
              <a:lnSpc>
                <a:spcPts val="3583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37374" y="6303120"/>
            <a:ext cx="4755087" cy="4844056"/>
            <a:chOff x="0" y="0"/>
            <a:chExt cx="6340116" cy="645874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646696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3818133" y="3936758"/>
              <a:ext cx="2521983" cy="2521983"/>
            </a:xfrm>
            <a:custGeom>
              <a:avLst/>
              <a:gdLst/>
              <a:ahLst/>
              <a:cxnLst/>
              <a:rect r="r" b="b" t="t" l="l"/>
              <a:pathLst>
                <a:path h="2521983" w="2521983">
                  <a:moveTo>
                    <a:pt x="0" y="0"/>
                  </a:moveTo>
                  <a:lnTo>
                    <a:pt x="2521983" y="0"/>
                  </a:lnTo>
                  <a:lnTo>
                    <a:pt x="2521983" y="2521983"/>
                  </a:lnTo>
                  <a:lnTo>
                    <a:pt x="0" y="2521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true" rot="0">
              <a:off x="3818133" y="1414774"/>
              <a:ext cx="2521983" cy="2521983"/>
            </a:xfrm>
            <a:custGeom>
              <a:avLst/>
              <a:gdLst/>
              <a:ahLst/>
              <a:cxnLst/>
              <a:rect r="r" b="b" t="t" l="l"/>
              <a:pathLst>
                <a:path h="2521983" w="2521983">
                  <a:moveTo>
                    <a:pt x="0" y="2521984"/>
                  </a:moveTo>
                  <a:lnTo>
                    <a:pt x="2521983" y="2521984"/>
                  </a:lnTo>
                  <a:lnTo>
                    <a:pt x="2521983" y="0"/>
                  </a:lnTo>
                  <a:lnTo>
                    <a:pt x="0" y="0"/>
                  </a:lnTo>
                  <a:lnTo>
                    <a:pt x="0" y="2521984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732415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2833603" y="2881208"/>
              <a:ext cx="1969060" cy="2316542"/>
            </a:xfrm>
            <a:custGeom>
              <a:avLst/>
              <a:gdLst/>
              <a:ahLst/>
              <a:cxnLst/>
              <a:rect r="r" b="b" t="t" l="l"/>
              <a:pathLst>
                <a:path h="2316542" w="1969060">
                  <a:moveTo>
                    <a:pt x="0" y="0"/>
                  </a:moveTo>
                  <a:lnTo>
                    <a:pt x="1969060" y="0"/>
                  </a:lnTo>
                  <a:lnTo>
                    <a:pt x="1969060" y="2316542"/>
                  </a:lnTo>
                  <a:lnTo>
                    <a:pt x="0" y="2316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818133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239688" cy="3239688"/>
            </a:xfrm>
            <a:custGeom>
              <a:avLst/>
              <a:gdLst/>
              <a:ahLst/>
              <a:cxnLst/>
              <a:rect r="r" b="b" t="t" l="l"/>
              <a:pathLst>
                <a:path h="3239688" w="3239688">
                  <a:moveTo>
                    <a:pt x="0" y="0"/>
                  </a:moveTo>
                  <a:lnTo>
                    <a:pt x="3239688" y="0"/>
                  </a:lnTo>
                  <a:lnTo>
                    <a:pt x="3239688" y="3239688"/>
                  </a:lnTo>
                  <a:lnTo>
                    <a:pt x="0" y="3239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491244" y="3654464"/>
              <a:ext cx="2751884" cy="2745004"/>
            </a:xfrm>
            <a:custGeom>
              <a:avLst/>
              <a:gdLst/>
              <a:ahLst/>
              <a:cxnLst/>
              <a:rect r="r" b="b" t="t" l="l"/>
              <a:pathLst>
                <a:path h="2745004" w="2751884">
                  <a:moveTo>
                    <a:pt x="0" y="0"/>
                  </a:moveTo>
                  <a:lnTo>
                    <a:pt x="2751884" y="0"/>
                  </a:lnTo>
                  <a:lnTo>
                    <a:pt x="2751884" y="2745004"/>
                  </a:lnTo>
                  <a:lnTo>
                    <a:pt x="0" y="2745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-637374" y="2096684"/>
            <a:ext cx="4721338" cy="3706074"/>
            <a:chOff x="0" y="0"/>
            <a:chExt cx="6295118" cy="494143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3069710" y="0"/>
              <a:ext cx="3225408" cy="3225408"/>
            </a:xfrm>
            <a:custGeom>
              <a:avLst/>
              <a:gdLst/>
              <a:ahLst/>
              <a:cxnLst/>
              <a:rect r="r" b="b" t="t" l="l"/>
              <a:pathLst>
                <a:path h="3225408" w="3225408">
                  <a:moveTo>
                    <a:pt x="0" y="0"/>
                  </a:moveTo>
                  <a:lnTo>
                    <a:pt x="3225408" y="0"/>
                  </a:lnTo>
                  <a:lnTo>
                    <a:pt x="3225408" y="3225408"/>
                  </a:lnTo>
                  <a:lnTo>
                    <a:pt x="0" y="3225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3311615" y="0"/>
              <a:ext cx="2741597" cy="3225408"/>
            </a:xfrm>
            <a:custGeom>
              <a:avLst/>
              <a:gdLst/>
              <a:ahLst/>
              <a:cxnLst/>
              <a:rect r="r" b="b" t="t" l="l"/>
              <a:pathLst>
                <a:path h="3225408" w="2741597">
                  <a:moveTo>
                    <a:pt x="0" y="0"/>
                  </a:moveTo>
                  <a:lnTo>
                    <a:pt x="2741597" y="0"/>
                  </a:lnTo>
                  <a:lnTo>
                    <a:pt x="2741597" y="3225408"/>
                  </a:lnTo>
                  <a:lnTo>
                    <a:pt x="0" y="3225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400000">
              <a:off x="2630891" y="3664227"/>
              <a:ext cx="1608672" cy="731035"/>
            </a:xfrm>
            <a:custGeom>
              <a:avLst/>
              <a:gdLst/>
              <a:ahLst/>
              <a:cxnLst/>
              <a:rect r="r" b="b" t="t" l="l"/>
              <a:pathLst>
                <a:path h="731035" w="1608672">
                  <a:moveTo>
                    <a:pt x="0" y="0"/>
                  </a:moveTo>
                  <a:lnTo>
                    <a:pt x="1608672" y="0"/>
                  </a:lnTo>
                  <a:lnTo>
                    <a:pt x="1608672" y="731035"/>
                  </a:lnTo>
                  <a:lnTo>
                    <a:pt x="0" y="731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true" flipV="true" rot="5400000">
              <a:off x="3361925" y="3664227"/>
              <a:ext cx="1608672" cy="731035"/>
            </a:xfrm>
            <a:custGeom>
              <a:avLst/>
              <a:gdLst/>
              <a:ahLst/>
              <a:cxnLst/>
              <a:rect r="r" b="b" t="t" l="l"/>
              <a:pathLst>
                <a:path h="731035" w="1608672">
                  <a:moveTo>
                    <a:pt x="1608673" y="731035"/>
                  </a:moveTo>
                  <a:lnTo>
                    <a:pt x="0" y="731035"/>
                  </a:lnTo>
                  <a:lnTo>
                    <a:pt x="0" y="0"/>
                  </a:lnTo>
                  <a:lnTo>
                    <a:pt x="1608673" y="0"/>
                  </a:lnTo>
                  <a:lnTo>
                    <a:pt x="1608673" y="731035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4682414" y="3225408"/>
              <a:ext cx="1612704" cy="1608672"/>
            </a:xfrm>
            <a:custGeom>
              <a:avLst/>
              <a:gdLst/>
              <a:ahLst/>
              <a:cxnLst/>
              <a:rect r="r" b="b" t="t" l="l"/>
              <a:pathLst>
                <a:path h="1608672" w="1612704">
                  <a:moveTo>
                    <a:pt x="0" y="0"/>
                  </a:moveTo>
                  <a:lnTo>
                    <a:pt x="1612704" y="0"/>
                  </a:lnTo>
                  <a:lnTo>
                    <a:pt x="1612704" y="1608673"/>
                  </a:lnTo>
                  <a:lnTo>
                    <a:pt x="0" y="1608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054465" y="0"/>
              <a:ext cx="1638896" cy="4941432"/>
            </a:xfrm>
            <a:custGeom>
              <a:avLst/>
              <a:gdLst/>
              <a:ahLst/>
              <a:cxnLst/>
              <a:rect r="r" b="b" t="t" l="l"/>
              <a:pathLst>
                <a:path h="4941432" w="1638896">
                  <a:moveTo>
                    <a:pt x="0" y="0"/>
                  </a:moveTo>
                  <a:lnTo>
                    <a:pt x="1638896" y="0"/>
                  </a:lnTo>
                  <a:lnTo>
                    <a:pt x="1638896" y="4941432"/>
                  </a:lnTo>
                  <a:lnTo>
                    <a:pt x="0" y="4941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3134363"/>
              <a:ext cx="2108929" cy="1211378"/>
            </a:xfrm>
            <a:custGeom>
              <a:avLst/>
              <a:gdLst/>
              <a:ahLst/>
              <a:cxnLst/>
              <a:rect r="r" b="b" t="t" l="l"/>
              <a:pathLst>
                <a:path h="1211378" w="2108929">
                  <a:moveTo>
                    <a:pt x="0" y="0"/>
                  </a:moveTo>
                  <a:lnTo>
                    <a:pt x="2108929" y="0"/>
                  </a:lnTo>
                  <a:lnTo>
                    <a:pt x="2108929" y="1211378"/>
                  </a:lnTo>
                  <a:lnTo>
                    <a:pt x="0" y="1211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-637374" y="-1792397"/>
            <a:ext cx="4721338" cy="3493252"/>
            <a:chOff x="0" y="0"/>
            <a:chExt cx="6295118" cy="465767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688627" y="1652522"/>
              <a:ext cx="3005148" cy="3005148"/>
            </a:xfrm>
            <a:custGeom>
              <a:avLst/>
              <a:gdLst/>
              <a:ahLst/>
              <a:cxnLst/>
              <a:rect r="r" b="b" t="t" l="l"/>
              <a:pathLst>
                <a:path h="3005148" w="3005148">
                  <a:moveTo>
                    <a:pt x="0" y="0"/>
                  </a:moveTo>
                  <a:lnTo>
                    <a:pt x="3005148" y="0"/>
                  </a:lnTo>
                  <a:lnTo>
                    <a:pt x="3005148" y="3005148"/>
                  </a:lnTo>
                  <a:lnTo>
                    <a:pt x="0" y="30051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026354" cy="3026354"/>
            </a:xfrm>
            <a:custGeom>
              <a:avLst/>
              <a:gdLst/>
              <a:ahLst/>
              <a:cxnLst/>
              <a:rect r="r" b="b" t="t" l="l"/>
              <a:pathLst>
                <a:path h="3026354" w="3026354">
                  <a:moveTo>
                    <a:pt x="0" y="0"/>
                  </a:moveTo>
                  <a:lnTo>
                    <a:pt x="3026354" y="0"/>
                  </a:lnTo>
                  <a:lnTo>
                    <a:pt x="3026354" y="3026354"/>
                  </a:lnTo>
                  <a:lnTo>
                    <a:pt x="0" y="3026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400000">
              <a:off x="4498452" y="-1070357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3"/>
                  </a:lnTo>
                  <a:lnTo>
                    <a:pt x="0" y="28670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5400000">
              <a:off x="4498452" y="79666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2"/>
                  </a:lnTo>
                  <a:lnTo>
                    <a:pt x="0" y="2867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5400000">
              <a:off x="4498452" y="1229688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2"/>
                  </a:lnTo>
                  <a:lnTo>
                    <a:pt x="0" y="2867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4793645" y="3155096"/>
              <a:ext cx="1466235" cy="1384435"/>
            </a:xfrm>
            <a:custGeom>
              <a:avLst/>
              <a:gdLst/>
              <a:ahLst/>
              <a:cxnLst/>
              <a:rect r="r" b="b" t="t" l="l"/>
              <a:pathLst>
                <a:path h="1384435" w="1466235">
                  <a:moveTo>
                    <a:pt x="0" y="0"/>
                  </a:moveTo>
                  <a:lnTo>
                    <a:pt x="1466234" y="0"/>
                  </a:lnTo>
                  <a:lnTo>
                    <a:pt x="1466234" y="1384435"/>
                  </a:lnTo>
                  <a:lnTo>
                    <a:pt x="0" y="13844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688627" y="3524947"/>
              <a:ext cx="521416" cy="520764"/>
            </a:xfrm>
            <a:custGeom>
              <a:avLst/>
              <a:gdLst/>
              <a:ahLst/>
              <a:cxnLst/>
              <a:rect r="r" b="b" t="t" l="l"/>
              <a:pathLst>
                <a:path h="520764" w="521416">
                  <a:moveTo>
                    <a:pt x="0" y="0"/>
                  </a:moveTo>
                  <a:lnTo>
                    <a:pt x="521416" y="0"/>
                  </a:lnTo>
                  <a:lnTo>
                    <a:pt x="521416" y="520764"/>
                  </a:lnTo>
                  <a:lnTo>
                    <a:pt x="0" y="520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98771" y="3544860"/>
              <a:ext cx="500851" cy="500851"/>
            </a:xfrm>
            <a:custGeom>
              <a:avLst/>
              <a:gdLst/>
              <a:ahLst/>
              <a:cxnLst/>
              <a:rect r="r" b="b" t="t" l="l"/>
              <a:pathLst>
                <a:path h="500851" w="500851">
                  <a:moveTo>
                    <a:pt x="0" y="0"/>
                  </a:moveTo>
                  <a:lnTo>
                    <a:pt x="500851" y="0"/>
                  </a:lnTo>
                  <a:lnTo>
                    <a:pt x="500851" y="500851"/>
                  </a:lnTo>
                  <a:lnTo>
                    <a:pt x="0" y="500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28" id="28"/>
          <p:cNvSpPr txBox="true"/>
          <p:nvPr/>
        </p:nvSpPr>
        <p:spPr>
          <a:xfrm rot="0">
            <a:off x="4913757" y="691435"/>
            <a:ext cx="9348125" cy="1104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12"/>
              </a:lnSpc>
            </a:pPr>
            <a:r>
              <a:rPr lang="en-US" sz="8441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REFLECTION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913757" y="2468880"/>
            <a:ext cx="13053647" cy="6789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Think about your classroom…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If a visitor spent one morning in your room, what would pupils' behaviour tell them about your classroom culture?</a:t>
            </a:r>
          </a:p>
          <a:p>
            <a:pPr algn="l">
              <a:lnSpc>
                <a:spcPts val="3839"/>
              </a:lnSpc>
            </a:pP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Would th</a:t>
            </a: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ey see: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Safety?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Belonging?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Respect?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Predictability?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High expectations?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Warm relationships?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Which is currently strongest?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Which needs strengthening?</a:t>
            </a:r>
          </a:p>
          <a:p>
            <a:pPr algn="l">
              <a:lnSpc>
                <a:spcPts val="3839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37374" y="6303120"/>
            <a:ext cx="4755087" cy="4844056"/>
            <a:chOff x="0" y="0"/>
            <a:chExt cx="6340116" cy="645874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646696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3818133" y="3936758"/>
              <a:ext cx="2521983" cy="2521983"/>
            </a:xfrm>
            <a:custGeom>
              <a:avLst/>
              <a:gdLst/>
              <a:ahLst/>
              <a:cxnLst/>
              <a:rect r="r" b="b" t="t" l="l"/>
              <a:pathLst>
                <a:path h="2521983" w="2521983">
                  <a:moveTo>
                    <a:pt x="0" y="0"/>
                  </a:moveTo>
                  <a:lnTo>
                    <a:pt x="2521983" y="0"/>
                  </a:lnTo>
                  <a:lnTo>
                    <a:pt x="2521983" y="2521983"/>
                  </a:lnTo>
                  <a:lnTo>
                    <a:pt x="0" y="2521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true" rot="0">
              <a:off x="3818133" y="1414774"/>
              <a:ext cx="2521983" cy="2521983"/>
            </a:xfrm>
            <a:custGeom>
              <a:avLst/>
              <a:gdLst/>
              <a:ahLst/>
              <a:cxnLst/>
              <a:rect r="r" b="b" t="t" l="l"/>
              <a:pathLst>
                <a:path h="2521983" w="2521983">
                  <a:moveTo>
                    <a:pt x="0" y="2521984"/>
                  </a:moveTo>
                  <a:lnTo>
                    <a:pt x="2521983" y="2521984"/>
                  </a:lnTo>
                  <a:lnTo>
                    <a:pt x="2521983" y="0"/>
                  </a:lnTo>
                  <a:lnTo>
                    <a:pt x="0" y="0"/>
                  </a:lnTo>
                  <a:lnTo>
                    <a:pt x="0" y="2521984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732415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2833603" y="2881208"/>
              <a:ext cx="1969060" cy="2316542"/>
            </a:xfrm>
            <a:custGeom>
              <a:avLst/>
              <a:gdLst/>
              <a:ahLst/>
              <a:cxnLst/>
              <a:rect r="r" b="b" t="t" l="l"/>
              <a:pathLst>
                <a:path h="2316542" w="1969060">
                  <a:moveTo>
                    <a:pt x="0" y="0"/>
                  </a:moveTo>
                  <a:lnTo>
                    <a:pt x="1969060" y="0"/>
                  </a:lnTo>
                  <a:lnTo>
                    <a:pt x="1969060" y="2316542"/>
                  </a:lnTo>
                  <a:lnTo>
                    <a:pt x="0" y="2316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818133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239688" cy="3239688"/>
            </a:xfrm>
            <a:custGeom>
              <a:avLst/>
              <a:gdLst/>
              <a:ahLst/>
              <a:cxnLst/>
              <a:rect r="r" b="b" t="t" l="l"/>
              <a:pathLst>
                <a:path h="3239688" w="3239688">
                  <a:moveTo>
                    <a:pt x="0" y="0"/>
                  </a:moveTo>
                  <a:lnTo>
                    <a:pt x="3239688" y="0"/>
                  </a:lnTo>
                  <a:lnTo>
                    <a:pt x="3239688" y="3239688"/>
                  </a:lnTo>
                  <a:lnTo>
                    <a:pt x="0" y="3239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491244" y="3654464"/>
              <a:ext cx="2751884" cy="2745004"/>
            </a:xfrm>
            <a:custGeom>
              <a:avLst/>
              <a:gdLst/>
              <a:ahLst/>
              <a:cxnLst/>
              <a:rect r="r" b="b" t="t" l="l"/>
              <a:pathLst>
                <a:path h="2745004" w="2751884">
                  <a:moveTo>
                    <a:pt x="0" y="0"/>
                  </a:moveTo>
                  <a:lnTo>
                    <a:pt x="2751884" y="0"/>
                  </a:lnTo>
                  <a:lnTo>
                    <a:pt x="2751884" y="2745004"/>
                  </a:lnTo>
                  <a:lnTo>
                    <a:pt x="0" y="2745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-637374" y="2096684"/>
            <a:ext cx="4721338" cy="3706074"/>
            <a:chOff x="0" y="0"/>
            <a:chExt cx="6295118" cy="494143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3069710" y="0"/>
              <a:ext cx="3225408" cy="3225408"/>
            </a:xfrm>
            <a:custGeom>
              <a:avLst/>
              <a:gdLst/>
              <a:ahLst/>
              <a:cxnLst/>
              <a:rect r="r" b="b" t="t" l="l"/>
              <a:pathLst>
                <a:path h="3225408" w="3225408">
                  <a:moveTo>
                    <a:pt x="0" y="0"/>
                  </a:moveTo>
                  <a:lnTo>
                    <a:pt x="3225408" y="0"/>
                  </a:lnTo>
                  <a:lnTo>
                    <a:pt x="3225408" y="3225408"/>
                  </a:lnTo>
                  <a:lnTo>
                    <a:pt x="0" y="3225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3311615" y="0"/>
              <a:ext cx="2741597" cy="3225408"/>
            </a:xfrm>
            <a:custGeom>
              <a:avLst/>
              <a:gdLst/>
              <a:ahLst/>
              <a:cxnLst/>
              <a:rect r="r" b="b" t="t" l="l"/>
              <a:pathLst>
                <a:path h="3225408" w="2741597">
                  <a:moveTo>
                    <a:pt x="0" y="0"/>
                  </a:moveTo>
                  <a:lnTo>
                    <a:pt x="2741597" y="0"/>
                  </a:lnTo>
                  <a:lnTo>
                    <a:pt x="2741597" y="3225408"/>
                  </a:lnTo>
                  <a:lnTo>
                    <a:pt x="0" y="3225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400000">
              <a:off x="2630891" y="3664227"/>
              <a:ext cx="1608672" cy="731035"/>
            </a:xfrm>
            <a:custGeom>
              <a:avLst/>
              <a:gdLst/>
              <a:ahLst/>
              <a:cxnLst/>
              <a:rect r="r" b="b" t="t" l="l"/>
              <a:pathLst>
                <a:path h="731035" w="1608672">
                  <a:moveTo>
                    <a:pt x="0" y="0"/>
                  </a:moveTo>
                  <a:lnTo>
                    <a:pt x="1608672" y="0"/>
                  </a:lnTo>
                  <a:lnTo>
                    <a:pt x="1608672" y="731035"/>
                  </a:lnTo>
                  <a:lnTo>
                    <a:pt x="0" y="731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true" flipV="true" rot="5400000">
              <a:off x="3361925" y="3664227"/>
              <a:ext cx="1608672" cy="731035"/>
            </a:xfrm>
            <a:custGeom>
              <a:avLst/>
              <a:gdLst/>
              <a:ahLst/>
              <a:cxnLst/>
              <a:rect r="r" b="b" t="t" l="l"/>
              <a:pathLst>
                <a:path h="731035" w="1608672">
                  <a:moveTo>
                    <a:pt x="1608673" y="731035"/>
                  </a:moveTo>
                  <a:lnTo>
                    <a:pt x="0" y="731035"/>
                  </a:lnTo>
                  <a:lnTo>
                    <a:pt x="0" y="0"/>
                  </a:lnTo>
                  <a:lnTo>
                    <a:pt x="1608673" y="0"/>
                  </a:lnTo>
                  <a:lnTo>
                    <a:pt x="1608673" y="731035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4682414" y="3225408"/>
              <a:ext cx="1612704" cy="1608672"/>
            </a:xfrm>
            <a:custGeom>
              <a:avLst/>
              <a:gdLst/>
              <a:ahLst/>
              <a:cxnLst/>
              <a:rect r="r" b="b" t="t" l="l"/>
              <a:pathLst>
                <a:path h="1608672" w="1612704">
                  <a:moveTo>
                    <a:pt x="0" y="0"/>
                  </a:moveTo>
                  <a:lnTo>
                    <a:pt x="1612704" y="0"/>
                  </a:lnTo>
                  <a:lnTo>
                    <a:pt x="1612704" y="1608673"/>
                  </a:lnTo>
                  <a:lnTo>
                    <a:pt x="0" y="1608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054465" y="0"/>
              <a:ext cx="1638896" cy="4941432"/>
            </a:xfrm>
            <a:custGeom>
              <a:avLst/>
              <a:gdLst/>
              <a:ahLst/>
              <a:cxnLst/>
              <a:rect r="r" b="b" t="t" l="l"/>
              <a:pathLst>
                <a:path h="4941432" w="1638896">
                  <a:moveTo>
                    <a:pt x="0" y="0"/>
                  </a:moveTo>
                  <a:lnTo>
                    <a:pt x="1638896" y="0"/>
                  </a:lnTo>
                  <a:lnTo>
                    <a:pt x="1638896" y="4941432"/>
                  </a:lnTo>
                  <a:lnTo>
                    <a:pt x="0" y="4941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3134363"/>
              <a:ext cx="2108929" cy="1211378"/>
            </a:xfrm>
            <a:custGeom>
              <a:avLst/>
              <a:gdLst/>
              <a:ahLst/>
              <a:cxnLst/>
              <a:rect r="r" b="b" t="t" l="l"/>
              <a:pathLst>
                <a:path h="1211378" w="2108929">
                  <a:moveTo>
                    <a:pt x="0" y="0"/>
                  </a:moveTo>
                  <a:lnTo>
                    <a:pt x="2108929" y="0"/>
                  </a:lnTo>
                  <a:lnTo>
                    <a:pt x="2108929" y="1211378"/>
                  </a:lnTo>
                  <a:lnTo>
                    <a:pt x="0" y="1211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-637374" y="-1792397"/>
            <a:ext cx="4721338" cy="3493252"/>
            <a:chOff x="0" y="0"/>
            <a:chExt cx="6295118" cy="465767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688627" y="1652522"/>
              <a:ext cx="3005148" cy="3005148"/>
            </a:xfrm>
            <a:custGeom>
              <a:avLst/>
              <a:gdLst/>
              <a:ahLst/>
              <a:cxnLst/>
              <a:rect r="r" b="b" t="t" l="l"/>
              <a:pathLst>
                <a:path h="3005148" w="3005148">
                  <a:moveTo>
                    <a:pt x="0" y="0"/>
                  </a:moveTo>
                  <a:lnTo>
                    <a:pt x="3005148" y="0"/>
                  </a:lnTo>
                  <a:lnTo>
                    <a:pt x="3005148" y="3005148"/>
                  </a:lnTo>
                  <a:lnTo>
                    <a:pt x="0" y="30051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026354" cy="3026354"/>
            </a:xfrm>
            <a:custGeom>
              <a:avLst/>
              <a:gdLst/>
              <a:ahLst/>
              <a:cxnLst/>
              <a:rect r="r" b="b" t="t" l="l"/>
              <a:pathLst>
                <a:path h="3026354" w="3026354">
                  <a:moveTo>
                    <a:pt x="0" y="0"/>
                  </a:moveTo>
                  <a:lnTo>
                    <a:pt x="3026354" y="0"/>
                  </a:lnTo>
                  <a:lnTo>
                    <a:pt x="3026354" y="3026354"/>
                  </a:lnTo>
                  <a:lnTo>
                    <a:pt x="0" y="3026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400000">
              <a:off x="4498452" y="-1070357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3"/>
                  </a:lnTo>
                  <a:lnTo>
                    <a:pt x="0" y="28670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5400000">
              <a:off x="4498452" y="79666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2"/>
                  </a:lnTo>
                  <a:lnTo>
                    <a:pt x="0" y="2867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5400000">
              <a:off x="4498452" y="1229688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2"/>
                  </a:lnTo>
                  <a:lnTo>
                    <a:pt x="0" y="2867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4793645" y="3155096"/>
              <a:ext cx="1466235" cy="1384435"/>
            </a:xfrm>
            <a:custGeom>
              <a:avLst/>
              <a:gdLst/>
              <a:ahLst/>
              <a:cxnLst/>
              <a:rect r="r" b="b" t="t" l="l"/>
              <a:pathLst>
                <a:path h="1384435" w="1466235">
                  <a:moveTo>
                    <a:pt x="0" y="0"/>
                  </a:moveTo>
                  <a:lnTo>
                    <a:pt x="1466234" y="0"/>
                  </a:lnTo>
                  <a:lnTo>
                    <a:pt x="1466234" y="1384435"/>
                  </a:lnTo>
                  <a:lnTo>
                    <a:pt x="0" y="13844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688627" y="3524947"/>
              <a:ext cx="521416" cy="520764"/>
            </a:xfrm>
            <a:custGeom>
              <a:avLst/>
              <a:gdLst/>
              <a:ahLst/>
              <a:cxnLst/>
              <a:rect r="r" b="b" t="t" l="l"/>
              <a:pathLst>
                <a:path h="520764" w="521416">
                  <a:moveTo>
                    <a:pt x="0" y="0"/>
                  </a:moveTo>
                  <a:lnTo>
                    <a:pt x="521416" y="0"/>
                  </a:lnTo>
                  <a:lnTo>
                    <a:pt x="521416" y="520764"/>
                  </a:lnTo>
                  <a:lnTo>
                    <a:pt x="0" y="520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98771" y="3544860"/>
              <a:ext cx="500851" cy="500851"/>
            </a:xfrm>
            <a:custGeom>
              <a:avLst/>
              <a:gdLst/>
              <a:ahLst/>
              <a:cxnLst/>
              <a:rect r="r" b="b" t="t" l="l"/>
              <a:pathLst>
                <a:path h="500851" w="500851">
                  <a:moveTo>
                    <a:pt x="0" y="0"/>
                  </a:moveTo>
                  <a:lnTo>
                    <a:pt x="500851" y="0"/>
                  </a:lnTo>
                  <a:lnTo>
                    <a:pt x="500851" y="500851"/>
                  </a:lnTo>
                  <a:lnTo>
                    <a:pt x="0" y="500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28" id="28"/>
          <p:cNvSpPr txBox="true"/>
          <p:nvPr/>
        </p:nvSpPr>
        <p:spPr>
          <a:xfrm rot="0">
            <a:off x="4929608" y="596331"/>
            <a:ext cx="9348125" cy="1104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12"/>
              </a:lnSpc>
            </a:pPr>
            <a:r>
              <a:rPr lang="en-US" sz="8441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SPARK FORWARD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929608" y="2468880"/>
            <a:ext cx="13053647" cy="6789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One small</a:t>
            </a: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 tweak this week</a:t>
            </a:r>
          </a:p>
          <a:p>
            <a:pPr algn="l">
              <a:lnSpc>
                <a:spcPts val="3839"/>
              </a:lnSpc>
            </a:pP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Choose one behaviour you regularly correct.</a:t>
            </a:r>
          </a:p>
          <a:p>
            <a:pPr algn="l">
              <a:lnSpc>
                <a:spcPts val="3839"/>
              </a:lnSpc>
            </a:pP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Instead of waiting to correct it</a:t>
            </a: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: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Teach it.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Model it.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Practise it.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Notice it.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Reinforce it.</a:t>
            </a:r>
          </a:p>
          <a:p>
            <a:pPr algn="l">
              <a:lnSpc>
                <a:spcPts val="3839"/>
              </a:lnSpc>
            </a:pP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Next week, reflect: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Did explicitly teaching the behaviour reduce the need to correct it?</a:t>
            </a:r>
          </a:p>
          <a:p>
            <a:pPr algn="l">
              <a:lnSpc>
                <a:spcPts val="3839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37374" y="6303120"/>
            <a:ext cx="4755087" cy="4844056"/>
            <a:chOff x="0" y="0"/>
            <a:chExt cx="6340116" cy="645874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646696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3818133" y="3936758"/>
              <a:ext cx="2521983" cy="2521983"/>
            </a:xfrm>
            <a:custGeom>
              <a:avLst/>
              <a:gdLst/>
              <a:ahLst/>
              <a:cxnLst/>
              <a:rect r="r" b="b" t="t" l="l"/>
              <a:pathLst>
                <a:path h="2521983" w="2521983">
                  <a:moveTo>
                    <a:pt x="0" y="0"/>
                  </a:moveTo>
                  <a:lnTo>
                    <a:pt x="2521983" y="0"/>
                  </a:lnTo>
                  <a:lnTo>
                    <a:pt x="2521983" y="2521983"/>
                  </a:lnTo>
                  <a:lnTo>
                    <a:pt x="0" y="2521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true" rot="0">
              <a:off x="3818133" y="1414774"/>
              <a:ext cx="2521983" cy="2521983"/>
            </a:xfrm>
            <a:custGeom>
              <a:avLst/>
              <a:gdLst/>
              <a:ahLst/>
              <a:cxnLst/>
              <a:rect r="r" b="b" t="t" l="l"/>
              <a:pathLst>
                <a:path h="2521983" w="2521983">
                  <a:moveTo>
                    <a:pt x="0" y="2521984"/>
                  </a:moveTo>
                  <a:lnTo>
                    <a:pt x="2521983" y="2521984"/>
                  </a:lnTo>
                  <a:lnTo>
                    <a:pt x="2521983" y="0"/>
                  </a:lnTo>
                  <a:lnTo>
                    <a:pt x="0" y="0"/>
                  </a:lnTo>
                  <a:lnTo>
                    <a:pt x="0" y="2521984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732415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2833603" y="2881208"/>
              <a:ext cx="1969060" cy="2316542"/>
            </a:xfrm>
            <a:custGeom>
              <a:avLst/>
              <a:gdLst/>
              <a:ahLst/>
              <a:cxnLst/>
              <a:rect r="r" b="b" t="t" l="l"/>
              <a:pathLst>
                <a:path h="2316542" w="1969060">
                  <a:moveTo>
                    <a:pt x="0" y="0"/>
                  </a:moveTo>
                  <a:lnTo>
                    <a:pt x="1969060" y="0"/>
                  </a:lnTo>
                  <a:lnTo>
                    <a:pt x="1969060" y="2316542"/>
                  </a:lnTo>
                  <a:lnTo>
                    <a:pt x="0" y="2316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818133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239688" cy="3239688"/>
            </a:xfrm>
            <a:custGeom>
              <a:avLst/>
              <a:gdLst/>
              <a:ahLst/>
              <a:cxnLst/>
              <a:rect r="r" b="b" t="t" l="l"/>
              <a:pathLst>
                <a:path h="3239688" w="3239688">
                  <a:moveTo>
                    <a:pt x="0" y="0"/>
                  </a:moveTo>
                  <a:lnTo>
                    <a:pt x="3239688" y="0"/>
                  </a:lnTo>
                  <a:lnTo>
                    <a:pt x="3239688" y="3239688"/>
                  </a:lnTo>
                  <a:lnTo>
                    <a:pt x="0" y="3239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491244" y="3654464"/>
              <a:ext cx="2751884" cy="2745004"/>
            </a:xfrm>
            <a:custGeom>
              <a:avLst/>
              <a:gdLst/>
              <a:ahLst/>
              <a:cxnLst/>
              <a:rect r="r" b="b" t="t" l="l"/>
              <a:pathLst>
                <a:path h="2745004" w="2751884">
                  <a:moveTo>
                    <a:pt x="0" y="0"/>
                  </a:moveTo>
                  <a:lnTo>
                    <a:pt x="2751884" y="0"/>
                  </a:lnTo>
                  <a:lnTo>
                    <a:pt x="2751884" y="2745004"/>
                  </a:lnTo>
                  <a:lnTo>
                    <a:pt x="0" y="2745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-637374" y="2096684"/>
            <a:ext cx="4721338" cy="3706074"/>
            <a:chOff x="0" y="0"/>
            <a:chExt cx="6295118" cy="494143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3069710" y="0"/>
              <a:ext cx="3225408" cy="3225408"/>
            </a:xfrm>
            <a:custGeom>
              <a:avLst/>
              <a:gdLst/>
              <a:ahLst/>
              <a:cxnLst/>
              <a:rect r="r" b="b" t="t" l="l"/>
              <a:pathLst>
                <a:path h="3225408" w="3225408">
                  <a:moveTo>
                    <a:pt x="0" y="0"/>
                  </a:moveTo>
                  <a:lnTo>
                    <a:pt x="3225408" y="0"/>
                  </a:lnTo>
                  <a:lnTo>
                    <a:pt x="3225408" y="3225408"/>
                  </a:lnTo>
                  <a:lnTo>
                    <a:pt x="0" y="3225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3311615" y="0"/>
              <a:ext cx="2741597" cy="3225408"/>
            </a:xfrm>
            <a:custGeom>
              <a:avLst/>
              <a:gdLst/>
              <a:ahLst/>
              <a:cxnLst/>
              <a:rect r="r" b="b" t="t" l="l"/>
              <a:pathLst>
                <a:path h="3225408" w="2741597">
                  <a:moveTo>
                    <a:pt x="0" y="0"/>
                  </a:moveTo>
                  <a:lnTo>
                    <a:pt x="2741597" y="0"/>
                  </a:lnTo>
                  <a:lnTo>
                    <a:pt x="2741597" y="3225408"/>
                  </a:lnTo>
                  <a:lnTo>
                    <a:pt x="0" y="3225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400000">
              <a:off x="2630891" y="3664227"/>
              <a:ext cx="1608672" cy="731035"/>
            </a:xfrm>
            <a:custGeom>
              <a:avLst/>
              <a:gdLst/>
              <a:ahLst/>
              <a:cxnLst/>
              <a:rect r="r" b="b" t="t" l="l"/>
              <a:pathLst>
                <a:path h="731035" w="1608672">
                  <a:moveTo>
                    <a:pt x="0" y="0"/>
                  </a:moveTo>
                  <a:lnTo>
                    <a:pt x="1608672" y="0"/>
                  </a:lnTo>
                  <a:lnTo>
                    <a:pt x="1608672" y="731035"/>
                  </a:lnTo>
                  <a:lnTo>
                    <a:pt x="0" y="731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true" flipV="true" rot="5400000">
              <a:off x="3361925" y="3664227"/>
              <a:ext cx="1608672" cy="731035"/>
            </a:xfrm>
            <a:custGeom>
              <a:avLst/>
              <a:gdLst/>
              <a:ahLst/>
              <a:cxnLst/>
              <a:rect r="r" b="b" t="t" l="l"/>
              <a:pathLst>
                <a:path h="731035" w="1608672">
                  <a:moveTo>
                    <a:pt x="1608673" y="731035"/>
                  </a:moveTo>
                  <a:lnTo>
                    <a:pt x="0" y="731035"/>
                  </a:lnTo>
                  <a:lnTo>
                    <a:pt x="0" y="0"/>
                  </a:lnTo>
                  <a:lnTo>
                    <a:pt x="1608673" y="0"/>
                  </a:lnTo>
                  <a:lnTo>
                    <a:pt x="1608673" y="731035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4682414" y="3225408"/>
              <a:ext cx="1612704" cy="1608672"/>
            </a:xfrm>
            <a:custGeom>
              <a:avLst/>
              <a:gdLst/>
              <a:ahLst/>
              <a:cxnLst/>
              <a:rect r="r" b="b" t="t" l="l"/>
              <a:pathLst>
                <a:path h="1608672" w="1612704">
                  <a:moveTo>
                    <a:pt x="0" y="0"/>
                  </a:moveTo>
                  <a:lnTo>
                    <a:pt x="1612704" y="0"/>
                  </a:lnTo>
                  <a:lnTo>
                    <a:pt x="1612704" y="1608673"/>
                  </a:lnTo>
                  <a:lnTo>
                    <a:pt x="0" y="1608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054465" y="0"/>
              <a:ext cx="1638896" cy="4941432"/>
            </a:xfrm>
            <a:custGeom>
              <a:avLst/>
              <a:gdLst/>
              <a:ahLst/>
              <a:cxnLst/>
              <a:rect r="r" b="b" t="t" l="l"/>
              <a:pathLst>
                <a:path h="4941432" w="1638896">
                  <a:moveTo>
                    <a:pt x="0" y="0"/>
                  </a:moveTo>
                  <a:lnTo>
                    <a:pt x="1638896" y="0"/>
                  </a:lnTo>
                  <a:lnTo>
                    <a:pt x="1638896" y="4941432"/>
                  </a:lnTo>
                  <a:lnTo>
                    <a:pt x="0" y="4941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3134363"/>
              <a:ext cx="2108929" cy="1211378"/>
            </a:xfrm>
            <a:custGeom>
              <a:avLst/>
              <a:gdLst/>
              <a:ahLst/>
              <a:cxnLst/>
              <a:rect r="r" b="b" t="t" l="l"/>
              <a:pathLst>
                <a:path h="1211378" w="2108929">
                  <a:moveTo>
                    <a:pt x="0" y="0"/>
                  </a:moveTo>
                  <a:lnTo>
                    <a:pt x="2108929" y="0"/>
                  </a:lnTo>
                  <a:lnTo>
                    <a:pt x="2108929" y="1211378"/>
                  </a:lnTo>
                  <a:lnTo>
                    <a:pt x="0" y="1211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-637374" y="-1792397"/>
            <a:ext cx="4721338" cy="3493252"/>
            <a:chOff x="0" y="0"/>
            <a:chExt cx="6295118" cy="465767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688627" y="1652522"/>
              <a:ext cx="3005148" cy="3005148"/>
            </a:xfrm>
            <a:custGeom>
              <a:avLst/>
              <a:gdLst/>
              <a:ahLst/>
              <a:cxnLst/>
              <a:rect r="r" b="b" t="t" l="l"/>
              <a:pathLst>
                <a:path h="3005148" w="3005148">
                  <a:moveTo>
                    <a:pt x="0" y="0"/>
                  </a:moveTo>
                  <a:lnTo>
                    <a:pt x="3005148" y="0"/>
                  </a:lnTo>
                  <a:lnTo>
                    <a:pt x="3005148" y="3005148"/>
                  </a:lnTo>
                  <a:lnTo>
                    <a:pt x="0" y="30051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026354" cy="3026354"/>
            </a:xfrm>
            <a:custGeom>
              <a:avLst/>
              <a:gdLst/>
              <a:ahLst/>
              <a:cxnLst/>
              <a:rect r="r" b="b" t="t" l="l"/>
              <a:pathLst>
                <a:path h="3026354" w="3026354">
                  <a:moveTo>
                    <a:pt x="0" y="0"/>
                  </a:moveTo>
                  <a:lnTo>
                    <a:pt x="3026354" y="0"/>
                  </a:lnTo>
                  <a:lnTo>
                    <a:pt x="3026354" y="3026354"/>
                  </a:lnTo>
                  <a:lnTo>
                    <a:pt x="0" y="3026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400000">
              <a:off x="4498452" y="-1070357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3"/>
                  </a:lnTo>
                  <a:lnTo>
                    <a:pt x="0" y="28670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5400000">
              <a:off x="4498452" y="79666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2"/>
                  </a:lnTo>
                  <a:lnTo>
                    <a:pt x="0" y="2867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5400000">
              <a:off x="4498452" y="1229688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2"/>
                  </a:lnTo>
                  <a:lnTo>
                    <a:pt x="0" y="2867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4793645" y="3155096"/>
              <a:ext cx="1466235" cy="1384435"/>
            </a:xfrm>
            <a:custGeom>
              <a:avLst/>
              <a:gdLst/>
              <a:ahLst/>
              <a:cxnLst/>
              <a:rect r="r" b="b" t="t" l="l"/>
              <a:pathLst>
                <a:path h="1384435" w="1466235">
                  <a:moveTo>
                    <a:pt x="0" y="0"/>
                  </a:moveTo>
                  <a:lnTo>
                    <a:pt x="1466234" y="0"/>
                  </a:lnTo>
                  <a:lnTo>
                    <a:pt x="1466234" y="1384435"/>
                  </a:lnTo>
                  <a:lnTo>
                    <a:pt x="0" y="13844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688627" y="3524947"/>
              <a:ext cx="521416" cy="520764"/>
            </a:xfrm>
            <a:custGeom>
              <a:avLst/>
              <a:gdLst/>
              <a:ahLst/>
              <a:cxnLst/>
              <a:rect r="r" b="b" t="t" l="l"/>
              <a:pathLst>
                <a:path h="520764" w="521416">
                  <a:moveTo>
                    <a:pt x="0" y="0"/>
                  </a:moveTo>
                  <a:lnTo>
                    <a:pt x="521416" y="0"/>
                  </a:lnTo>
                  <a:lnTo>
                    <a:pt x="521416" y="520764"/>
                  </a:lnTo>
                  <a:lnTo>
                    <a:pt x="0" y="520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98771" y="3544860"/>
              <a:ext cx="500851" cy="500851"/>
            </a:xfrm>
            <a:custGeom>
              <a:avLst/>
              <a:gdLst/>
              <a:ahLst/>
              <a:cxnLst/>
              <a:rect r="r" b="b" t="t" l="l"/>
              <a:pathLst>
                <a:path h="500851" w="500851">
                  <a:moveTo>
                    <a:pt x="0" y="0"/>
                  </a:moveTo>
                  <a:lnTo>
                    <a:pt x="500851" y="0"/>
                  </a:lnTo>
                  <a:lnTo>
                    <a:pt x="500851" y="500851"/>
                  </a:lnTo>
                  <a:lnTo>
                    <a:pt x="0" y="500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28" id="28"/>
          <p:cNvSpPr txBox="true"/>
          <p:nvPr/>
        </p:nvSpPr>
        <p:spPr>
          <a:xfrm rot="0">
            <a:off x="4469938" y="596331"/>
            <a:ext cx="9348125" cy="1104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12"/>
              </a:lnSpc>
            </a:pPr>
            <a:r>
              <a:rPr lang="en-US" sz="8441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FINAL THOUGHT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469938" y="2388998"/>
            <a:ext cx="13053647" cy="711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9"/>
              </a:lnSpc>
            </a:pPr>
            <a:r>
              <a:rPr lang="en-US" b="true" sz="39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Culture is built in the small</a:t>
            </a:r>
            <a:r>
              <a:rPr lang="en-US" b="true" sz="39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 interactions that happen every day.</a:t>
            </a:r>
          </a:p>
          <a:p>
            <a:pPr algn="ctr">
              <a:lnSpc>
                <a:spcPts val="5119"/>
              </a:lnSpc>
            </a:pPr>
          </a:p>
          <a:p>
            <a:pPr algn="ctr">
              <a:lnSpc>
                <a:spcPts val="5119"/>
              </a:lnSpc>
            </a:pPr>
            <a:r>
              <a:rPr lang="en-US" b="true" sz="39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Every greeting.</a:t>
            </a:r>
          </a:p>
          <a:p>
            <a:pPr algn="ctr">
              <a:lnSpc>
                <a:spcPts val="5119"/>
              </a:lnSpc>
            </a:pPr>
            <a:r>
              <a:rPr lang="en-US" b="true" sz="39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 Every correction.</a:t>
            </a:r>
          </a:p>
          <a:p>
            <a:pPr algn="ctr">
              <a:lnSpc>
                <a:spcPts val="5119"/>
              </a:lnSpc>
            </a:pPr>
            <a:r>
              <a:rPr lang="en-US" b="true" sz="39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 Every boundary.</a:t>
            </a:r>
          </a:p>
          <a:p>
            <a:pPr algn="ctr">
              <a:lnSpc>
                <a:spcPts val="5119"/>
              </a:lnSpc>
            </a:pPr>
            <a:r>
              <a:rPr lang="en-US" b="true" sz="39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 Every repair.</a:t>
            </a:r>
          </a:p>
          <a:p>
            <a:pPr algn="ctr">
              <a:lnSpc>
                <a:spcPts val="5119"/>
              </a:lnSpc>
            </a:pPr>
          </a:p>
          <a:p>
            <a:pPr algn="ctr">
              <a:lnSpc>
                <a:spcPts val="5119"/>
              </a:lnSpc>
            </a:pPr>
            <a:r>
              <a:rPr lang="en-US" b="true" sz="39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Small interactions, repeated consistently, become classroom culture.</a:t>
            </a:r>
          </a:p>
          <a:p>
            <a:pPr algn="ctr">
              <a:lnSpc>
                <a:spcPts val="5119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078048" y="6241060"/>
            <a:ext cx="4755087" cy="4844056"/>
            <a:chOff x="0" y="0"/>
            <a:chExt cx="6340116" cy="645874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646696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3818133" y="3936758"/>
              <a:ext cx="2521983" cy="2521983"/>
            </a:xfrm>
            <a:custGeom>
              <a:avLst/>
              <a:gdLst/>
              <a:ahLst/>
              <a:cxnLst/>
              <a:rect r="r" b="b" t="t" l="l"/>
              <a:pathLst>
                <a:path h="2521983" w="2521983">
                  <a:moveTo>
                    <a:pt x="0" y="0"/>
                  </a:moveTo>
                  <a:lnTo>
                    <a:pt x="2521983" y="0"/>
                  </a:lnTo>
                  <a:lnTo>
                    <a:pt x="2521983" y="2521983"/>
                  </a:lnTo>
                  <a:lnTo>
                    <a:pt x="0" y="2521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true" rot="0">
              <a:off x="3818133" y="1414774"/>
              <a:ext cx="2521983" cy="2521983"/>
            </a:xfrm>
            <a:custGeom>
              <a:avLst/>
              <a:gdLst/>
              <a:ahLst/>
              <a:cxnLst/>
              <a:rect r="r" b="b" t="t" l="l"/>
              <a:pathLst>
                <a:path h="2521983" w="2521983">
                  <a:moveTo>
                    <a:pt x="0" y="2521984"/>
                  </a:moveTo>
                  <a:lnTo>
                    <a:pt x="2521983" y="2521984"/>
                  </a:lnTo>
                  <a:lnTo>
                    <a:pt x="2521983" y="0"/>
                  </a:lnTo>
                  <a:lnTo>
                    <a:pt x="0" y="0"/>
                  </a:lnTo>
                  <a:lnTo>
                    <a:pt x="0" y="2521984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4732415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2833603" y="2881208"/>
              <a:ext cx="1969060" cy="2316542"/>
            </a:xfrm>
            <a:custGeom>
              <a:avLst/>
              <a:gdLst/>
              <a:ahLst/>
              <a:cxnLst/>
              <a:rect r="r" b="b" t="t" l="l"/>
              <a:pathLst>
                <a:path h="2316542" w="1969060">
                  <a:moveTo>
                    <a:pt x="0" y="0"/>
                  </a:moveTo>
                  <a:lnTo>
                    <a:pt x="1969060" y="0"/>
                  </a:lnTo>
                  <a:lnTo>
                    <a:pt x="1969060" y="2316542"/>
                  </a:lnTo>
                  <a:lnTo>
                    <a:pt x="0" y="2316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818133" y="0"/>
              <a:ext cx="693420" cy="1052630"/>
            </a:xfrm>
            <a:custGeom>
              <a:avLst/>
              <a:gdLst/>
              <a:ahLst/>
              <a:cxnLst/>
              <a:rect r="r" b="b" t="t" l="l"/>
              <a:pathLst>
                <a:path h="1052630" w="693420">
                  <a:moveTo>
                    <a:pt x="0" y="0"/>
                  </a:moveTo>
                  <a:lnTo>
                    <a:pt x="693420" y="0"/>
                  </a:lnTo>
                  <a:lnTo>
                    <a:pt x="693420" y="1052630"/>
                  </a:lnTo>
                  <a:lnTo>
                    <a:pt x="0" y="1052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239688" cy="3239688"/>
            </a:xfrm>
            <a:custGeom>
              <a:avLst/>
              <a:gdLst/>
              <a:ahLst/>
              <a:cxnLst/>
              <a:rect r="r" b="b" t="t" l="l"/>
              <a:pathLst>
                <a:path h="3239688" w="3239688">
                  <a:moveTo>
                    <a:pt x="0" y="0"/>
                  </a:moveTo>
                  <a:lnTo>
                    <a:pt x="3239688" y="0"/>
                  </a:lnTo>
                  <a:lnTo>
                    <a:pt x="3239688" y="3239688"/>
                  </a:lnTo>
                  <a:lnTo>
                    <a:pt x="0" y="3239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491244" y="3654464"/>
              <a:ext cx="2751884" cy="2745004"/>
            </a:xfrm>
            <a:custGeom>
              <a:avLst/>
              <a:gdLst/>
              <a:ahLst/>
              <a:cxnLst/>
              <a:rect r="r" b="b" t="t" l="l"/>
              <a:pathLst>
                <a:path h="2745004" w="2751884">
                  <a:moveTo>
                    <a:pt x="0" y="0"/>
                  </a:moveTo>
                  <a:lnTo>
                    <a:pt x="2751884" y="0"/>
                  </a:lnTo>
                  <a:lnTo>
                    <a:pt x="2751884" y="2745004"/>
                  </a:lnTo>
                  <a:lnTo>
                    <a:pt x="0" y="2745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-1078048" y="2029223"/>
            <a:ext cx="4721338" cy="3706074"/>
            <a:chOff x="0" y="0"/>
            <a:chExt cx="6295118" cy="494143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3069710" y="0"/>
              <a:ext cx="3225408" cy="3225408"/>
            </a:xfrm>
            <a:custGeom>
              <a:avLst/>
              <a:gdLst/>
              <a:ahLst/>
              <a:cxnLst/>
              <a:rect r="r" b="b" t="t" l="l"/>
              <a:pathLst>
                <a:path h="3225408" w="3225408">
                  <a:moveTo>
                    <a:pt x="0" y="0"/>
                  </a:moveTo>
                  <a:lnTo>
                    <a:pt x="3225408" y="0"/>
                  </a:lnTo>
                  <a:lnTo>
                    <a:pt x="3225408" y="3225408"/>
                  </a:lnTo>
                  <a:lnTo>
                    <a:pt x="0" y="3225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3311615" y="0"/>
              <a:ext cx="2741597" cy="3225408"/>
            </a:xfrm>
            <a:custGeom>
              <a:avLst/>
              <a:gdLst/>
              <a:ahLst/>
              <a:cxnLst/>
              <a:rect r="r" b="b" t="t" l="l"/>
              <a:pathLst>
                <a:path h="3225408" w="2741597">
                  <a:moveTo>
                    <a:pt x="0" y="0"/>
                  </a:moveTo>
                  <a:lnTo>
                    <a:pt x="2741597" y="0"/>
                  </a:lnTo>
                  <a:lnTo>
                    <a:pt x="2741597" y="3225408"/>
                  </a:lnTo>
                  <a:lnTo>
                    <a:pt x="0" y="3225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400000">
              <a:off x="2630891" y="3664227"/>
              <a:ext cx="1608672" cy="731035"/>
            </a:xfrm>
            <a:custGeom>
              <a:avLst/>
              <a:gdLst/>
              <a:ahLst/>
              <a:cxnLst/>
              <a:rect r="r" b="b" t="t" l="l"/>
              <a:pathLst>
                <a:path h="731035" w="1608672">
                  <a:moveTo>
                    <a:pt x="0" y="0"/>
                  </a:moveTo>
                  <a:lnTo>
                    <a:pt x="1608672" y="0"/>
                  </a:lnTo>
                  <a:lnTo>
                    <a:pt x="1608672" y="731035"/>
                  </a:lnTo>
                  <a:lnTo>
                    <a:pt x="0" y="731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true" flipV="true" rot="5400000">
              <a:off x="3361925" y="3664227"/>
              <a:ext cx="1608672" cy="731035"/>
            </a:xfrm>
            <a:custGeom>
              <a:avLst/>
              <a:gdLst/>
              <a:ahLst/>
              <a:cxnLst/>
              <a:rect r="r" b="b" t="t" l="l"/>
              <a:pathLst>
                <a:path h="731035" w="1608672">
                  <a:moveTo>
                    <a:pt x="1608673" y="731035"/>
                  </a:moveTo>
                  <a:lnTo>
                    <a:pt x="0" y="731035"/>
                  </a:lnTo>
                  <a:lnTo>
                    <a:pt x="0" y="0"/>
                  </a:lnTo>
                  <a:lnTo>
                    <a:pt x="1608673" y="0"/>
                  </a:lnTo>
                  <a:lnTo>
                    <a:pt x="1608673" y="731035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4682414" y="3225408"/>
              <a:ext cx="1612704" cy="1608672"/>
            </a:xfrm>
            <a:custGeom>
              <a:avLst/>
              <a:gdLst/>
              <a:ahLst/>
              <a:cxnLst/>
              <a:rect r="r" b="b" t="t" l="l"/>
              <a:pathLst>
                <a:path h="1608672" w="1612704">
                  <a:moveTo>
                    <a:pt x="0" y="0"/>
                  </a:moveTo>
                  <a:lnTo>
                    <a:pt x="1612704" y="0"/>
                  </a:lnTo>
                  <a:lnTo>
                    <a:pt x="1612704" y="1608673"/>
                  </a:lnTo>
                  <a:lnTo>
                    <a:pt x="0" y="1608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054465" y="0"/>
              <a:ext cx="1638896" cy="4941432"/>
            </a:xfrm>
            <a:custGeom>
              <a:avLst/>
              <a:gdLst/>
              <a:ahLst/>
              <a:cxnLst/>
              <a:rect r="r" b="b" t="t" l="l"/>
              <a:pathLst>
                <a:path h="4941432" w="1638896">
                  <a:moveTo>
                    <a:pt x="0" y="0"/>
                  </a:moveTo>
                  <a:lnTo>
                    <a:pt x="1638896" y="0"/>
                  </a:lnTo>
                  <a:lnTo>
                    <a:pt x="1638896" y="4941432"/>
                  </a:lnTo>
                  <a:lnTo>
                    <a:pt x="0" y="4941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3134363"/>
              <a:ext cx="2108929" cy="1211378"/>
            </a:xfrm>
            <a:custGeom>
              <a:avLst/>
              <a:gdLst/>
              <a:ahLst/>
              <a:cxnLst/>
              <a:rect r="r" b="b" t="t" l="l"/>
              <a:pathLst>
                <a:path h="1211378" w="2108929">
                  <a:moveTo>
                    <a:pt x="0" y="0"/>
                  </a:moveTo>
                  <a:lnTo>
                    <a:pt x="2108929" y="0"/>
                  </a:lnTo>
                  <a:lnTo>
                    <a:pt x="2108929" y="1211378"/>
                  </a:lnTo>
                  <a:lnTo>
                    <a:pt x="0" y="1211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-1078048" y="-1746626"/>
            <a:ext cx="4721338" cy="3493252"/>
            <a:chOff x="0" y="0"/>
            <a:chExt cx="6295118" cy="465767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688627" y="1652522"/>
              <a:ext cx="3005148" cy="3005148"/>
            </a:xfrm>
            <a:custGeom>
              <a:avLst/>
              <a:gdLst/>
              <a:ahLst/>
              <a:cxnLst/>
              <a:rect r="r" b="b" t="t" l="l"/>
              <a:pathLst>
                <a:path h="3005148" w="3005148">
                  <a:moveTo>
                    <a:pt x="0" y="0"/>
                  </a:moveTo>
                  <a:lnTo>
                    <a:pt x="3005148" y="0"/>
                  </a:lnTo>
                  <a:lnTo>
                    <a:pt x="3005148" y="3005148"/>
                  </a:lnTo>
                  <a:lnTo>
                    <a:pt x="0" y="30051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026354" cy="3026354"/>
            </a:xfrm>
            <a:custGeom>
              <a:avLst/>
              <a:gdLst/>
              <a:ahLst/>
              <a:cxnLst/>
              <a:rect r="r" b="b" t="t" l="l"/>
              <a:pathLst>
                <a:path h="3026354" w="3026354">
                  <a:moveTo>
                    <a:pt x="0" y="0"/>
                  </a:moveTo>
                  <a:lnTo>
                    <a:pt x="3026354" y="0"/>
                  </a:lnTo>
                  <a:lnTo>
                    <a:pt x="3026354" y="3026354"/>
                  </a:lnTo>
                  <a:lnTo>
                    <a:pt x="0" y="3026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5400000">
              <a:off x="4498452" y="-1070357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3"/>
                  </a:lnTo>
                  <a:lnTo>
                    <a:pt x="0" y="28670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5400000">
              <a:off x="4498452" y="79666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2"/>
                  </a:lnTo>
                  <a:lnTo>
                    <a:pt x="0" y="2867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5400000">
              <a:off x="4498452" y="1229688"/>
              <a:ext cx="726309" cy="2867022"/>
            </a:xfrm>
            <a:custGeom>
              <a:avLst/>
              <a:gdLst/>
              <a:ahLst/>
              <a:cxnLst/>
              <a:rect r="r" b="b" t="t" l="l"/>
              <a:pathLst>
                <a:path h="2867022" w="726309">
                  <a:moveTo>
                    <a:pt x="0" y="0"/>
                  </a:moveTo>
                  <a:lnTo>
                    <a:pt x="726309" y="0"/>
                  </a:lnTo>
                  <a:lnTo>
                    <a:pt x="726309" y="2867022"/>
                  </a:lnTo>
                  <a:lnTo>
                    <a:pt x="0" y="2867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4793645" y="3155096"/>
              <a:ext cx="1466235" cy="1384435"/>
            </a:xfrm>
            <a:custGeom>
              <a:avLst/>
              <a:gdLst/>
              <a:ahLst/>
              <a:cxnLst/>
              <a:rect r="r" b="b" t="t" l="l"/>
              <a:pathLst>
                <a:path h="1384435" w="1466235">
                  <a:moveTo>
                    <a:pt x="0" y="0"/>
                  </a:moveTo>
                  <a:lnTo>
                    <a:pt x="1466234" y="0"/>
                  </a:lnTo>
                  <a:lnTo>
                    <a:pt x="1466234" y="1384435"/>
                  </a:lnTo>
                  <a:lnTo>
                    <a:pt x="0" y="13844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688627" y="3524947"/>
              <a:ext cx="521416" cy="520764"/>
            </a:xfrm>
            <a:custGeom>
              <a:avLst/>
              <a:gdLst/>
              <a:ahLst/>
              <a:cxnLst/>
              <a:rect r="r" b="b" t="t" l="l"/>
              <a:pathLst>
                <a:path h="520764" w="521416">
                  <a:moveTo>
                    <a:pt x="0" y="0"/>
                  </a:moveTo>
                  <a:lnTo>
                    <a:pt x="521416" y="0"/>
                  </a:lnTo>
                  <a:lnTo>
                    <a:pt x="521416" y="520764"/>
                  </a:lnTo>
                  <a:lnTo>
                    <a:pt x="0" y="520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98771" y="3544860"/>
              <a:ext cx="500851" cy="500851"/>
            </a:xfrm>
            <a:custGeom>
              <a:avLst/>
              <a:gdLst/>
              <a:ahLst/>
              <a:cxnLst/>
              <a:rect r="r" b="b" t="t" l="l"/>
              <a:pathLst>
                <a:path h="500851" w="500851">
                  <a:moveTo>
                    <a:pt x="0" y="0"/>
                  </a:moveTo>
                  <a:lnTo>
                    <a:pt x="500851" y="0"/>
                  </a:lnTo>
                  <a:lnTo>
                    <a:pt x="500851" y="500851"/>
                  </a:lnTo>
                  <a:lnTo>
                    <a:pt x="0" y="500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4070909" y="1883059"/>
            <a:ext cx="13807551" cy="1674176"/>
            <a:chOff x="0" y="0"/>
            <a:chExt cx="3636557" cy="440935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3636557" cy="440935"/>
            </a:xfrm>
            <a:custGeom>
              <a:avLst/>
              <a:gdLst/>
              <a:ahLst/>
              <a:cxnLst/>
              <a:rect r="r" b="b" t="t" l="l"/>
              <a:pathLst>
                <a:path h="440935" w="3636557">
                  <a:moveTo>
                    <a:pt x="24671" y="0"/>
                  </a:moveTo>
                  <a:lnTo>
                    <a:pt x="3611886" y="0"/>
                  </a:lnTo>
                  <a:cubicBezTo>
                    <a:pt x="3618429" y="0"/>
                    <a:pt x="3624704" y="2599"/>
                    <a:pt x="3629331" y="7226"/>
                  </a:cubicBezTo>
                  <a:cubicBezTo>
                    <a:pt x="3633958" y="11853"/>
                    <a:pt x="3636557" y="18128"/>
                    <a:pt x="3636557" y="24671"/>
                  </a:cubicBezTo>
                  <a:lnTo>
                    <a:pt x="3636557" y="416264"/>
                  </a:lnTo>
                  <a:cubicBezTo>
                    <a:pt x="3636557" y="422807"/>
                    <a:pt x="3633958" y="429083"/>
                    <a:pt x="3629331" y="433709"/>
                  </a:cubicBezTo>
                  <a:cubicBezTo>
                    <a:pt x="3624704" y="438336"/>
                    <a:pt x="3618429" y="440935"/>
                    <a:pt x="3611886" y="440935"/>
                  </a:cubicBezTo>
                  <a:lnTo>
                    <a:pt x="24671" y="440935"/>
                  </a:lnTo>
                  <a:cubicBezTo>
                    <a:pt x="11046" y="440935"/>
                    <a:pt x="0" y="429890"/>
                    <a:pt x="0" y="416264"/>
                  </a:cubicBezTo>
                  <a:lnTo>
                    <a:pt x="0" y="24671"/>
                  </a:lnTo>
                  <a:cubicBezTo>
                    <a:pt x="0" y="18128"/>
                    <a:pt x="2599" y="11853"/>
                    <a:pt x="7226" y="7226"/>
                  </a:cubicBezTo>
                  <a:cubicBezTo>
                    <a:pt x="11853" y="2599"/>
                    <a:pt x="18128" y="0"/>
                    <a:pt x="24671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3636557" cy="4790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4328603" y="566925"/>
            <a:ext cx="13754872" cy="1104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12"/>
              </a:lnSpc>
            </a:pPr>
            <a:r>
              <a:rPr lang="en-US" sz="8441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EVIDENCE &amp; FURTHER READ</a:t>
            </a:r>
            <a:r>
              <a:rPr lang="en-US" sz="8441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ING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362261" y="2267646"/>
            <a:ext cx="11687556" cy="885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Paul Dix — When t</a:t>
            </a: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he Adults Change, Everything Changes</a:t>
            </a:r>
          </a:p>
          <a:p>
            <a:pPr algn="l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 Adult consistency, relationships and calm behaviour practice.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4070909" y="3882260"/>
            <a:ext cx="13807551" cy="1674176"/>
            <a:chOff x="0" y="0"/>
            <a:chExt cx="3636557" cy="440935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3636557" cy="440935"/>
            </a:xfrm>
            <a:custGeom>
              <a:avLst/>
              <a:gdLst/>
              <a:ahLst/>
              <a:cxnLst/>
              <a:rect r="r" b="b" t="t" l="l"/>
              <a:pathLst>
                <a:path h="440935" w="3636557">
                  <a:moveTo>
                    <a:pt x="24671" y="0"/>
                  </a:moveTo>
                  <a:lnTo>
                    <a:pt x="3611886" y="0"/>
                  </a:lnTo>
                  <a:cubicBezTo>
                    <a:pt x="3618429" y="0"/>
                    <a:pt x="3624704" y="2599"/>
                    <a:pt x="3629331" y="7226"/>
                  </a:cubicBezTo>
                  <a:cubicBezTo>
                    <a:pt x="3633958" y="11853"/>
                    <a:pt x="3636557" y="18128"/>
                    <a:pt x="3636557" y="24671"/>
                  </a:cubicBezTo>
                  <a:lnTo>
                    <a:pt x="3636557" y="416264"/>
                  </a:lnTo>
                  <a:cubicBezTo>
                    <a:pt x="3636557" y="422807"/>
                    <a:pt x="3633958" y="429083"/>
                    <a:pt x="3629331" y="433709"/>
                  </a:cubicBezTo>
                  <a:cubicBezTo>
                    <a:pt x="3624704" y="438336"/>
                    <a:pt x="3618429" y="440935"/>
                    <a:pt x="3611886" y="440935"/>
                  </a:cubicBezTo>
                  <a:lnTo>
                    <a:pt x="24671" y="440935"/>
                  </a:lnTo>
                  <a:cubicBezTo>
                    <a:pt x="11046" y="440935"/>
                    <a:pt x="0" y="429890"/>
                    <a:pt x="0" y="416264"/>
                  </a:cubicBezTo>
                  <a:lnTo>
                    <a:pt x="0" y="24671"/>
                  </a:lnTo>
                  <a:cubicBezTo>
                    <a:pt x="0" y="18128"/>
                    <a:pt x="2599" y="11853"/>
                    <a:pt x="7226" y="7226"/>
                  </a:cubicBezTo>
                  <a:cubicBezTo>
                    <a:pt x="11853" y="2599"/>
                    <a:pt x="18128" y="0"/>
                    <a:pt x="24671" y="0"/>
                  </a:cubicBezTo>
                  <a:close/>
                </a:path>
              </a:pathLst>
            </a:custGeom>
            <a:solidFill>
              <a:srgbClr val="7BA0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3636557" cy="4790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4897744" y="4043009"/>
            <a:ext cx="12273449" cy="1333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7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Tom Bennett — Creating a Culture: How School Leaders Can Optimise Behaviour.  Independent review of behaviour and culture in schools.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4070909" y="6061261"/>
            <a:ext cx="13724088" cy="1674176"/>
            <a:chOff x="0" y="0"/>
            <a:chExt cx="3614575" cy="440935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3614575" cy="440935"/>
            </a:xfrm>
            <a:custGeom>
              <a:avLst/>
              <a:gdLst/>
              <a:ahLst/>
              <a:cxnLst/>
              <a:rect r="r" b="b" t="t" l="l"/>
              <a:pathLst>
                <a:path h="440935" w="3614575">
                  <a:moveTo>
                    <a:pt x="24821" y="0"/>
                  </a:moveTo>
                  <a:lnTo>
                    <a:pt x="3589754" y="0"/>
                  </a:lnTo>
                  <a:cubicBezTo>
                    <a:pt x="3596337" y="0"/>
                    <a:pt x="3602650" y="2615"/>
                    <a:pt x="3607305" y="7270"/>
                  </a:cubicBezTo>
                  <a:cubicBezTo>
                    <a:pt x="3611960" y="11925"/>
                    <a:pt x="3614575" y="18238"/>
                    <a:pt x="3614575" y="24821"/>
                  </a:cubicBezTo>
                  <a:lnTo>
                    <a:pt x="3614575" y="416114"/>
                  </a:lnTo>
                  <a:cubicBezTo>
                    <a:pt x="3614575" y="422697"/>
                    <a:pt x="3611960" y="429010"/>
                    <a:pt x="3607305" y="433665"/>
                  </a:cubicBezTo>
                  <a:cubicBezTo>
                    <a:pt x="3602650" y="438320"/>
                    <a:pt x="3596337" y="440935"/>
                    <a:pt x="3589754" y="440935"/>
                  </a:cubicBezTo>
                  <a:lnTo>
                    <a:pt x="24821" y="440935"/>
                  </a:lnTo>
                  <a:cubicBezTo>
                    <a:pt x="18238" y="440935"/>
                    <a:pt x="11925" y="438320"/>
                    <a:pt x="7270" y="433665"/>
                  </a:cubicBezTo>
                  <a:cubicBezTo>
                    <a:pt x="2615" y="429010"/>
                    <a:pt x="0" y="422697"/>
                    <a:pt x="0" y="416114"/>
                  </a:cubicBezTo>
                  <a:lnTo>
                    <a:pt x="0" y="24821"/>
                  </a:lnTo>
                  <a:cubicBezTo>
                    <a:pt x="0" y="18238"/>
                    <a:pt x="2615" y="11925"/>
                    <a:pt x="7270" y="7270"/>
                  </a:cubicBezTo>
                  <a:cubicBezTo>
                    <a:pt x="11925" y="2615"/>
                    <a:pt x="18238" y="0"/>
                    <a:pt x="24821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3614575" cy="4790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4654993" y="6222010"/>
            <a:ext cx="13102092" cy="1333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799" u="sng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  <a:hlinkClick r:id="rId32" tooltip="https://www.gov.uk/government/publications/behaviour-in-schools--2?utm_source=chatgpt.com"/>
              </a:rPr>
              <a:t>Education Endowment Founda</a:t>
            </a:r>
            <a:r>
              <a:rPr lang="en-US" sz="2799" u="sng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  <a:hlinkClick r:id="rId33" tooltip="https://www.gov.uk/government/publications/behaviour-in-schools--2?utm_source=chatgpt.com"/>
              </a:rPr>
              <a:t>tion — Improving Behaviour in Schools</a:t>
            </a:r>
          </a:p>
          <a:p>
            <a:pPr algn="ctr">
              <a:lnSpc>
                <a:spcPts val="3583"/>
              </a:lnSpc>
            </a:pPr>
            <a:r>
              <a:rPr lang="en-US" sz="27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 Evidence-informed recommendations including relationships, classroom management and targeted approaches.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4070909" y="8040692"/>
            <a:ext cx="13724088" cy="1674176"/>
            <a:chOff x="0" y="0"/>
            <a:chExt cx="3614575" cy="440935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3614575" cy="440935"/>
            </a:xfrm>
            <a:custGeom>
              <a:avLst/>
              <a:gdLst/>
              <a:ahLst/>
              <a:cxnLst/>
              <a:rect r="r" b="b" t="t" l="l"/>
              <a:pathLst>
                <a:path h="440935" w="3614575">
                  <a:moveTo>
                    <a:pt x="24821" y="0"/>
                  </a:moveTo>
                  <a:lnTo>
                    <a:pt x="3589754" y="0"/>
                  </a:lnTo>
                  <a:cubicBezTo>
                    <a:pt x="3596337" y="0"/>
                    <a:pt x="3602650" y="2615"/>
                    <a:pt x="3607305" y="7270"/>
                  </a:cubicBezTo>
                  <a:cubicBezTo>
                    <a:pt x="3611960" y="11925"/>
                    <a:pt x="3614575" y="18238"/>
                    <a:pt x="3614575" y="24821"/>
                  </a:cubicBezTo>
                  <a:lnTo>
                    <a:pt x="3614575" y="416114"/>
                  </a:lnTo>
                  <a:cubicBezTo>
                    <a:pt x="3614575" y="422697"/>
                    <a:pt x="3611960" y="429010"/>
                    <a:pt x="3607305" y="433665"/>
                  </a:cubicBezTo>
                  <a:cubicBezTo>
                    <a:pt x="3602650" y="438320"/>
                    <a:pt x="3596337" y="440935"/>
                    <a:pt x="3589754" y="440935"/>
                  </a:cubicBezTo>
                  <a:lnTo>
                    <a:pt x="24821" y="440935"/>
                  </a:lnTo>
                  <a:cubicBezTo>
                    <a:pt x="18238" y="440935"/>
                    <a:pt x="11925" y="438320"/>
                    <a:pt x="7270" y="433665"/>
                  </a:cubicBezTo>
                  <a:cubicBezTo>
                    <a:pt x="2615" y="429010"/>
                    <a:pt x="0" y="422697"/>
                    <a:pt x="0" y="416114"/>
                  </a:cubicBezTo>
                  <a:lnTo>
                    <a:pt x="0" y="24821"/>
                  </a:lnTo>
                  <a:cubicBezTo>
                    <a:pt x="0" y="18238"/>
                    <a:pt x="2615" y="11925"/>
                    <a:pt x="7270" y="7270"/>
                  </a:cubicBezTo>
                  <a:cubicBezTo>
                    <a:pt x="11925" y="2615"/>
                    <a:pt x="18238" y="0"/>
                    <a:pt x="24821" y="0"/>
                  </a:cubicBezTo>
                  <a:close/>
                </a:path>
              </a:pathLst>
            </a:custGeom>
            <a:solidFill>
              <a:srgbClr val="7BA0FF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3614575" cy="4790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44" id="44"/>
          <p:cNvSpPr txBox="true"/>
          <p:nvPr/>
        </p:nvSpPr>
        <p:spPr>
          <a:xfrm rot="0">
            <a:off x="5069315" y="8221212"/>
            <a:ext cx="12273449" cy="1333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799" u="sng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  <a:hlinkClick r:id="rId34" tooltip="https://educationendowmentfoundation.org.uk/education-evidence/guidance-reports/behaviour?trk=public_post_main-feed-card_reshare-text&amp;utm_source=chatgpt.com"/>
              </a:rPr>
              <a:t>Department for Education — Behaviour in Schools</a:t>
            </a:r>
          </a:p>
          <a:p>
            <a:pPr algn="ctr">
              <a:lnSpc>
                <a:spcPts val="3583"/>
              </a:lnSpc>
            </a:pPr>
            <a:r>
              <a:rPr lang="en-US" sz="27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 National guidance on behaviour cultures, expectations and responses.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26710" y="-604531"/>
            <a:ext cx="9670710" cy="11429575"/>
            <a:chOff x="0" y="0"/>
            <a:chExt cx="1498246" cy="1770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98246" cy="1770740"/>
            </a:xfrm>
            <a:custGeom>
              <a:avLst/>
              <a:gdLst/>
              <a:ahLst/>
              <a:cxnLst/>
              <a:rect r="r" b="b" t="t" l="l"/>
              <a:pathLst>
                <a:path h="1770740" w="1498246">
                  <a:moveTo>
                    <a:pt x="0" y="0"/>
                  </a:moveTo>
                  <a:lnTo>
                    <a:pt x="1498246" y="0"/>
                  </a:lnTo>
                  <a:lnTo>
                    <a:pt x="1498246" y="1770740"/>
                  </a:lnTo>
                  <a:lnTo>
                    <a:pt x="0" y="1770740"/>
                  </a:lnTo>
                  <a:close/>
                </a:path>
              </a:pathLst>
            </a:custGeom>
            <a:blipFill>
              <a:blip r:embed="rId2"/>
              <a:stretch>
                <a:fillRect l="-28689" t="0" r="-48702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9144000" y="5110257"/>
            <a:ext cx="11803067" cy="3698372"/>
            <a:chOff x="0" y="0"/>
            <a:chExt cx="3108627" cy="97405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108627" cy="974057"/>
            </a:xfrm>
            <a:custGeom>
              <a:avLst/>
              <a:gdLst/>
              <a:ahLst/>
              <a:cxnLst/>
              <a:rect r="r" b="b" t="t" l="l"/>
              <a:pathLst>
                <a:path h="974057" w="3108627">
                  <a:moveTo>
                    <a:pt x="28861" y="0"/>
                  </a:moveTo>
                  <a:lnTo>
                    <a:pt x="3079766" y="0"/>
                  </a:lnTo>
                  <a:cubicBezTo>
                    <a:pt x="3095705" y="0"/>
                    <a:pt x="3108627" y="12921"/>
                    <a:pt x="3108627" y="28861"/>
                  </a:cubicBezTo>
                  <a:lnTo>
                    <a:pt x="3108627" y="945196"/>
                  </a:lnTo>
                  <a:cubicBezTo>
                    <a:pt x="3108627" y="961135"/>
                    <a:pt x="3095705" y="974057"/>
                    <a:pt x="3079766" y="974057"/>
                  </a:cubicBezTo>
                  <a:lnTo>
                    <a:pt x="28861" y="974057"/>
                  </a:lnTo>
                  <a:cubicBezTo>
                    <a:pt x="12921" y="974057"/>
                    <a:pt x="0" y="961135"/>
                    <a:pt x="0" y="945196"/>
                  </a:cubicBezTo>
                  <a:lnTo>
                    <a:pt x="0" y="28861"/>
                  </a:lnTo>
                  <a:cubicBezTo>
                    <a:pt x="0" y="12921"/>
                    <a:pt x="12921" y="0"/>
                    <a:pt x="28861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3108627" cy="10121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552709" y="-604531"/>
            <a:ext cx="2816615" cy="2083974"/>
            <a:chOff x="0" y="0"/>
            <a:chExt cx="3755486" cy="277863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007386" y="985847"/>
              <a:ext cx="1792785" cy="1792785"/>
            </a:xfrm>
            <a:custGeom>
              <a:avLst/>
              <a:gdLst/>
              <a:ahLst/>
              <a:cxnLst/>
              <a:rect r="r" b="b" t="t" l="l"/>
              <a:pathLst>
                <a:path h="1792785" w="1792785">
                  <a:moveTo>
                    <a:pt x="0" y="0"/>
                  </a:moveTo>
                  <a:lnTo>
                    <a:pt x="1792785" y="0"/>
                  </a:lnTo>
                  <a:lnTo>
                    <a:pt x="1792785" y="1792785"/>
                  </a:lnTo>
                  <a:lnTo>
                    <a:pt x="0" y="1792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05436" cy="1805436"/>
            </a:xfrm>
            <a:custGeom>
              <a:avLst/>
              <a:gdLst/>
              <a:ahLst/>
              <a:cxnLst/>
              <a:rect r="r" b="b" t="t" l="l"/>
              <a:pathLst>
                <a:path h="1805436" w="1805436">
                  <a:moveTo>
                    <a:pt x="0" y="0"/>
                  </a:moveTo>
                  <a:lnTo>
                    <a:pt x="1805436" y="0"/>
                  </a:lnTo>
                  <a:lnTo>
                    <a:pt x="1805436" y="1805436"/>
                  </a:lnTo>
                  <a:lnTo>
                    <a:pt x="0" y="1805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2683647" y="-638544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400000">
              <a:off x="2683647" y="47526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2683647" y="733597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859751" y="1882239"/>
              <a:ext cx="874714" cy="825914"/>
            </a:xfrm>
            <a:custGeom>
              <a:avLst/>
              <a:gdLst/>
              <a:ahLst/>
              <a:cxnLst/>
              <a:rect r="r" b="b" t="t" l="l"/>
              <a:pathLst>
                <a:path h="825914" w="874714">
                  <a:moveTo>
                    <a:pt x="0" y="0"/>
                  </a:moveTo>
                  <a:lnTo>
                    <a:pt x="874713" y="0"/>
                  </a:lnTo>
                  <a:lnTo>
                    <a:pt x="874713" y="825915"/>
                  </a:lnTo>
                  <a:lnTo>
                    <a:pt x="0" y="825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007386" y="2102882"/>
              <a:ext cx="311062" cy="310673"/>
            </a:xfrm>
            <a:custGeom>
              <a:avLst/>
              <a:gdLst/>
              <a:ahLst/>
              <a:cxnLst/>
              <a:rect r="r" b="b" t="t" l="l"/>
              <a:pathLst>
                <a:path h="310673" w="311062">
                  <a:moveTo>
                    <a:pt x="0" y="0"/>
                  </a:moveTo>
                  <a:lnTo>
                    <a:pt x="311062" y="0"/>
                  </a:lnTo>
                  <a:lnTo>
                    <a:pt x="311062" y="310673"/>
                  </a:lnTo>
                  <a:lnTo>
                    <a:pt x="0" y="31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476524" y="2114762"/>
              <a:ext cx="298793" cy="298793"/>
            </a:xfrm>
            <a:custGeom>
              <a:avLst/>
              <a:gdLst/>
              <a:ahLst/>
              <a:cxnLst/>
              <a:rect r="r" b="b" t="t" l="l"/>
              <a:pathLst>
                <a:path h="298793" w="298793">
                  <a:moveTo>
                    <a:pt x="0" y="0"/>
                  </a:moveTo>
                  <a:lnTo>
                    <a:pt x="298793" y="0"/>
                  </a:lnTo>
                  <a:lnTo>
                    <a:pt x="298793" y="298793"/>
                  </a:lnTo>
                  <a:lnTo>
                    <a:pt x="0" y="29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509907" y="-803427"/>
            <a:ext cx="2908253" cy="2282870"/>
            <a:chOff x="0" y="0"/>
            <a:chExt cx="3877671" cy="304382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1890882" y="0"/>
              <a:ext cx="1986789" cy="1986789"/>
            </a:xfrm>
            <a:custGeom>
              <a:avLst/>
              <a:gdLst/>
              <a:ahLst/>
              <a:cxnLst/>
              <a:rect r="r" b="b" t="t" l="l"/>
              <a:pathLst>
                <a:path h="1986789" w="1986789">
                  <a:moveTo>
                    <a:pt x="0" y="0"/>
                  </a:moveTo>
                  <a:lnTo>
                    <a:pt x="1986789" y="0"/>
                  </a:lnTo>
                  <a:lnTo>
                    <a:pt x="1986789" y="1986789"/>
                  </a:lnTo>
                  <a:lnTo>
                    <a:pt x="0" y="1986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039891" y="0"/>
              <a:ext cx="1688771" cy="1986789"/>
            </a:xfrm>
            <a:custGeom>
              <a:avLst/>
              <a:gdLst/>
              <a:ahLst/>
              <a:cxnLst/>
              <a:rect r="r" b="b" t="t" l="l"/>
              <a:pathLst>
                <a:path h="1986789" w="1688771">
                  <a:moveTo>
                    <a:pt x="0" y="0"/>
                  </a:moveTo>
                  <a:lnTo>
                    <a:pt x="1688771" y="0"/>
                  </a:lnTo>
                  <a:lnTo>
                    <a:pt x="1688771" y="1986789"/>
                  </a:lnTo>
                  <a:lnTo>
                    <a:pt x="0" y="1986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5400000">
              <a:off x="1620578" y="2257093"/>
              <a:ext cx="990911" cy="450303"/>
            </a:xfrm>
            <a:custGeom>
              <a:avLst/>
              <a:gdLst/>
              <a:ahLst/>
              <a:cxnLst/>
              <a:rect r="r" b="b" t="t" l="l"/>
              <a:pathLst>
                <a:path h="450303" w="990911">
                  <a:moveTo>
                    <a:pt x="0" y="0"/>
                  </a:moveTo>
                  <a:lnTo>
                    <a:pt x="990911" y="0"/>
                  </a:lnTo>
                  <a:lnTo>
                    <a:pt x="990911" y="450303"/>
                  </a:lnTo>
                  <a:lnTo>
                    <a:pt x="0" y="450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true" flipV="true" rot="5400000">
              <a:off x="2070881" y="2257093"/>
              <a:ext cx="990911" cy="450303"/>
            </a:xfrm>
            <a:custGeom>
              <a:avLst/>
              <a:gdLst/>
              <a:ahLst/>
              <a:cxnLst/>
              <a:rect r="r" b="b" t="t" l="l"/>
              <a:pathLst>
                <a:path h="450303" w="990911">
                  <a:moveTo>
                    <a:pt x="990911" y="450303"/>
                  </a:moveTo>
                  <a:lnTo>
                    <a:pt x="0" y="450303"/>
                  </a:lnTo>
                  <a:lnTo>
                    <a:pt x="0" y="0"/>
                  </a:lnTo>
                  <a:lnTo>
                    <a:pt x="990911" y="0"/>
                  </a:lnTo>
                  <a:lnTo>
                    <a:pt x="990911" y="450303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884276" y="1986789"/>
              <a:ext cx="993395" cy="990911"/>
            </a:xfrm>
            <a:custGeom>
              <a:avLst/>
              <a:gdLst/>
              <a:ahLst/>
              <a:cxnLst/>
              <a:rect r="r" b="b" t="t" l="l"/>
              <a:pathLst>
                <a:path h="990911" w="993395">
                  <a:moveTo>
                    <a:pt x="0" y="0"/>
                  </a:moveTo>
                  <a:lnTo>
                    <a:pt x="993395" y="0"/>
                  </a:lnTo>
                  <a:lnTo>
                    <a:pt x="993395" y="990911"/>
                  </a:lnTo>
                  <a:lnTo>
                    <a:pt x="0" y="990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649530" y="0"/>
              <a:ext cx="1009528" cy="3043826"/>
            </a:xfrm>
            <a:custGeom>
              <a:avLst/>
              <a:gdLst/>
              <a:ahLst/>
              <a:cxnLst/>
              <a:rect r="r" b="b" t="t" l="l"/>
              <a:pathLst>
                <a:path h="3043826" w="1009528">
                  <a:moveTo>
                    <a:pt x="0" y="0"/>
                  </a:moveTo>
                  <a:lnTo>
                    <a:pt x="1009528" y="0"/>
                  </a:lnTo>
                  <a:lnTo>
                    <a:pt x="1009528" y="3043826"/>
                  </a:lnTo>
                  <a:lnTo>
                    <a:pt x="0" y="3043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0" y="1930707"/>
              <a:ext cx="1299060" cy="746185"/>
            </a:xfrm>
            <a:custGeom>
              <a:avLst/>
              <a:gdLst/>
              <a:ahLst/>
              <a:cxnLst/>
              <a:rect r="r" b="b" t="t" l="l"/>
              <a:pathLst>
                <a:path h="746185" w="1299060">
                  <a:moveTo>
                    <a:pt x="0" y="0"/>
                  </a:moveTo>
                  <a:lnTo>
                    <a:pt x="1299060" y="0"/>
                  </a:lnTo>
                  <a:lnTo>
                    <a:pt x="1299060" y="746186"/>
                  </a:lnTo>
                  <a:lnTo>
                    <a:pt x="0" y="7461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0957999" y="5331938"/>
            <a:ext cx="6006034" cy="322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9"/>
              </a:lnSpc>
            </a:pPr>
            <a:r>
              <a:rPr lang="en-US" b="true" sz="39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Positive behaviour doesn’t begin wit</a:t>
            </a:r>
            <a:r>
              <a:rPr lang="en-US" b="true" sz="39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h sanctions.</a:t>
            </a:r>
          </a:p>
          <a:p>
            <a:pPr algn="ctr">
              <a:lnSpc>
                <a:spcPts val="5119"/>
              </a:lnSpc>
            </a:pPr>
          </a:p>
          <a:p>
            <a:pPr algn="ctr">
              <a:lnSpc>
                <a:spcPts val="5119"/>
              </a:lnSpc>
            </a:pPr>
            <a:r>
              <a:rPr lang="en-US" b="true" sz="39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It begins with culture.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149613" y="2539026"/>
            <a:ext cx="7622806" cy="1375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5"/>
              </a:lnSpc>
            </a:pP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THE FOU</a:t>
            </a: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NDATIONS OF POSITIVE BEHAVIOUR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26710" y="-604531"/>
            <a:ext cx="8216483" cy="11429575"/>
            <a:chOff x="0" y="0"/>
            <a:chExt cx="1272948" cy="1770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72948" cy="1770740"/>
            </a:xfrm>
            <a:custGeom>
              <a:avLst/>
              <a:gdLst/>
              <a:ahLst/>
              <a:cxnLst/>
              <a:rect r="r" b="b" t="t" l="l"/>
              <a:pathLst>
                <a:path h="1770740" w="1272948">
                  <a:moveTo>
                    <a:pt x="0" y="0"/>
                  </a:moveTo>
                  <a:lnTo>
                    <a:pt x="1272948" y="0"/>
                  </a:lnTo>
                  <a:lnTo>
                    <a:pt x="1272948" y="1770740"/>
                  </a:lnTo>
                  <a:lnTo>
                    <a:pt x="0" y="1770740"/>
                  </a:lnTo>
                  <a:close/>
                </a:path>
              </a:pathLst>
            </a:custGeom>
            <a:blipFill>
              <a:blip r:embed="rId2"/>
              <a:stretch>
                <a:fillRect l="-42617" t="0" r="-6617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552709" y="-864299"/>
            <a:ext cx="2816615" cy="2083974"/>
            <a:chOff x="0" y="0"/>
            <a:chExt cx="3755486" cy="277863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007386" y="985847"/>
              <a:ext cx="1792785" cy="1792785"/>
            </a:xfrm>
            <a:custGeom>
              <a:avLst/>
              <a:gdLst/>
              <a:ahLst/>
              <a:cxnLst/>
              <a:rect r="r" b="b" t="t" l="l"/>
              <a:pathLst>
                <a:path h="1792785" w="1792785">
                  <a:moveTo>
                    <a:pt x="0" y="0"/>
                  </a:moveTo>
                  <a:lnTo>
                    <a:pt x="1792785" y="0"/>
                  </a:lnTo>
                  <a:lnTo>
                    <a:pt x="1792785" y="1792785"/>
                  </a:lnTo>
                  <a:lnTo>
                    <a:pt x="0" y="1792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05436" cy="1805436"/>
            </a:xfrm>
            <a:custGeom>
              <a:avLst/>
              <a:gdLst/>
              <a:ahLst/>
              <a:cxnLst/>
              <a:rect r="r" b="b" t="t" l="l"/>
              <a:pathLst>
                <a:path h="1805436" w="1805436">
                  <a:moveTo>
                    <a:pt x="0" y="0"/>
                  </a:moveTo>
                  <a:lnTo>
                    <a:pt x="1805436" y="0"/>
                  </a:lnTo>
                  <a:lnTo>
                    <a:pt x="1805436" y="1805436"/>
                  </a:lnTo>
                  <a:lnTo>
                    <a:pt x="0" y="1805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2683647" y="-638544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400000">
              <a:off x="2683647" y="47526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2683647" y="733597"/>
              <a:ext cx="433295" cy="1710383"/>
            </a:xfrm>
            <a:custGeom>
              <a:avLst/>
              <a:gdLst/>
              <a:ahLst/>
              <a:cxnLst/>
              <a:rect r="r" b="b" t="t" l="l"/>
              <a:pathLst>
                <a:path h="1710383" w="433295">
                  <a:moveTo>
                    <a:pt x="0" y="0"/>
                  </a:moveTo>
                  <a:lnTo>
                    <a:pt x="433296" y="0"/>
                  </a:lnTo>
                  <a:lnTo>
                    <a:pt x="433296" y="1710383"/>
                  </a:lnTo>
                  <a:lnTo>
                    <a:pt x="0" y="171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859751" y="1882239"/>
              <a:ext cx="874714" cy="825914"/>
            </a:xfrm>
            <a:custGeom>
              <a:avLst/>
              <a:gdLst/>
              <a:ahLst/>
              <a:cxnLst/>
              <a:rect r="r" b="b" t="t" l="l"/>
              <a:pathLst>
                <a:path h="825914" w="874714">
                  <a:moveTo>
                    <a:pt x="0" y="0"/>
                  </a:moveTo>
                  <a:lnTo>
                    <a:pt x="874713" y="0"/>
                  </a:lnTo>
                  <a:lnTo>
                    <a:pt x="874713" y="825915"/>
                  </a:lnTo>
                  <a:lnTo>
                    <a:pt x="0" y="825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007386" y="2102882"/>
              <a:ext cx="311062" cy="310673"/>
            </a:xfrm>
            <a:custGeom>
              <a:avLst/>
              <a:gdLst/>
              <a:ahLst/>
              <a:cxnLst/>
              <a:rect r="r" b="b" t="t" l="l"/>
              <a:pathLst>
                <a:path h="310673" w="311062">
                  <a:moveTo>
                    <a:pt x="0" y="0"/>
                  </a:moveTo>
                  <a:lnTo>
                    <a:pt x="311062" y="0"/>
                  </a:lnTo>
                  <a:lnTo>
                    <a:pt x="311062" y="310673"/>
                  </a:lnTo>
                  <a:lnTo>
                    <a:pt x="0" y="31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476524" y="2114762"/>
              <a:ext cx="298793" cy="298793"/>
            </a:xfrm>
            <a:custGeom>
              <a:avLst/>
              <a:gdLst/>
              <a:ahLst/>
              <a:cxnLst/>
              <a:rect r="r" b="b" t="t" l="l"/>
              <a:pathLst>
                <a:path h="298793" w="298793">
                  <a:moveTo>
                    <a:pt x="0" y="0"/>
                  </a:moveTo>
                  <a:lnTo>
                    <a:pt x="298793" y="0"/>
                  </a:lnTo>
                  <a:lnTo>
                    <a:pt x="298793" y="298793"/>
                  </a:lnTo>
                  <a:lnTo>
                    <a:pt x="0" y="29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5577416" y="-1063195"/>
            <a:ext cx="2908253" cy="2282870"/>
            <a:chOff x="0" y="0"/>
            <a:chExt cx="3877671" cy="304382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890882" y="0"/>
              <a:ext cx="1986789" cy="1986789"/>
            </a:xfrm>
            <a:custGeom>
              <a:avLst/>
              <a:gdLst/>
              <a:ahLst/>
              <a:cxnLst/>
              <a:rect r="r" b="b" t="t" l="l"/>
              <a:pathLst>
                <a:path h="1986789" w="1986789">
                  <a:moveTo>
                    <a:pt x="0" y="0"/>
                  </a:moveTo>
                  <a:lnTo>
                    <a:pt x="1986789" y="0"/>
                  </a:lnTo>
                  <a:lnTo>
                    <a:pt x="1986789" y="1986789"/>
                  </a:lnTo>
                  <a:lnTo>
                    <a:pt x="0" y="1986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039891" y="0"/>
              <a:ext cx="1688771" cy="1986789"/>
            </a:xfrm>
            <a:custGeom>
              <a:avLst/>
              <a:gdLst/>
              <a:ahLst/>
              <a:cxnLst/>
              <a:rect r="r" b="b" t="t" l="l"/>
              <a:pathLst>
                <a:path h="1986789" w="1688771">
                  <a:moveTo>
                    <a:pt x="0" y="0"/>
                  </a:moveTo>
                  <a:lnTo>
                    <a:pt x="1688771" y="0"/>
                  </a:lnTo>
                  <a:lnTo>
                    <a:pt x="1688771" y="1986789"/>
                  </a:lnTo>
                  <a:lnTo>
                    <a:pt x="0" y="1986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5400000">
              <a:off x="1620578" y="2257093"/>
              <a:ext cx="990911" cy="450303"/>
            </a:xfrm>
            <a:custGeom>
              <a:avLst/>
              <a:gdLst/>
              <a:ahLst/>
              <a:cxnLst/>
              <a:rect r="r" b="b" t="t" l="l"/>
              <a:pathLst>
                <a:path h="450303" w="990911">
                  <a:moveTo>
                    <a:pt x="0" y="0"/>
                  </a:moveTo>
                  <a:lnTo>
                    <a:pt x="990911" y="0"/>
                  </a:lnTo>
                  <a:lnTo>
                    <a:pt x="990911" y="450303"/>
                  </a:lnTo>
                  <a:lnTo>
                    <a:pt x="0" y="450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true" flipV="true" rot="5400000">
              <a:off x="2070881" y="2257093"/>
              <a:ext cx="990911" cy="450303"/>
            </a:xfrm>
            <a:custGeom>
              <a:avLst/>
              <a:gdLst/>
              <a:ahLst/>
              <a:cxnLst/>
              <a:rect r="r" b="b" t="t" l="l"/>
              <a:pathLst>
                <a:path h="450303" w="990911">
                  <a:moveTo>
                    <a:pt x="990911" y="450303"/>
                  </a:moveTo>
                  <a:lnTo>
                    <a:pt x="0" y="450303"/>
                  </a:lnTo>
                  <a:lnTo>
                    <a:pt x="0" y="0"/>
                  </a:lnTo>
                  <a:lnTo>
                    <a:pt x="990911" y="0"/>
                  </a:lnTo>
                  <a:lnTo>
                    <a:pt x="990911" y="450303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884276" y="1986789"/>
              <a:ext cx="993395" cy="990911"/>
            </a:xfrm>
            <a:custGeom>
              <a:avLst/>
              <a:gdLst/>
              <a:ahLst/>
              <a:cxnLst/>
              <a:rect r="r" b="b" t="t" l="l"/>
              <a:pathLst>
                <a:path h="990911" w="993395">
                  <a:moveTo>
                    <a:pt x="0" y="0"/>
                  </a:moveTo>
                  <a:lnTo>
                    <a:pt x="993395" y="0"/>
                  </a:lnTo>
                  <a:lnTo>
                    <a:pt x="993395" y="990911"/>
                  </a:lnTo>
                  <a:lnTo>
                    <a:pt x="0" y="990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649530" y="0"/>
              <a:ext cx="1009528" cy="3043826"/>
            </a:xfrm>
            <a:custGeom>
              <a:avLst/>
              <a:gdLst/>
              <a:ahLst/>
              <a:cxnLst/>
              <a:rect r="r" b="b" t="t" l="l"/>
              <a:pathLst>
                <a:path h="3043826" w="1009528">
                  <a:moveTo>
                    <a:pt x="0" y="0"/>
                  </a:moveTo>
                  <a:lnTo>
                    <a:pt x="1009528" y="0"/>
                  </a:lnTo>
                  <a:lnTo>
                    <a:pt x="1009528" y="3043826"/>
                  </a:lnTo>
                  <a:lnTo>
                    <a:pt x="0" y="3043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930707"/>
              <a:ext cx="1299060" cy="746185"/>
            </a:xfrm>
            <a:custGeom>
              <a:avLst/>
              <a:gdLst/>
              <a:ahLst/>
              <a:cxnLst/>
              <a:rect r="r" b="b" t="t" l="l"/>
              <a:pathLst>
                <a:path h="746185" w="1299060">
                  <a:moveTo>
                    <a:pt x="0" y="0"/>
                  </a:moveTo>
                  <a:lnTo>
                    <a:pt x="1299060" y="0"/>
                  </a:lnTo>
                  <a:lnTo>
                    <a:pt x="1299060" y="746186"/>
                  </a:lnTo>
                  <a:lnTo>
                    <a:pt x="0" y="7461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7941229" y="1608237"/>
            <a:ext cx="10016174" cy="8280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52"/>
              </a:lnSpc>
            </a:pPr>
            <a:r>
              <a:rPr lang="en-US" sz="3400" i="true" b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By the end of this Spark…</a:t>
            </a:r>
          </a:p>
          <a:p>
            <a:pPr algn="l">
              <a:lnSpc>
                <a:spcPts val="4352"/>
              </a:lnSpc>
            </a:pPr>
          </a:p>
          <a:p>
            <a:pPr algn="l">
              <a:lnSpc>
                <a:spcPts val="4352"/>
              </a:lnSpc>
            </a:pPr>
            <a:r>
              <a:rPr lang="en-US" sz="3400" i="true" b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We will explore:</a:t>
            </a:r>
          </a:p>
          <a:p>
            <a:pPr algn="l">
              <a:lnSpc>
                <a:spcPts val="4352"/>
              </a:lnSpc>
            </a:pPr>
          </a:p>
          <a:p>
            <a:pPr algn="l" marL="734063" indent="-367031" lvl="1">
              <a:lnSpc>
                <a:spcPts val="4352"/>
              </a:lnSpc>
              <a:buFont typeface="Arial"/>
              <a:buChar char="•"/>
            </a:pPr>
            <a:r>
              <a:rPr lang="en-US" b="true" sz="3400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What sits underneath p</a:t>
            </a:r>
            <a:r>
              <a:rPr lang="en-US" b="true" sz="3400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ositive behaviour</a:t>
            </a:r>
          </a:p>
          <a:p>
            <a:pPr algn="l">
              <a:lnSpc>
                <a:spcPts val="4352"/>
              </a:lnSpc>
            </a:pPr>
          </a:p>
          <a:p>
            <a:pPr algn="l" marL="734063" indent="-367031" lvl="1">
              <a:lnSpc>
                <a:spcPts val="4352"/>
              </a:lnSpc>
              <a:buFont typeface="Arial"/>
              <a:buChar char="•"/>
            </a:pPr>
            <a:r>
              <a:rPr lang="en-US" b="true" sz="3400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Why relationships, routine</a:t>
            </a:r>
            <a:r>
              <a:rPr lang="en-US" b="true" sz="3400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s and expectations matter</a:t>
            </a:r>
          </a:p>
          <a:p>
            <a:pPr algn="l">
              <a:lnSpc>
                <a:spcPts val="4352"/>
              </a:lnSpc>
            </a:pPr>
          </a:p>
          <a:p>
            <a:pPr algn="l" marL="734063" indent="-367031" lvl="1">
              <a:lnSpc>
                <a:spcPts val="4352"/>
              </a:lnSpc>
              <a:buFont typeface="Arial"/>
              <a:buChar char="•"/>
            </a:pPr>
            <a:r>
              <a:rPr lang="en-US" b="true" sz="3400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The role adults play in shaping classroom culture</a:t>
            </a:r>
          </a:p>
          <a:p>
            <a:pPr algn="l">
              <a:lnSpc>
                <a:spcPts val="4352"/>
              </a:lnSpc>
            </a:pPr>
          </a:p>
          <a:p>
            <a:pPr algn="l" marL="734063" indent="-367031" lvl="1">
              <a:lnSpc>
                <a:spcPts val="4352"/>
              </a:lnSpc>
              <a:buFont typeface="Arial"/>
              <a:buChar char="•"/>
            </a:pPr>
            <a:r>
              <a:rPr lang="en-US" b="true" sz="3400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One small change we can make this week</a:t>
            </a:r>
          </a:p>
          <a:p>
            <a:pPr algn="l">
              <a:lnSpc>
                <a:spcPts val="4352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84483" y="1991396"/>
            <a:ext cx="1728090" cy="1760423"/>
            <a:chOff x="0" y="0"/>
            <a:chExt cx="2304120" cy="23472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052118" y="0"/>
              <a:ext cx="252002" cy="382546"/>
            </a:xfrm>
            <a:custGeom>
              <a:avLst/>
              <a:gdLst/>
              <a:ahLst/>
              <a:cxnLst/>
              <a:rect r="r" b="b" t="t" l="l"/>
              <a:pathLst>
                <a:path h="382546" w="252002">
                  <a:moveTo>
                    <a:pt x="0" y="0"/>
                  </a:moveTo>
                  <a:lnTo>
                    <a:pt x="252002" y="0"/>
                  </a:lnTo>
                  <a:lnTo>
                    <a:pt x="252002" y="382546"/>
                  </a:lnTo>
                  <a:lnTo>
                    <a:pt x="0" y="382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387583" y="1430694"/>
              <a:ext cx="916537" cy="916537"/>
            </a:xfrm>
            <a:custGeom>
              <a:avLst/>
              <a:gdLst/>
              <a:ahLst/>
              <a:cxnLst/>
              <a:rect r="r" b="b" t="t" l="l"/>
              <a:pathLst>
                <a:path h="916537" w="916537">
                  <a:moveTo>
                    <a:pt x="0" y="0"/>
                  </a:moveTo>
                  <a:lnTo>
                    <a:pt x="916537" y="0"/>
                  </a:lnTo>
                  <a:lnTo>
                    <a:pt x="916537" y="916537"/>
                  </a:lnTo>
                  <a:lnTo>
                    <a:pt x="0" y="9165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true" rot="0">
              <a:off x="1387583" y="514156"/>
              <a:ext cx="916537" cy="916537"/>
            </a:xfrm>
            <a:custGeom>
              <a:avLst/>
              <a:gdLst/>
              <a:ahLst/>
              <a:cxnLst/>
              <a:rect r="r" b="b" t="t" l="l"/>
              <a:pathLst>
                <a:path h="916537" w="916537">
                  <a:moveTo>
                    <a:pt x="0" y="916538"/>
                  </a:moveTo>
                  <a:lnTo>
                    <a:pt x="916537" y="916538"/>
                  </a:lnTo>
                  <a:lnTo>
                    <a:pt x="916537" y="0"/>
                  </a:lnTo>
                  <a:lnTo>
                    <a:pt x="0" y="0"/>
                  </a:lnTo>
                  <a:lnTo>
                    <a:pt x="0" y="916538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719851" y="0"/>
              <a:ext cx="252002" cy="382546"/>
            </a:xfrm>
            <a:custGeom>
              <a:avLst/>
              <a:gdLst/>
              <a:ahLst/>
              <a:cxnLst/>
              <a:rect r="r" b="b" t="t" l="l"/>
              <a:pathLst>
                <a:path h="382546" w="252002">
                  <a:moveTo>
                    <a:pt x="0" y="0"/>
                  </a:moveTo>
                  <a:lnTo>
                    <a:pt x="252002" y="0"/>
                  </a:lnTo>
                  <a:lnTo>
                    <a:pt x="252002" y="382546"/>
                  </a:lnTo>
                  <a:lnTo>
                    <a:pt x="0" y="382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029786" y="1047086"/>
              <a:ext cx="715594" cy="841876"/>
            </a:xfrm>
            <a:custGeom>
              <a:avLst/>
              <a:gdLst/>
              <a:ahLst/>
              <a:cxnLst/>
              <a:rect r="r" b="b" t="t" l="l"/>
              <a:pathLst>
                <a:path h="841876" w="715594">
                  <a:moveTo>
                    <a:pt x="0" y="0"/>
                  </a:moveTo>
                  <a:lnTo>
                    <a:pt x="715594" y="0"/>
                  </a:lnTo>
                  <a:lnTo>
                    <a:pt x="715594" y="841876"/>
                  </a:lnTo>
                  <a:lnTo>
                    <a:pt x="0" y="8418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387583" y="0"/>
              <a:ext cx="252002" cy="382546"/>
            </a:xfrm>
            <a:custGeom>
              <a:avLst/>
              <a:gdLst/>
              <a:ahLst/>
              <a:cxnLst/>
              <a:rect r="r" b="b" t="t" l="l"/>
              <a:pathLst>
                <a:path h="382546" w="252002">
                  <a:moveTo>
                    <a:pt x="0" y="0"/>
                  </a:moveTo>
                  <a:lnTo>
                    <a:pt x="252002" y="0"/>
                  </a:lnTo>
                  <a:lnTo>
                    <a:pt x="252002" y="382546"/>
                  </a:lnTo>
                  <a:lnTo>
                    <a:pt x="0" y="382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7365" cy="1177365"/>
            </a:xfrm>
            <a:custGeom>
              <a:avLst/>
              <a:gdLst/>
              <a:ahLst/>
              <a:cxnLst/>
              <a:rect r="r" b="b" t="t" l="l"/>
              <a:pathLst>
                <a:path h="1177365" w="1177365">
                  <a:moveTo>
                    <a:pt x="0" y="0"/>
                  </a:moveTo>
                  <a:lnTo>
                    <a:pt x="1177365" y="0"/>
                  </a:lnTo>
                  <a:lnTo>
                    <a:pt x="1177365" y="1177365"/>
                  </a:lnTo>
                  <a:lnTo>
                    <a:pt x="0" y="11773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178528" y="1328103"/>
              <a:ext cx="1000087" cy="997587"/>
            </a:xfrm>
            <a:custGeom>
              <a:avLst/>
              <a:gdLst/>
              <a:ahLst/>
              <a:cxnLst/>
              <a:rect r="r" b="b" t="t" l="l"/>
              <a:pathLst>
                <a:path h="997587" w="1000087">
                  <a:moveTo>
                    <a:pt x="0" y="0"/>
                  </a:moveTo>
                  <a:lnTo>
                    <a:pt x="1000087" y="0"/>
                  </a:lnTo>
                  <a:lnTo>
                    <a:pt x="1000087" y="997587"/>
                  </a:lnTo>
                  <a:lnTo>
                    <a:pt x="0" y="9975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1998153" y="225979"/>
            <a:ext cx="5877322" cy="4640963"/>
            <a:chOff x="0" y="0"/>
            <a:chExt cx="910551" cy="71900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10551" cy="719007"/>
            </a:xfrm>
            <a:custGeom>
              <a:avLst/>
              <a:gdLst/>
              <a:ahLst/>
              <a:cxnLst/>
              <a:rect r="r" b="b" t="t" l="l"/>
              <a:pathLst>
                <a:path h="719007" w="910551">
                  <a:moveTo>
                    <a:pt x="0" y="0"/>
                  </a:moveTo>
                  <a:lnTo>
                    <a:pt x="910551" y="0"/>
                  </a:lnTo>
                  <a:lnTo>
                    <a:pt x="910551" y="719007"/>
                  </a:lnTo>
                  <a:lnTo>
                    <a:pt x="0" y="719007"/>
                  </a:lnTo>
                  <a:close/>
                </a:path>
              </a:pathLst>
            </a:custGeom>
            <a:blipFill>
              <a:blip r:embed="rId12"/>
              <a:stretch>
                <a:fillRect l="-6924" t="0" r="-11521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558279" y="7742488"/>
            <a:ext cx="4731568" cy="1428897"/>
            <a:chOff x="0" y="0"/>
            <a:chExt cx="1246174" cy="37633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46174" cy="376335"/>
            </a:xfrm>
            <a:custGeom>
              <a:avLst/>
              <a:gdLst/>
              <a:ahLst/>
              <a:cxnLst/>
              <a:rect r="r" b="b" t="t" l="l"/>
              <a:pathLst>
                <a:path h="376335" w="1246174">
                  <a:moveTo>
                    <a:pt x="71994" y="0"/>
                  </a:moveTo>
                  <a:lnTo>
                    <a:pt x="1174180" y="0"/>
                  </a:lnTo>
                  <a:cubicBezTo>
                    <a:pt x="1213941" y="0"/>
                    <a:pt x="1246174" y="32233"/>
                    <a:pt x="1246174" y="71994"/>
                  </a:cubicBezTo>
                  <a:lnTo>
                    <a:pt x="1246174" y="304341"/>
                  </a:lnTo>
                  <a:cubicBezTo>
                    <a:pt x="1246174" y="323435"/>
                    <a:pt x="1238589" y="341747"/>
                    <a:pt x="1225088" y="355249"/>
                  </a:cubicBezTo>
                  <a:cubicBezTo>
                    <a:pt x="1211586" y="368750"/>
                    <a:pt x="1193274" y="376335"/>
                    <a:pt x="1174180" y="376335"/>
                  </a:cubicBezTo>
                  <a:lnTo>
                    <a:pt x="71994" y="376335"/>
                  </a:lnTo>
                  <a:cubicBezTo>
                    <a:pt x="32233" y="376335"/>
                    <a:pt x="0" y="344102"/>
                    <a:pt x="0" y="304341"/>
                  </a:cubicBezTo>
                  <a:lnTo>
                    <a:pt x="0" y="71994"/>
                  </a:lnTo>
                  <a:cubicBezTo>
                    <a:pt x="0" y="52900"/>
                    <a:pt x="7585" y="34588"/>
                    <a:pt x="21087" y="21087"/>
                  </a:cubicBezTo>
                  <a:cubicBezTo>
                    <a:pt x="34588" y="7585"/>
                    <a:pt x="52900" y="0"/>
                    <a:pt x="71994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246174" cy="414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778216" y="7742488"/>
            <a:ext cx="4731568" cy="1428897"/>
            <a:chOff x="0" y="0"/>
            <a:chExt cx="1246174" cy="37633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46174" cy="376335"/>
            </a:xfrm>
            <a:custGeom>
              <a:avLst/>
              <a:gdLst/>
              <a:ahLst/>
              <a:cxnLst/>
              <a:rect r="r" b="b" t="t" l="l"/>
              <a:pathLst>
                <a:path h="376335" w="1246174">
                  <a:moveTo>
                    <a:pt x="71994" y="0"/>
                  </a:moveTo>
                  <a:lnTo>
                    <a:pt x="1174180" y="0"/>
                  </a:lnTo>
                  <a:cubicBezTo>
                    <a:pt x="1213941" y="0"/>
                    <a:pt x="1246174" y="32233"/>
                    <a:pt x="1246174" y="71994"/>
                  </a:cubicBezTo>
                  <a:lnTo>
                    <a:pt x="1246174" y="304341"/>
                  </a:lnTo>
                  <a:cubicBezTo>
                    <a:pt x="1246174" y="323435"/>
                    <a:pt x="1238589" y="341747"/>
                    <a:pt x="1225088" y="355249"/>
                  </a:cubicBezTo>
                  <a:cubicBezTo>
                    <a:pt x="1211586" y="368750"/>
                    <a:pt x="1193274" y="376335"/>
                    <a:pt x="1174180" y="376335"/>
                  </a:cubicBezTo>
                  <a:lnTo>
                    <a:pt x="71994" y="376335"/>
                  </a:lnTo>
                  <a:cubicBezTo>
                    <a:pt x="32233" y="376335"/>
                    <a:pt x="0" y="344102"/>
                    <a:pt x="0" y="304341"/>
                  </a:cubicBezTo>
                  <a:lnTo>
                    <a:pt x="0" y="71994"/>
                  </a:lnTo>
                  <a:cubicBezTo>
                    <a:pt x="0" y="52900"/>
                    <a:pt x="7585" y="34588"/>
                    <a:pt x="21087" y="21087"/>
                  </a:cubicBezTo>
                  <a:cubicBezTo>
                    <a:pt x="34588" y="7585"/>
                    <a:pt x="52900" y="0"/>
                    <a:pt x="71994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1246174" cy="414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1998153" y="7742488"/>
            <a:ext cx="4731568" cy="1428897"/>
            <a:chOff x="0" y="0"/>
            <a:chExt cx="1246174" cy="37633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246174" cy="376335"/>
            </a:xfrm>
            <a:custGeom>
              <a:avLst/>
              <a:gdLst/>
              <a:ahLst/>
              <a:cxnLst/>
              <a:rect r="r" b="b" t="t" l="l"/>
              <a:pathLst>
                <a:path h="376335" w="1246174">
                  <a:moveTo>
                    <a:pt x="71994" y="0"/>
                  </a:moveTo>
                  <a:lnTo>
                    <a:pt x="1174180" y="0"/>
                  </a:lnTo>
                  <a:cubicBezTo>
                    <a:pt x="1213941" y="0"/>
                    <a:pt x="1246174" y="32233"/>
                    <a:pt x="1246174" y="71994"/>
                  </a:cubicBezTo>
                  <a:lnTo>
                    <a:pt x="1246174" y="304341"/>
                  </a:lnTo>
                  <a:cubicBezTo>
                    <a:pt x="1246174" y="323435"/>
                    <a:pt x="1238589" y="341747"/>
                    <a:pt x="1225088" y="355249"/>
                  </a:cubicBezTo>
                  <a:cubicBezTo>
                    <a:pt x="1211586" y="368750"/>
                    <a:pt x="1193274" y="376335"/>
                    <a:pt x="1174180" y="376335"/>
                  </a:cubicBezTo>
                  <a:lnTo>
                    <a:pt x="71994" y="376335"/>
                  </a:lnTo>
                  <a:cubicBezTo>
                    <a:pt x="32233" y="376335"/>
                    <a:pt x="0" y="344102"/>
                    <a:pt x="0" y="304341"/>
                  </a:cubicBezTo>
                  <a:lnTo>
                    <a:pt x="0" y="71994"/>
                  </a:lnTo>
                  <a:cubicBezTo>
                    <a:pt x="0" y="52900"/>
                    <a:pt x="7585" y="34588"/>
                    <a:pt x="21087" y="21087"/>
                  </a:cubicBezTo>
                  <a:cubicBezTo>
                    <a:pt x="34588" y="7585"/>
                    <a:pt x="52900" y="0"/>
                    <a:pt x="71994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1246174" cy="414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1906950" y="8206846"/>
            <a:ext cx="500180" cy="500180"/>
          </a:xfrm>
          <a:custGeom>
            <a:avLst/>
            <a:gdLst/>
            <a:ahLst/>
            <a:cxnLst/>
            <a:rect r="r" b="b" t="t" l="l"/>
            <a:pathLst>
              <a:path h="500180" w="500180">
                <a:moveTo>
                  <a:pt x="0" y="0"/>
                </a:moveTo>
                <a:lnTo>
                  <a:pt x="500180" y="0"/>
                </a:lnTo>
                <a:lnTo>
                  <a:pt x="500180" y="500181"/>
                </a:lnTo>
                <a:lnTo>
                  <a:pt x="0" y="50018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102079" y="8206846"/>
            <a:ext cx="500180" cy="500180"/>
          </a:xfrm>
          <a:custGeom>
            <a:avLst/>
            <a:gdLst/>
            <a:ahLst/>
            <a:cxnLst/>
            <a:rect r="r" b="b" t="t" l="l"/>
            <a:pathLst>
              <a:path h="500180" w="500180">
                <a:moveTo>
                  <a:pt x="0" y="0"/>
                </a:moveTo>
                <a:lnTo>
                  <a:pt x="500180" y="0"/>
                </a:lnTo>
                <a:lnTo>
                  <a:pt x="500180" y="500181"/>
                </a:lnTo>
                <a:lnTo>
                  <a:pt x="0" y="50018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2326500" y="8206846"/>
            <a:ext cx="500180" cy="500180"/>
          </a:xfrm>
          <a:custGeom>
            <a:avLst/>
            <a:gdLst/>
            <a:ahLst/>
            <a:cxnLst/>
            <a:rect r="r" b="b" t="t" l="l"/>
            <a:pathLst>
              <a:path h="500180" w="500180">
                <a:moveTo>
                  <a:pt x="0" y="0"/>
                </a:moveTo>
                <a:lnTo>
                  <a:pt x="500180" y="0"/>
                </a:lnTo>
                <a:lnTo>
                  <a:pt x="500180" y="500181"/>
                </a:lnTo>
                <a:lnTo>
                  <a:pt x="0" y="50018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5" id="25"/>
          <p:cNvGrpSpPr/>
          <p:nvPr/>
        </p:nvGrpSpPr>
        <p:grpSpPr>
          <a:xfrm rot="0">
            <a:off x="-2097605" y="7742488"/>
            <a:ext cx="2841213" cy="2230246"/>
            <a:chOff x="0" y="0"/>
            <a:chExt cx="3788284" cy="29736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1847293" y="0"/>
              <a:ext cx="1940990" cy="1940990"/>
            </a:xfrm>
            <a:custGeom>
              <a:avLst/>
              <a:gdLst/>
              <a:ahLst/>
              <a:cxnLst/>
              <a:rect r="r" b="b" t="t" l="l"/>
              <a:pathLst>
                <a:path h="1940990" w="1940990">
                  <a:moveTo>
                    <a:pt x="0" y="0"/>
                  </a:moveTo>
                  <a:lnTo>
                    <a:pt x="1940991" y="0"/>
                  </a:lnTo>
                  <a:lnTo>
                    <a:pt x="1940991" y="1940990"/>
                  </a:lnTo>
                  <a:lnTo>
                    <a:pt x="0" y="194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1992868" y="0"/>
              <a:ext cx="1649842" cy="1940990"/>
            </a:xfrm>
            <a:custGeom>
              <a:avLst/>
              <a:gdLst/>
              <a:ahLst/>
              <a:cxnLst/>
              <a:rect r="r" b="b" t="t" l="l"/>
              <a:pathLst>
                <a:path h="1940990" w="1649842">
                  <a:moveTo>
                    <a:pt x="0" y="0"/>
                  </a:moveTo>
                  <a:lnTo>
                    <a:pt x="1649841" y="0"/>
                  </a:lnTo>
                  <a:lnTo>
                    <a:pt x="1649841" y="1940990"/>
                  </a:lnTo>
                  <a:lnTo>
                    <a:pt x="0" y="194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5400000">
              <a:off x="1583220" y="2205063"/>
              <a:ext cx="968069" cy="439923"/>
            </a:xfrm>
            <a:custGeom>
              <a:avLst/>
              <a:gdLst/>
              <a:ahLst/>
              <a:cxnLst/>
              <a:rect r="r" b="b" t="t" l="l"/>
              <a:pathLst>
                <a:path h="439923" w="968069">
                  <a:moveTo>
                    <a:pt x="0" y="0"/>
                  </a:moveTo>
                  <a:lnTo>
                    <a:pt x="968069" y="0"/>
                  </a:lnTo>
                  <a:lnTo>
                    <a:pt x="968069" y="439923"/>
                  </a:lnTo>
                  <a:lnTo>
                    <a:pt x="0" y="439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true" flipV="true" rot="5400000">
              <a:off x="2023143" y="2205063"/>
              <a:ext cx="968069" cy="439923"/>
            </a:xfrm>
            <a:custGeom>
              <a:avLst/>
              <a:gdLst/>
              <a:ahLst/>
              <a:cxnLst/>
              <a:rect r="r" b="b" t="t" l="l"/>
              <a:pathLst>
                <a:path h="439923" w="968069">
                  <a:moveTo>
                    <a:pt x="968069" y="439923"/>
                  </a:moveTo>
                  <a:lnTo>
                    <a:pt x="0" y="439923"/>
                  </a:lnTo>
                  <a:lnTo>
                    <a:pt x="0" y="0"/>
                  </a:lnTo>
                  <a:lnTo>
                    <a:pt x="968069" y="0"/>
                  </a:lnTo>
                  <a:lnTo>
                    <a:pt x="968069" y="439923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2817789" y="1940990"/>
              <a:ext cx="970495" cy="968069"/>
            </a:xfrm>
            <a:custGeom>
              <a:avLst/>
              <a:gdLst/>
              <a:ahLst/>
              <a:cxnLst/>
              <a:rect r="r" b="b" t="t" l="l"/>
              <a:pathLst>
                <a:path h="968069" w="970495">
                  <a:moveTo>
                    <a:pt x="0" y="0"/>
                  </a:moveTo>
                  <a:lnTo>
                    <a:pt x="970495" y="0"/>
                  </a:lnTo>
                  <a:lnTo>
                    <a:pt x="970495" y="968069"/>
                  </a:lnTo>
                  <a:lnTo>
                    <a:pt x="0" y="968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634557" y="0"/>
              <a:ext cx="986257" cy="2973661"/>
            </a:xfrm>
            <a:custGeom>
              <a:avLst/>
              <a:gdLst/>
              <a:ahLst/>
              <a:cxnLst/>
              <a:rect r="r" b="b" t="t" l="l"/>
              <a:pathLst>
                <a:path h="2973661" w="986257">
                  <a:moveTo>
                    <a:pt x="0" y="0"/>
                  </a:moveTo>
                  <a:lnTo>
                    <a:pt x="986257" y="0"/>
                  </a:lnTo>
                  <a:lnTo>
                    <a:pt x="986257" y="2973661"/>
                  </a:lnTo>
                  <a:lnTo>
                    <a:pt x="0" y="2973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0" y="1886201"/>
              <a:ext cx="1269114" cy="728985"/>
            </a:xfrm>
            <a:custGeom>
              <a:avLst/>
              <a:gdLst/>
              <a:ahLst/>
              <a:cxnLst/>
              <a:rect r="r" b="b" t="t" l="l"/>
              <a:pathLst>
                <a:path h="728985" w="1269114">
                  <a:moveTo>
                    <a:pt x="0" y="0"/>
                  </a:moveTo>
                  <a:lnTo>
                    <a:pt x="1269114" y="0"/>
                  </a:lnTo>
                  <a:lnTo>
                    <a:pt x="1269114" y="728984"/>
                  </a:lnTo>
                  <a:lnTo>
                    <a:pt x="0" y="728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sp>
        <p:nvSpPr>
          <p:cNvPr name="TextBox 33" id="33"/>
          <p:cNvSpPr txBox="true"/>
          <p:nvPr/>
        </p:nvSpPr>
        <p:spPr>
          <a:xfrm rot="0">
            <a:off x="2512581" y="755789"/>
            <a:ext cx="7416193" cy="73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5"/>
              </a:lnSpc>
            </a:pP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SAFEGUARDING SPARK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130338" y="2181074"/>
            <a:ext cx="10586535" cy="5120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5"/>
              </a:lnSpc>
            </a:pPr>
            <a:r>
              <a:rPr lang="en-US" sz="31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Safeguarding is everyone’s responsibility</a:t>
            </a:r>
          </a:p>
          <a:p>
            <a:pPr algn="l">
              <a:lnSpc>
                <a:spcPts val="4095"/>
              </a:lnSpc>
            </a:pPr>
          </a:p>
          <a:p>
            <a:pPr algn="l">
              <a:lnSpc>
                <a:spcPts val="4095"/>
              </a:lnSpc>
            </a:pPr>
            <a:r>
              <a:rPr lang="en-US" sz="31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A pupil who is usually punctual, engaged and well-presented begins arriving late, appears tired and becomes increasingly withdrawn.</a:t>
            </a:r>
          </a:p>
          <a:p>
            <a:pPr algn="l">
              <a:lnSpc>
                <a:spcPts val="4095"/>
              </a:lnSpc>
            </a:pPr>
          </a:p>
          <a:p>
            <a:pPr algn="l">
              <a:lnSpc>
                <a:spcPts val="4095"/>
              </a:lnSpc>
            </a:pPr>
            <a:r>
              <a:rPr lang="en-US" b="true" sz="31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Remember: We don’t need to know why something has changed before sharing a concern.</a:t>
            </a:r>
          </a:p>
          <a:p>
            <a:pPr algn="l">
              <a:lnSpc>
                <a:spcPts val="4095"/>
              </a:lnSpc>
            </a:pPr>
          </a:p>
        </p:txBody>
      </p:sp>
      <p:sp>
        <p:nvSpPr>
          <p:cNvPr name="TextBox 35" id="35"/>
          <p:cNvSpPr txBox="true"/>
          <p:nvPr/>
        </p:nvSpPr>
        <p:spPr>
          <a:xfrm rot="0">
            <a:off x="2683658" y="8078603"/>
            <a:ext cx="3058927" cy="747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2"/>
              </a:lnSpc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What might you notice?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7878484" y="8078603"/>
            <a:ext cx="3086225" cy="747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2"/>
              </a:lnSpc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What would you record?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3117075" y="8078603"/>
            <a:ext cx="3163754" cy="747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2"/>
              </a:lnSpc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Who would you speak to?</a:t>
            </a:r>
          </a:p>
        </p:txBody>
      </p:sp>
      <p:grpSp>
        <p:nvGrpSpPr>
          <p:cNvPr name="Group 38" id="38"/>
          <p:cNvGrpSpPr/>
          <p:nvPr/>
        </p:nvGrpSpPr>
        <p:grpSpPr>
          <a:xfrm rot="0">
            <a:off x="-984483" y="5982065"/>
            <a:ext cx="1728090" cy="1760423"/>
            <a:chOff x="0" y="0"/>
            <a:chExt cx="2304120" cy="2347231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2052118" y="0"/>
              <a:ext cx="252002" cy="382546"/>
            </a:xfrm>
            <a:custGeom>
              <a:avLst/>
              <a:gdLst/>
              <a:ahLst/>
              <a:cxnLst/>
              <a:rect r="r" b="b" t="t" l="l"/>
              <a:pathLst>
                <a:path h="382546" w="252002">
                  <a:moveTo>
                    <a:pt x="0" y="0"/>
                  </a:moveTo>
                  <a:lnTo>
                    <a:pt x="252002" y="0"/>
                  </a:lnTo>
                  <a:lnTo>
                    <a:pt x="252002" y="382546"/>
                  </a:lnTo>
                  <a:lnTo>
                    <a:pt x="0" y="382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1387583" y="1430694"/>
              <a:ext cx="916537" cy="916537"/>
            </a:xfrm>
            <a:custGeom>
              <a:avLst/>
              <a:gdLst/>
              <a:ahLst/>
              <a:cxnLst/>
              <a:rect r="r" b="b" t="t" l="l"/>
              <a:pathLst>
                <a:path h="916537" w="916537">
                  <a:moveTo>
                    <a:pt x="0" y="0"/>
                  </a:moveTo>
                  <a:lnTo>
                    <a:pt x="916537" y="0"/>
                  </a:lnTo>
                  <a:lnTo>
                    <a:pt x="916537" y="916537"/>
                  </a:lnTo>
                  <a:lnTo>
                    <a:pt x="0" y="9165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true" rot="0">
              <a:off x="1387583" y="514156"/>
              <a:ext cx="916537" cy="916537"/>
            </a:xfrm>
            <a:custGeom>
              <a:avLst/>
              <a:gdLst/>
              <a:ahLst/>
              <a:cxnLst/>
              <a:rect r="r" b="b" t="t" l="l"/>
              <a:pathLst>
                <a:path h="916537" w="916537">
                  <a:moveTo>
                    <a:pt x="0" y="916538"/>
                  </a:moveTo>
                  <a:lnTo>
                    <a:pt x="916537" y="916538"/>
                  </a:lnTo>
                  <a:lnTo>
                    <a:pt x="916537" y="0"/>
                  </a:lnTo>
                  <a:lnTo>
                    <a:pt x="0" y="0"/>
                  </a:lnTo>
                  <a:lnTo>
                    <a:pt x="0" y="916538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1719851" y="0"/>
              <a:ext cx="252002" cy="382546"/>
            </a:xfrm>
            <a:custGeom>
              <a:avLst/>
              <a:gdLst/>
              <a:ahLst/>
              <a:cxnLst/>
              <a:rect r="r" b="b" t="t" l="l"/>
              <a:pathLst>
                <a:path h="382546" w="252002">
                  <a:moveTo>
                    <a:pt x="0" y="0"/>
                  </a:moveTo>
                  <a:lnTo>
                    <a:pt x="252002" y="0"/>
                  </a:lnTo>
                  <a:lnTo>
                    <a:pt x="252002" y="382546"/>
                  </a:lnTo>
                  <a:lnTo>
                    <a:pt x="0" y="382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1029786" y="1047086"/>
              <a:ext cx="715594" cy="841876"/>
            </a:xfrm>
            <a:custGeom>
              <a:avLst/>
              <a:gdLst/>
              <a:ahLst/>
              <a:cxnLst/>
              <a:rect r="r" b="b" t="t" l="l"/>
              <a:pathLst>
                <a:path h="841876" w="715594">
                  <a:moveTo>
                    <a:pt x="0" y="0"/>
                  </a:moveTo>
                  <a:lnTo>
                    <a:pt x="715594" y="0"/>
                  </a:lnTo>
                  <a:lnTo>
                    <a:pt x="715594" y="841876"/>
                  </a:lnTo>
                  <a:lnTo>
                    <a:pt x="0" y="8418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1387583" y="0"/>
              <a:ext cx="252002" cy="382546"/>
            </a:xfrm>
            <a:custGeom>
              <a:avLst/>
              <a:gdLst/>
              <a:ahLst/>
              <a:cxnLst/>
              <a:rect r="r" b="b" t="t" l="l"/>
              <a:pathLst>
                <a:path h="382546" w="252002">
                  <a:moveTo>
                    <a:pt x="0" y="0"/>
                  </a:moveTo>
                  <a:lnTo>
                    <a:pt x="252002" y="0"/>
                  </a:lnTo>
                  <a:lnTo>
                    <a:pt x="252002" y="382546"/>
                  </a:lnTo>
                  <a:lnTo>
                    <a:pt x="0" y="382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177365" cy="1177365"/>
            </a:xfrm>
            <a:custGeom>
              <a:avLst/>
              <a:gdLst/>
              <a:ahLst/>
              <a:cxnLst/>
              <a:rect r="r" b="b" t="t" l="l"/>
              <a:pathLst>
                <a:path h="1177365" w="1177365">
                  <a:moveTo>
                    <a:pt x="0" y="0"/>
                  </a:moveTo>
                  <a:lnTo>
                    <a:pt x="1177365" y="0"/>
                  </a:lnTo>
                  <a:lnTo>
                    <a:pt x="1177365" y="1177365"/>
                  </a:lnTo>
                  <a:lnTo>
                    <a:pt x="0" y="11773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5400000">
              <a:off x="178528" y="1328103"/>
              <a:ext cx="1000087" cy="997587"/>
            </a:xfrm>
            <a:custGeom>
              <a:avLst/>
              <a:gdLst/>
              <a:ahLst/>
              <a:cxnLst/>
              <a:rect r="r" b="b" t="t" l="l"/>
              <a:pathLst>
                <a:path h="997587" w="1000087">
                  <a:moveTo>
                    <a:pt x="0" y="0"/>
                  </a:moveTo>
                  <a:lnTo>
                    <a:pt x="1000087" y="0"/>
                  </a:lnTo>
                  <a:lnTo>
                    <a:pt x="1000087" y="997587"/>
                  </a:lnTo>
                  <a:lnTo>
                    <a:pt x="0" y="9975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-2097605" y="-238849"/>
            <a:ext cx="2841213" cy="2230246"/>
            <a:chOff x="0" y="0"/>
            <a:chExt cx="3788284" cy="2973661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1847293" y="0"/>
              <a:ext cx="1940990" cy="1940990"/>
            </a:xfrm>
            <a:custGeom>
              <a:avLst/>
              <a:gdLst/>
              <a:ahLst/>
              <a:cxnLst/>
              <a:rect r="r" b="b" t="t" l="l"/>
              <a:pathLst>
                <a:path h="1940990" w="1940990">
                  <a:moveTo>
                    <a:pt x="0" y="0"/>
                  </a:moveTo>
                  <a:lnTo>
                    <a:pt x="1940991" y="0"/>
                  </a:lnTo>
                  <a:lnTo>
                    <a:pt x="1940991" y="1940990"/>
                  </a:lnTo>
                  <a:lnTo>
                    <a:pt x="0" y="194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1992868" y="0"/>
              <a:ext cx="1649842" cy="1940990"/>
            </a:xfrm>
            <a:custGeom>
              <a:avLst/>
              <a:gdLst/>
              <a:ahLst/>
              <a:cxnLst/>
              <a:rect r="r" b="b" t="t" l="l"/>
              <a:pathLst>
                <a:path h="1940990" w="1649842">
                  <a:moveTo>
                    <a:pt x="0" y="0"/>
                  </a:moveTo>
                  <a:lnTo>
                    <a:pt x="1649841" y="0"/>
                  </a:lnTo>
                  <a:lnTo>
                    <a:pt x="1649841" y="1940990"/>
                  </a:lnTo>
                  <a:lnTo>
                    <a:pt x="0" y="194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5400000">
              <a:off x="1583220" y="2205063"/>
              <a:ext cx="968069" cy="439923"/>
            </a:xfrm>
            <a:custGeom>
              <a:avLst/>
              <a:gdLst/>
              <a:ahLst/>
              <a:cxnLst/>
              <a:rect r="r" b="b" t="t" l="l"/>
              <a:pathLst>
                <a:path h="439923" w="968069">
                  <a:moveTo>
                    <a:pt x="0" y="0"/>
                  </a:moveTo>
                  <a:lnTo>
                    <a:pt x="968069" y="0"/>
                  </a:lnTo>
                  <a:lnTo>
                    <a:pt x="968069" y="439923"/>
                  </a:lnTo>
                  <a:lnTo>
                    <a:pt x="0" y="439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true" flipV="true" rot="5400000">
              <a:off x="2023143" y="2205063"/>
              <a:ext cx="968069" cy="439923"/>
            </a:xfrm>
            <a:custGeom>
              <a:avLst/>
              <a:gdLst/>
              <a:ahLst/>
              <a:cxnLst/>
              <a:rect r="r" b="b" t="t" l="l"/>
              <a:pathLst>
                <a:path h="439923" w="968069">
                  <a:moveTo>
                    <a:pt x="968069" y="439923"/>
                  </a:moveTo>
                  <a:lnTo>
                    <a:pt x="0" y="439923"/>
                  </a:lnTo>
                  <a:lnTo>
                    <a:pt x="0" y="0"/>
                  </a:lnTo>
                  <a:lnTo>
                    <a:pt x="968069" y="0"/>
                  </a:lnTo>
                  <a:lnTo>
                    <a:pt x="968069" y="439923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2817789" y="1940990"/>
              <a:ext cx="970495" cy="968069"/>
            </a:xfrm>
            <a:custGeom>
              <a:avLst/>
              <a:gdLst/>
              <a:ahLst/>
              <a:cxnLst/>
              <a:rect r="r" b="b" t="t" l="l"/>
              <a:pathLst>
                <a:path h="968069" w="970495">
                  <a:moveTo>
                    <a:pt x="0" y="0"/>
                  </a:moveTo>
                  <a:lnTo>
                    <a:pt x="970495" y="0"/>
                  </a:lnTo>
                  <a:lnTo>
                    <a:pt x="970495" y="968069"/>
                  </a:lnTo>
                  <a:lnTo>
                    <a:pt x="0" y="968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634557" y="0"/>
              <a:ext cx="986257" cy="2973661"/>
            </a:xfrm>
            <a:custGeom>
              <a:avLst/>
              <a:gdLst/>
              <a:ahLst/>
              <a:cxnLst/>
              <a:rect r="r" b="b" t="t" l="l"/>
              <a:pathLst>
                <a:path h="2973661" w="986257">
                  <a:moveTo>
                    <a:pt x="0" y="0"/>
                  </a:moveTo>
                  <a:lnTo>
                    <a:pt x="986257" y="0"/>
                  </a:lnTo>
                  <a:lnTo>
                    <a:pt x="986257" y="2973661"/>
                  </a:lnTo>
                  <a:lnTo>
                    <a:pt x="0" y="2973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54" id="54"/>
            <p:cNvSpPr/>
            <p:nvPr/>
          </p:nvSpPr>
          <p:spPr>
            <a:xfrm flipH="false" flipV="false" rot="0">
              <a:off x="0" y="1886201"/>
              <a:ext cx="1269114" cy="728985"/>
            </a:xfrm>
            <a:custGeom>
              <a:avLst/>
              <a:gdLst/>
              <a:ahLst/>
              <a:cxnLst/>
              <a:rect r="r" b="b" t="t" l="l"/>
              <a:pathLst>
                <a:path h="728985" w="1269114">
                  <a:moveTo>
                    <a:pt x="0" y="0"/>
                  </a:moveTo>
                  <a:lnTo>
                    <a:pt x="1269114" y="0"/>
                  </a:lnTo>
                  <a:lnTo>
                    <a:pt x="1269114" y="728984"/>
                  </a:lnTo>
                  <a:lnTo>
                    <a:pt x="0" y="728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grpSp>
        <p:nvGrpSpPr>
          <p:cNvPr name="Group 55" id="55"/>
          <p:cNvGrpSpPr/>
          <p:nvPr/>
        </p:nvGrpSpPr>
        <p:grpSpPr>
          <a:xfrm rot="0">
            <a:off x="-2097605" y="3751819"/>
            <a:ext cx="2841213" cy="2230246"/>
            <a:chOff x="0" y="0"/>
            <a:chExt cx="3788284" cy="2973661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1847293" y="0"/>
              <a:ext cx="1940990" cy="1940990"/>
            </a:xfrm>
            <a:custGeom>
              <a:avLst/>
              <a:gdLst/>
              <a:ahLst/>
              <a:cxnLst/>
              <a:rect r="r" b="b" t="t" l="l"/>
              <a:pathLst>
                <a:path h="1940990" w="1940990">
                  <a:moveTo>
                    <a:pt x="0" y="0"/>
                  </a:moveTo>
                  <a:lnTo>
                    <a:pt x="1940991" y="0"/>
                  </a:lnTo>
                  <a:lnTo>
                    <a:pt x="1940991" y="1940990"/>
                  </a:lnTo>
                  <a:lnTo>
                    <a:pt x="0" y="194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1992868" y="0"/>
              <a:ext cx="1649842" cy="1940990"/>
            </a:xfrm>
            <a:custGeom>
              <a:avLst/>
              <a:gdLst/>
              <a:ahLst/>
              <a:cxnLst/>
              <a:rect r="r" b="b" t="t" l="l"/>
              <a:pathLst>
                <a:path h="1940990" w="1649842">
                  <a:moveTo>
                    <a:pt x="0" y="0"/>
                  </a:moveTo>
                  <a:lnTo>
                    <a:pt x="1649841" y="0"/>
                  </a:lnTo>
                  <a:lnTo>
                    <a:pt x="1649841" y="1940990"/>
                  </a:lnTo>
                  <a:lnTo>
                    <a:pt x="0" y="194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8" id="58"/>
            <p:cNvSpPr/>
            <p:nvPr/>
          </p:nvSpPr>
          <p:spPr>
            <a:xfrm flipH="false" flipV="false" rot="5400000">
              <a:off x="1583220" y="2205063"/>
              <a:ext cx="968069" cy="439923"/>
            </a:xfrm>
            <a:custGeom>
              <a:avLst/>
              <a:gdLst/>
              <a:ahLst/>
              <a:cxnLst/>
              <a:rect r="r" b="b" t="t" l="l"/>
              <a:pathLst>
                <a:path h="439923" w="968069">
                  <a:moveTo>
                    <a:pt x="0" y="0"/>
                  </a:moveTo>
                  <a:lnTo>
                    <a:pt x="968069" y="0"/>
                  </a:lnTo>
                  <a:lnTo>
                    <a:pt x="968069" y="439923"/>
                  </a:lnTo>
                  <a:lnTo>
                    <a:pt x="0" y="439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59" id="59"/>
            <p:cNvSpPr/>
            <p:nvPr/>
          </p:nvSpPr>
          <p:spPr>
            <a:xfrm flipH="true" flipV="true" rot="5400000">
              <a:off x="2023143" y="2205063"/>
              <a:ext cx="968069" cy="439923"/>
            </a:xfrm>
            <a:custGeom>
              <a:avLst/>
              <a:gdLst/>
              <a:ahLst/>
              <a:cxnLst/>
              <a:rect r="r" b="b" t="t" l="l"/>
              <a:pathLst>
                <a:path h="439923" w="968069">
                  <a:moveTo>
                    <a:pt x="968069" y="439923"/>
                  </a:moveTo>
                  <a:lnTo>
                    <a:pt x="0" y="439923"/>
                  </a:lnTo>
                  <a:lnTo>
                    <a:pt x="0" y="0"/>
                  </a:lnTo>
                  <a:lnTo>
                    <a:pt x="968069" y="0"/>
                  </a:lnTo>
                  <a:lnTo>
                    <a:pt x="968069" y="439923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2817789" y="1940990"/>
              <a:ext cx="970495" cy="968069"/>
            </a:xfrm>
            <a:custGeom>
              <a:avLst/>
              <a:gdLst/>
              <a:ahLst/>
              <a:cxnLst/>
              <a:rect r="r" b="b" t="t" l="l"/>
              <a:pathLst>
                <a:path h="968069" w="970495">
                  <a:moveTo>
                    <a:pt x="0" y="0"/>
                  </a:moveTo>
                  <a:lnTo>
                    <a:pt x="970495" y="0"/>
                  </a:lnTo>
                  <a:lnTo>
                    <a:pt x="970495" y="968069"/>
                  </a:lnTo>
                  <a:lnTo>
                    <a:pt x="0" y="968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1" id="61"/>
            <p:cNvSpPr/>
            <p:nvPr/>
          </p:nvSpPr>
          <p:spPr>
            <a:xfrm flipH="false" flipV="false" rot="0">
              <a:off x="634557" y="0"/>
              <a:ext cx="986257" cy="2973661"/>
            </a:xfrm>
            <a:custGeom>
              <a:avLst/>
              <a:gdLst/>
              <a:ahLst/>
              <a:cxnLst/>
              <a:rect r="r" b="b" t="t" l="l"/>
              <a:pathLst>
                <a:path h="2973661" w="986257">
                  <a:moveTo>
                    <a:pt x="0" y="0"/>
                  </a:moveTo>
                  <a:lnTo>
                    <a:pt x="986257" y="0"/>
                  </a:lnTo>
                  <a:lnTo>
                    <a:pt x="986257" y="2973661"/>
                  </a:lnTo>
                  <a:lnTo>
                    <a:pt x="0" y="2973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0" y="1886201"/>
              <a:ext cx="1269114" cy="728985"/>
            </a:xfrm>
            <a:custGeom>
              <a:avLst/>
              <a:gdLst/>
              <a:ahLst/>
              <a:cxnLst/>
              <a:rect r="r" b="b" t="t" l="l"/>
              <a:pathLst>
                <a:path h="728985" w="1269114">
                  <a:moveTo>
                    <a:pt x="0" y="0"/>
                  </a:moveTo>
                  <a:lnTo>
                    <a:pt x="1269114" y="0"/>
                  </a:lnTo>
                  <a:lnTo>
                    <a:pt x="1269114" y="728984"/>
                  </a:lnTo>
                  <a:lnTo>
                    <a:pt x="0" y="728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-102728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752" y="1976525"/>
            <a:ext cx="15487821" cy="2381540"/>
            <a:chOff x="0" y="0"/>
            <a:chExt cx="4079097" cy="62723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079097" cy="627237"/>
            </a:xfrm>
            <a:custGeom>
              <a:avLst/>
              <a:gdLst/>
              <a:ahLst/>
              <a:cxnLst/>
              <a:rect r="r" b="b" t="t" l="l"/>
              <a:pathLst>
                <a:path h="627237" w="4079097">
                  <a:moveTo>
                    <a:pt x="21994" y="0"/>
                  </a:moveTo>
                  <a:lnTo>
                    <a:pt x="4057102" y="0"/>
                  </a:lnTo>
                  <a:cubicBezTo>
                    <a:pt x="4069250" y="0"/>
                    <a:pt x="4079097" y="9847"/>
                    <a:pt x="4079097" y="21994"/>
                  </a:cubicBezTo>
                  <a:lnTo>
                    <a:pt x="4079097" y="605243"/>
                  </a:lnTo>
                  <a:cubicBezTo>
                    <a:pt x="4079097" y="617390"/>
                    <a:pt x="4069250" y="627237"/>
                    <a:pt x="4057102" y="627237"/>
                  </a:cubicBezTo>
                  <a:lnTo>
                    <a:pt x="21994" y="627237"/>
                  </a:lnTo>
                  <a:cubicBezTo>
                    <a:pt x="9847" y="627237"/>
                    <a:pt x="0" y="617390"/>
                    <a:pt x="0" y="605243"/>
                  </a:cubicBezTo>
                  <a:lnTo>
                    <a:pt x="0" y="21994"/>
                  </a:lnTo>
                  <a:cubicBezTo>
                    <a:pt x="0" y="9847"/>
                    <a:pt x="9847" y="0"/>
                    <a:pt x="21994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079097" cy="6653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342887" y="4951744"/>
            <a:ext cx="15840361" cy="2381540"/>
            <a:chOff x="0" y="0"/>
            <a:chExt cx="4171947" cy="62723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171947" cy="627237"/>
            </a:xfrm>
            <a:custGeom>
              <a:avLst/>
              <a:gdLst/>
              <a:ahLst/>
              <a:cxnLst/>
              <a:rect r="r" b="b" t="t" l="l"/>
              <a:pathLst>
                <a:path h="627237" w="4171947">
                  <a:moveTo>
                    <a:pt x="21505" y="0"/>
                  </a:moveTo>
                  <a:lnTo>
                    <a:pt x="4150442" y="0"/>
                  </a:lnTo>
                  <a:cubicBezTo>
                    <a:pt x="4162319" y="0"/>
                    <a:pt x="4171947" y="9628"/>
                    <a:pt x="4171947" y="21505"/>
                  </a:cubicBezTo>
                  <a:lnTo>
                    <a:pt x="4171947" y="605732"/>
                  </a:lnTo>
                  <a:cubicBezTo>
                    <a:pt x="4171947" y="611435"/>
                    <a:pt x="4169681" y="616905"/>
                    <a:pt x="4165648" y="620938"/>
                  </a:cubicBezTo>
                  <a:cubicBezTo>
                    <a:pt x="4161615" y="624971"/>
                    <a:pt x="4156146" y="627237"/>
                    <a:pt x="4150442" y="627237"/>
                  </a:cubicBezTo>
                  <a:lnTo>
                    <a:pt x="21505" y="627237"/>
                  </a:lnTo>
                  <a:cubicBezTo>
                    <a:pt x="9628" y="627237"/>
                    <a:pt x="0" y="617609"/>
                    <a:pt x="0" y="605732"/>
                  </a:cubicBezTo>
                  <a:lnTo>
                    <a:pt x="0" y="21505"/>
                  </a:lnTo>
                  <a:cubicBezTo>
                    <a:pt x="0" y="9628"/>
                    <a:pt x="9628" y="0"/>
                    <a:pt x="21505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171947" cy="6653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423078" y="304080"/>
            <a:ext cx="1672444" cy="1672444"/>
          </a:xfrm>
          <a:custGeom>
            <a:avLst/>
            <a:gdLst/>
            <a:ahLst/>
            <a:cxnLst/>
            <a:rect r="r" b="b" t="t" l="l"/>
            <a:pathLst>
              <a:path h="1672444" w="1672444">
                <a:moveTo>
                  <a:pt x="0" y="0"/>
                </a:moveTo>
                <a:lnTo>
                  <a:pt x="1672444" y="0"/>
                </a:lnTo>
                <a:lnTo>
                  <a:pt x="1672444" y="1672445"/>
                </a:lnTo>
                <a:lnTo>
                  <a:pt x="0" y="1672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36954" y="646490"/>
            <a:ext cx="12627937" cy="73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5"/>
              </a:lnSpc>
            </a:pP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BEH</a:t>
            </a: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AVIOUR DOESN’T HAPPEN IN ISOLATION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60084" y="2407962"/>
            <a:ext cx="9002622" cy="1509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2"/>
              </a:lnSpc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What we see:</a:t>
            </a:r>
          </a:p>
          <a:p>
            <a:pPr algn="l">
              <a:lnSpc>
                <a:spcPts val="3072"/>
              </a:lnSpc>
            </a:pPr>
          </a:p>
          <a:p>
            <a:pPr algn="l">
              <a:lnSpc>
                <a:spcPts val="3072"/>
              </a:lnSpc>
            </a:pPr>
            <a:r>
              <a:rPr lang="en-US" sz="2400" i="true" b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Calling out • Refusal • Disruption • Withdrawal • Conflict</a:t>
            </a:r>
          </a:p>
          <a:p>
            <a:pPr algn="l">
              <a:lnSpc>
                <a:spcPts val="3072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2688051" y="5214715"/>
            <a:ext cx="14621224" cy="1890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2"/>
              </a:lnSpc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What may sit underneath:</a:t>
            </a:r>
          </a:p>
          <a:p>
            <a:pPr algn="l">
              <a:lnSpc>
                <a:spcPts val="3072"/>
              </a:lnSpc>
            </a:pPr>
          </a:p>
          <a:p>
            <a:pPr algn="l">
              <a:lnSpc>
                <a:spcPts val="3072"/>
              </a:lnSpc>
            </a:pPr>
            <a:r>
              <a:rPr lang="en-US" sz="2400" i="true" b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Relationships • Belonging • Regulation • Previous experiences • Unmet need • Classroom environment • Expectations</a:t>
            </a:r>
          </a:p>
          <a:p>
            <a:pPr algn="l">
              <a:lnSpc>
                <a:spcPts val="3072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448051" y="8506754"/>
            <a:ext cx="16965976" cy="1005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95"/>
              </a:lnSpc>
              <a:spcBef>
                <a:spcPct val="0"/>
              </a:spcBef>
            </a:pPr>
            <a:r>
              <a:rPr lang="en-US" b="true" sz="3199" i="true">
                <a:solidFill>
                  <a:srgbClr val="590CD6"/>
                </a:solidFill>
                <a:latin typeface="Garet Bold Italics"/>
                <a:ea typeface="Garet Bold Italics"/>
                <a:cs typeface="Garet Bold Italics"/>
                <a:sym typeface="Garet Bold Italics"/>
              </a:rPr>
              <a:t>Behaviour matters — but understanding the context helps us respond effectively.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97629" y="4258662"/>
            <a:ext cx="5796904" cy="5070833"/>
            <a:chOff x="0" y="0"/>
            <a:chExt cx="898092" cy="78560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98092" cy="785605"/>
            </a:xfrm>
            <a:custGeom>
              <a:avLst/>
              <a:gdLst/>
              <a:ahLst/>
              <a:cxnLst/>
              <a:rect r="r" b="b" t="t" l="l"/>
              <a:pathLst>
                <a:path h="785605" w="898092">
                  <a:moveTo>
                    <a:pt x="0" y="0"/>
                  </a:moveTo>
                  <a:lnTo>
                    <a:pt x="898092" y="0"/>
                  </a:lnTo>
                  <a:lnTo>
                    <a:pt x="898092" y="785605"/>
                  </a:lnTo>
                  <a:lnTo>
                    <a:pt x="0" y="785605"/>
                  </a:lnTo>
                  <a:close/>
                </a:path>
              </a:pathLst>
            </a:custGeom>
            <a:blipFill>
              <a:blip r:embed="rId2"/>
              <a:stretch>
                <a:fillRect l="-15647" t="0" r="-15647" b="0"/>
              </a:stretch>
            </a:blipFill>
          </p:spPr>
        </p:sp>
      </p:grp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9273504" y="2000432"/>
          <a:ext cx="7985796" cy="5847913"/>
        </p:xfrm>
        <a:graphic>
          <a:graphicData uri="http://schemas.openxmlformats.org/drawingml/2006/table">
            <a:tbl>
              <a:tblPr/>
              <a:tblGrid>
                <a:gridCol w="7985796"/>
              </a:tblGrid>
              <a:tr h="84084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b="true">
                          <a:solidFill>
                            <a:srgbClr val="FFFCF7"/>
                          </a:solidFill>
                          <a:latin typeface="Garet Bold"/>
                          <a:ea typeface="Garet Bold"/>
                          <a:cs typeface="Garet Bold"/>
                          <a:sym typeface="Garet Bold"/>
                        </a:rPr>
                        <a:t>Pupils need to know: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0CD6"/>
                    </a:solidFill>
                  </a:tcPr>
                </a:tc>
              </a:tr>
              <a:tr h="103393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590CD6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What is expected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CDFF"/>
                    </a:solidFill>
                  </a:tcPr>
                </a:tc>
              </a:tr>
              <a:tr h="147107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590CD6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What it looks and sounds like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CDFF"/>
                    </a:solidFill>
                  </a:tcPr>
                </a:tc>
              </a:tr>
              <a:tr h="8317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590CD6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That adults will respond consistently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CDFF"/>
                    </a:solidFill>
                  </a:tcPr>
                </a:tc>
              </a:tr>
              <a:tr h="77776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590CD6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That mistakes can be repaired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CDFF"/>
                    </a:solidFill>
                  </a:tcPr>
                </a:tc>
              </a:tr>
              <a:tr h="89252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080"/>
                        </a:lnSpc>
                        <a:defRPr/>
                      </a:pPr>
                      <a:r>
                        <a:rPr lang="en-US" sz="2200">
                          <a:solidFill>
                            <a:srgbClr val="590CD6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That they still belong when things go wrong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BB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CDFF"/>
                    </a:solidFill>
                  </a:tcPr>
                </a:tc>
              </a:tr>
            </a:tbl>
          </a:graphicData>
        </a:graphic>
      </p:graphicFrame>
      <p:sp>
        <p:nvSpPr>
          <p:cNvPr name="TextBox 5" id="5"/>
          <p:cNvSpPr txBox="true"/>
          <p:nvPr/>
        </p:nvSpPr>
        <p:spPr>
          <a:xfrm rot="0">
            <a:off x="297639" y="720870"/>
            <a:ext cx="12495159" cy="73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5"/>
              </a:lnSpc>
            </a:pP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CULTURE COMES BEFORE CORR</a:t>
            </a: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ECTION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597629" y="2330421"/>
            <a:ext cx="579690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2999" b="true">
                <a:solidFill>
                  <a:srgbClr val="590CD6"/>
                </a:solidFill>
                <a:latin typeface="Garet Bold"/>
                <a:ea typeface="Garet Bold"/>
                <a:cs typeface="Garet Bold"/>
                <a:sym typeface="Garet Bold"/>
              </a:rPr>
              <a:t>Strong behaviour cultures are built deliberately.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013478" y="8680234"/>
            <a:ext cx="6505847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2999" b="true">
                <a:solidFill>
                  <a:srgbClr val="590CD6"/>
                </a:solidFill>
                <a:latin typeface="Garet Bold"/>
                <a:ea typeface="Garet Bold"/>
                <a:cs typeface="Garet Bold"/>
                <a:sym typeface="Garet Bold"/>
              </a:rPr>
              <a:t>Positive behaviour is something we teach, model and reinforce.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432359" y="6960108"/>
            <a:ext cx="9417284" cy="3609034"/>
            <a:chOff x="0" y="0"/>
            <a:chExt cx="12556378" cy="481204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744596" y="1707293"/>
              <a:ext cx="3104752" cy="3104752"/>
            </a:xfrm>
            <a:custGeom>
              <a:avLst/>
              <a:gdLst/>
              <a:ahLst/>
              <a:cxnLst/>
              <a:rect r="r" b="b" t="t" l="l"/>
              <a:pathLst>
                <a:path h="3104752" w="3104752">
                  <a:moveTo>
                    <a:pt x="0" y="0"/>
                  </a:moveTo>
                  <a:lnTo>
                    <a:pt x="3104752" y="0"/>
                  </a:lnTo>
                  <a:lnTo>
                    <a:pt x="3104752" y="3104752"/>
                  </a:lnTo>
                  <a:lnTo>
                    <a:pt x="0" y="3104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126661" cy="3126661"/>
            </a:xfrm>
            <a:custGeom>
              <a:avLst/>
              <a:gdLst/>
              <a:ahLst/>
              <a:cxnLst/>
              <a:rect r="r" b="b" t="t" l="l"/>
              <a:pathLst>
                <a:path h="3126661" w="3126661">
                  <a:moveTo>
                    <a:pt x="0" y="0"/>
                  </a:moveTo>
                  <a:lnTo>
                    <a:pt x="3126661" y="0"/>
                  </a:lnTo>
                  <a:lnTo>
                    <a:pt x="3126661" y="3126661"/>
                  </a:lnTo>
                  <a:lnTo>
                    <a:pt x="0" y="3126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400000">
              <a:off x="4647551" y="-1105833"/>
              <a:ext cx="750382" cy="2962048"/>
            </a:xfrm>
            <a:custGeom>
              <a:avLst/>
              <a:gdLst/>
              <a:ahLst/>
              <a:cxnLst/>
              <a:rect r="r" b="b" t="t" l="l"/>
              <a:pathLst>
                <a:path h="2962048" w="750382">
                  <a:moveTo>
                    <a:pt x="0" y="0"/>
                  </a:moveTo>
                  <a:lnTo>
                    <a:pt x="750382" y="0"/>
                  </a:lnTo>
                  <a:lnTo>
                    <a:pt x="750382" y="2962048"/>
                  </a:lnTo>
                  <a:lnTo>
                    <a:pt x="0" y="29620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5400000">
              <a:off x="4647551" y="82306"/>
              <a:ext cx="750382" cy="2962048"/>
            </a:xfrm>
            <a:custGeom>
              <a:avLst/>
              <a:gdLst/>
              <a:ahLst/>
              <a:cxnLst/>
              <a:rect r="r" b="b" t="t" l="l"/>
              <a:pathLst>
                <a:path h="2962048" w="750382">
                  <a:moveTo>
                    <a:pt x="0" y="0"/>
                  </a:moveTo>
                  <a:lnTo>
                    <a:pt x="750382" y="0"/>
                  </a:lnTo>
                  <a:lnTo>
                    <a:pt x="750382" y="2962048"/>
                  </a:lnTo>
                  <a:lnTo>
                    <a:pt x="0" y="29620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4647551" y="1270446"/>
              <a:ext cx="750382" cy="2962048"/>
            </a:xfrm>
            <a:custGeom>
              <a:avLst/>
              <a:gdLst/>
              <a:ahLst/>
              <a:cxnLst/>
              <a:rect r="r" b="b" t="t" l="l"/>
              <a:pathLst>
                <a:path h="2962048" w="750382">
                  <a:moveTo>
                    <a:pt x="0" y="0"/>
                  </a:moveTo>
                  <a:lnTo>
                    <a:pt x="750382" y="0"/>
                  </a:lnTo>
                  <a:lnTo>
                    <a:pt x="750382" y="2962047"/>
                  </a:lnTo>
                  <a:lnTo>
                    <a:pt x="0" y="29620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4952527" y="3259669"/>
              <a:ext cx="1514832" cy="1430322"/>
            </a:xfrm>
            <a:custGeom>
              <a:avLst/>
              <a:gdLst/>
              <a:ahLst/>
              <a:cxnLst/>
              <a:rect r="r" b="b" t="t" l="l"/>
              <a:pathLst>
                <a:path h="1430322" w="1514832">
                  <a:moveTo>
                    <a:pt x="0" y="0"/>
                  </a:moveTo>
                  <a:lnTo>
                    <a:pt x="1514832" y="0"/>
                  </a:lnTo>
                  <a:lnTo>
                    <a:pt x="1514832" y="1430322"/>
                  </a:lnTo>
                  <a:lnTo>
                    <a:pt x="0" y="1430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744596" y="3641780"/>
              <a:ext cx="538698" cy="538024"/>
            </a:xfrm>
            <a:custGeom>
              <a:avLst/>
              <a:gdLst/>
              <a:ahLst/>
              <a:cxnLst/>
              <a:rect r="r" b="b" t="t" l="l"/>
              <a:pathLst>
                <a:path h="538024" w="538698">
                  <a:moveTo>
                    <a:pt x="0" y="0"/>
                  </a:moveTo>
                  <a:lnTo>
                    <a:pt x="538697" y="0"/>
                  </a:lnTo>
                  <a:lnTo>
                    <a:pt x="538697" y="538024"/>
                  </a:lnTo>
                  <a:lnTo>
                    <a:pt x="0" y="538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825245" y="3662352"/>
              <a:ext cx="517452" cy="517452"/>
            </a:xfrm>
            <a:custGeom>
              <a:avLst/>
              <a:gdLst/>
              <a:ahLst/>
              <a:cxnLst/>
              <a:rect r="r" b="b" t="t" l="l"/>
              <a:pathLst>
                <a:path h="517452" w="517452">
                  <a:moveTo>
                    <a:pt x="0" y="0"/>
                  </a:moveTo>
                  <a:lnTo>
                    <a:pt x="517452" y="0"/>
                  </a:lnTo>
                  <a:lnTo>
                    <a:pt x="517452" y="517452"/>
                  </a:lnTo>
                  <a:lnTo>
                    <a:pt x="0" y="517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9455222" y="60971"/>
              <a:ext cx="3101157" cy="3101157"/>
            </a:xfrm>
            <a:custGeom>
              <a:avLst/>
              <a:gdLst/>
              <a:ahLst/>
              <a:cxnLst/>
              <a:rect r="r" b="b" t="t" l="l"/>
              <a:pathLst>
                <a:path h="3101157" w="3101157">
                  <a:moveTo>
                    <a:pt x="0" y="0"/>
                  </a:moveTo>
                  <a:lnTo>
                    <a:pt x="3101156" y="0"/>
                  </a:lnTo>
                  <a:lnTo>
                    <a:pt x="3101156" y="3101157"/>
                  </a:lnTo>
                  <a:lnTo>
                    <a:pt x="0" y="3101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9687808" y="60971"/>
              <a:ext cx="2635983" cy="3101157"/>
            </a:xfrm>
            <a:custGeom>
              <a:avLst/>
              <a:gdLst/>
              <a:ahLst/>
              <a:cxnLst/>
              <a:rect r="r" b="b" t="t" l="l"/>
              <a:pathLst>
                <a:path h="3101157" w="2635983">
                  <a:moveTo>
                    <a:pt x="0" y="0"/>
                  </a:moveTo>
                  <a:lnTo>
                    <a:pt x="2635984" y="0"/>
                  </a:lnTo>
                  <a:lnTo>
                    <a:pt x="2635984" y="3101157"/>
                  </a:lnTo>
                  <a:lnTo>
                    <a:pt x="0" y="3101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5400000">
              <a:off x="9033307" y="3584042"/>
              <a:ext cx="1546702" cy="702873"/>
            </a:xfrm>
            <a:custGeom>
              <a:avLst/>
              <a:gdLst/>
              <a:ahLst/>
              <a:cxnLst/>
              <a:rect r="r" b="b" t="t" l="l"/>
              <a:pathLst>
                <a:path h="702873" w="1546702">
                  <a:moveTo>
                    <a:pt x="0" y="0"/>
                  </a:moveTo>
                  <a:lnTo>
                    <a:pt x="1546702" y="0"/>
                  </a:lnTo>
                  <a:lnTo>
                    <a:pt x="1546702" y="702874"/>
                  </a:lnTo>
                  <a:lnTo>
                    <a:pt x="0" y="702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true" flipV="true" rot="5400000">
              <a:off x="9736180" y="3584042"/>
              <a:ext cx="1546702" cy="702873"/>
            </a:xfrm>
            <a:custGeom>
              <a:avLst/>
              <a:gdLst/>
              <a:ahLst/>
              <a:cxnLst/>
              <a:rect r="r" b="b" t="t" l="l"/>
              <a:pathLst>
                <a:path h="702873" w="1546702">
                  <a:moveTo>
                    <a:pt x="1546702" y="702874"/>
                  </a:moveTo>
                  <a:lnTo>
                    <a:pt x="0" y="702874"/>
                  </a:lnTo>
                  <a:lnTo>
                    <a:pt x="0" y="0"/>
                  </a:lnTo>
                  <a:lnTo>
                    <a:pt x="1546702" y="0"/>
                  </a:lnTo>
                  <a:lnTo>
                    <a:pt x="1546702" y="702874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005800" y="3162128"/>
              <a:ext cx="1550578" cy="1546702"/>
            </a:xfrm>
            <a:custGeom>
              <a:avLst/>
              <a:gdLst/>
              <a:ahLst/>
              <a:cxnLst/>
              <a:rect r="r" b="b" t="t" l="l"/>
              <a:pathLst>
                <a:path h="1546702" w="1550578">
                  <a:moveTo>
                    <a:pt x="0" y="0"/>
                  </a:moveTo>
                  <a:lnTo>
                    <a:pt x="1550578" y="0"/>
                  </a:lnTo>
                  <a:lnTo>
                    <a:pt x="1550578" y="1546702"/>
                  </a:lnTo>
                  <a:lnTo>
                    <a:pt x="0" y="1546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7517609" y="60971"/>
              <a:ext cx="1575761" cy="4751074"/>
            </a:xfrm>
            <a:custGeom>
              <a:avLst/>
              <a:gdLst/>
              <a:ahLst/>
              <a:cxnLst/>
              <a:rect r="r" b="b" t="t" l="l"/>
              <a:pathLst>
                <a:path h="4751074" w="1575761">
                  <a:moveTo>
                    <a:pt x="0" y="0"/>
                  </a:moveTo>
                  <a:lnTo>
                    <a:pt x="1575762" y="0"/>
                  </a:lnTo>
                  <a:lnTo>
                    <a:pt x="1575762" y="4751074"/>
                  </a:lnTo>
                  <a:lnTo>
                    <a:pt x="0" y="47510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6503766" y="3074590"/>
              <a:ext cx="2027687" cy="1164713"/>
            </a:xfrm>
            <a:custGeom>
              <a:avLst/>
              <a:gdLst/>
              <a:ahLst/>
              <a:cxnLst/>
              <a:rect r="r" b="b" t="t" l="l"/>
              <a:pathLst>
                <a:path h="1164713" w="2027687">
                  <a:moveTo>
                    <a:pt x="0" y="0"/>
                  </a:moveTo>
                  <a:lnTo>
                    <a:pt x="2027687" y="0"/>
                  </a:lnTo>
                  <a:lnTo>
                    <a:pt x="2027687" y="1164713"/>
                  </a:lnTo>
                  <a:lnTo>
                    <a:pt x="0" y="116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842175" y="-610466"/>
            <a:ext cx="11796264" cy="6666499"/>
            <a:chOff x="0" y="0"/>
            <a:chExt cx="1827550" cy="103281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827550" cy="1032815"/>
            </a:xfrm>
            <a:custGeom>
              <a:avLst/>
              <a:gdLst/>
              <a:ahLst/>
              <a:cxnLst/>
              <a:rect r="r" b="b" t="t" l="l"/>
              <a:pathLst>
                <a:path h="1032815" w="1827550">
                  <a:moveTo>
                    <a:pt x="0" y="0"/>
                  </a:moveTo>
                  <a:lnTo>
                    <a:pt x="1827550" y="0"/>
                  </a:lnTo>
                  <a:lnTo>
                    <a:pt x="1827550" y="1032815"/>
                  </a:lnTo>
                  <a:lnTo>
                    <a:pt x="0" y="1032815"/>
                  </a:lnTo>
                  <a:close/>
                </a:path>
              </a:pathLst>
            </a:custGeom>
            <a:blipFill>
              <a:blip r:embed="rId26"/>
              <a:stretch>
                <a:fillRect l="0" t="-8982" r="0" b="-8982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6842175" y="5387703"/>
            <a:ext cx="5695158" cy="5432694"/>
            <a:chOff x="0" y="0"/>
            <a:chExt cx="1499959" cy="143083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499959" cy="1430833"/>
            </a:xfrm>
            <a:custGeom>
              <a:avLst/>
              <a:gdLst/>
              <a:ahLst/>
              <a:cxnLst/>
              <a:rect r="r" b="b" t="t" l="l"/>
              <a:pathLst>
                <a:path h="1430833" w="1499959">
                  <a:moveTo>
                    <a:pt x="59813" y="0"/>
                  </a:moveTo>
                  <a:lnTo>
                    <a:pt x="1440146" y="0"/>
                  </a:lnTo>
                  <a:cubicBezTo>
                    <a:pt x="1456010" y="0"/>
                    <a:pt x="1471223" y="6302"/>
                    <a:pt x="1482441" y="17519"/>
                  </a:cubicBezTo>
                  <a:cubicBezTo>
                    <a:pt x="1493658" y="28736"/>
                    <a:pt x="1499959" y="43950"/>
                    <a:pt x="1499959" y="59813"/>
                  </a:cubicBezTo>
                  <a:lnTo>
                    <a:pt x="1499959" y="1371020"/>
                  </a:lnTo>
                  <a:cubicBezTo>
                    <a:pt x="1499959" y="1404054"/>
                    <a:pt x="1473180" y="1430833"/>
                    <a:pt x="1440146" y="1430833"/>
                  </a:cubicBezTo>
                  <a:lnTo>
                    <a:pt x="59813" y="1430833"/>
                  </a:lnTo>
                  <a:cubicBezTo>
                    <a:pt x="26779" y="1430833"/>
                    <a:pt x="0" y="1404054"/>
                    <a:pt x="0" y="1371020"/>
                  </a:cubicBezTo>
                  <a:lnTo>
                    <a:pt x="0" y="59813"/>
                  </a:lnTo>
                  <a:cubicBezTo>
                    <a:pt x="0" y="26779"/>
                    <a:pt x="26779" y="0"/>
                    <a:pt x="59813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1499959" cy="14689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3660940" y="7128690"/>
            <a:ext cx="3598360" cy="1931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The behaviour we model becomes part of th</a:t>
            </a: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e culture we create.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689632" y="6130566"/>
            <a:ext cx="4000244" cy="3388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Paul Dix emphasises the importance of adults managing their own responses before attempting to change those of children.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62044" y="2469642"/>
            <a:ext cx="5422881" cy="3874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Our behaviour influences theirs.</a:t>
            </a:r>
          </a:p>
          <a:p>
            <a:pPr algn="l">
              <a:lnSpc>
                <a:spcPts val="3839"/>
              </a:lnSpc>
            </a:pP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Calm → Calm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Predictable → Safe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Consistent → Trusting</a:t>
            </a:r>
          </a:p>
          <a:p>
            <a:pPr algn="l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Re</a:t>
            </a: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spectful → Connected</a:t>
            </a:r>
          </a:p>
          <a:p>
            <a:pPr algn="l">
              <a:lnSpc>
                <a:spcPts val="3839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857056" y="493862"/>
            <a:ext cx="4832856" cy="1375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5"/>
              </a:lnSpc>
            </a:pP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THE ADULT SETS THE WEATH</a:t>
            </a: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ER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16541" y="5143500"/>
            <a:ext cx="17150000" cy="6487986"/>
            <a:chOff x="0" y="0"/>
            <a:chExt cx="2656984" cy="10051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6984" cy="1005159"/>
            </a:xfrm>
            <a:custGeom>
              <a:avLst/>
              <a:gdLst/>
              <a:ahLst/>
              <a:cxnLst/>
              <a:rect r="r" b="b" t="t" l="l"/>
              <a:pathLst>
                <a:path h="1005159" w="2656984">
                  <a:moveTo>
                    <a:pt x="0" y="0"/>
                  </a:moveTo>
                  <a:lnTo>
                    <a:pt x="2656984" y="0"/>
                  </a:lnTo>
                  <a:lnTo>
                    <a:pt x="2656984" y="1005159"/>
                  </a:lnTo>
                  <a:lnTo>
                    <a:pt x="0" y="1005159"/>
                  </a:lnTo>
                  <a:close/>
                </a:path>
              </a:pathLst>
            </a:custGeom>
            <a:blipFill>
              <a:blip r:embed="rId2"/>
              <a:stretch>
                <a:fillRect l="0" t="-42667" r="0" b="-33445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-10800000">
            <a:off x="16762065" y="5143500"/>
            <a:ext cx="3051869" cy="7087276"/>
            <a:chOff x="0" y="0"/>
            <a:chExt cx="4069159" cy="944970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3740766" y="0"/>
              <a:ext cx="328393" cy="498510"/>
            </a:xfrm>
            <a:custGeom>
              <a:avLst/>
              <a:gdLst/>
              <a:ahLst/>
              <a:cxnLst/>
              <a:rect r="r" b="b" t="t" l="l"/>
              <a:pathLst>
                <a:path h="498510" w="328393">
                  <a:moveTo>
                    <a:pt x="0" y="0"/>
                  </a:moveTo>
                  <a:lnTo>
                    <a:pt x="328393" y="0"/>
                  </a:lnTo>
                  <a:lnTo>
                    <a:pt x="328393" y="498510"/>
                  </a:lnTo>
                  <a:lnTo>
                    <a:pt x="0" y="498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74786" y="1864389"/>
              <a:ext cx="1194373" cy="1194373"/>
            </a:xfrm>
            <a:custGeom>
              <a:avLst/>
              <a:gdLst/>
              <a:ahLst/>
              <a:cxnLst/>
              <a:rect r="r" b="b" t="t" l="l"/>
              <a:pathLst>
                <a:path h="1194373" w="1194373">
                  <a:moveTo>
                    <a:pt x="0" y="0"/>
                  </a:moveTo>
                  <a:lnTo>
                    <a:pt x="1194373" y="0"/>
                  </a:lnTo>
                  <a:lnTo>
                    <a:pt x="1194373" y="1194373"/>
                  </a:lnTo>
                  <a:lnTo>
                    <a:pt x="0" y="11943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true" rot="0">
              <a:off x="2874786" y="670016"/>
              <a:ext cx="1194373" cy="1194373"/>
            </a:xfrm>
            <a:custGeom>
              <a:avLst/>
              <a:gdLst/>
              <a:ahLst/>
              <a:cxnLst/>
              <a:rect r="r" b="b" t="t" l="l"/>
              <a:pathLst>
                <a:path h="1194373" w="1194373">
                  <a:moveTo>
                    <a:pt x="0" y="1194373"/>
                  </a:moveTo>
                  <a:lnTo>
                    <a:pt x="1194373" y="1194373"/>
                  </a:lnTo>
                  <a:lnTo>
                    <a:pt x="1194373" y="0"/>
                  </a:lnTo>
                  <a:lnTo>
                    <a:pt x="0" y="0"/>
                  </a:lnTo>
                  <a:lnTo>
                    <a:pt x="0" y="1194373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307776" y="0"/>
              <a:ext cx="328393" cy="498510"/>
            </a:xfrm>
            <a:custGeom>
              <a:avLst/>
              <a:gdLst/>
              <a:ahLst/>
              <a:cxnLst/>
              <a:rect r="r" b="b" t="t" l="l"/>
              <a:pathLst>
                <a:path h="498510" w="328393">
                  <a:moveTo>
                    <a:pt x="0" y="0"/>
                  </a:moveTo>
                  <a:lnTo>
                    <a:pt x="328393" y="0"/>
                  </a:lnTo>
                  <a:lnTo>
                    <a:pt x="328393" y="498510"/>
                  </a:lnTo>
                  <a:lnTo>
                    <a:pt x="0" y="498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408527" y="1364496"/>
              <a:ext cx="932517" cy="1097079"/>
            </a:xfrm>
            <a:custGeom>
              <a:avLst/>
              <a:gdLst/>
              <a:ahLst/>
              <a:cxnLst/>
              <a:rect r="r" b="b" t="t" l="l"/>
              <a:pathLst>
                <a:path h="1097079" w="932517">
                  <a:moveTo>
                    <a:pt x="0" y="0"/>
                  </a:moveTo>
                  <a:lnTo>
                    <a:pt x="932517" y="0"/>
                  </a:lnTo>
                  <a:lnTo>
                    <a:pt x="932517" y="1097080"/>
                  </a:lnTo>
                  <a:lnTo>
                    <a:pt x="0" y="1097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874786" y="0"/>
              <a:ext cx="328393" cy="498510"/>
            </a:xfrm>
            <a:custGeom>
              <a:avLst/>
              <a:gdLst/>
              <a:ahLst/>
              <a:cxnLst/>
              <a:rect r="r" b="b" t="t" l="l"/>
              <a:pathLst>
                <a:path h="498510" w="328393">
                  <a:moveTo>
                    <a:pt x="0" y="0"/>
                  </a:moveTo>
                  <a:lnTo>
                    <a:pt x="328393" y="0"/>
                  </a:lnTo>
                  <a:lnTo>
                    <a:pt x="328393" y="498510"/>
                  </a:lnTo>
                  <a:lnTo>
                    <a:pt x="0" y="498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066576" y="0"/>
              <a:ext cx="1534267" cy="1534267"/>
            </a:xfrm>
            <a:custGeom>
              <a:avLst/>
              <a:gdLst/>
              <a:ahLst/>
              <a:cxnLst/>
              <a:rect r="r" b="b" t="t" l="l"/>
              <a:pathLst>
                <a:path h="1534267" w="1534267">
                  <a:moveTo>
                    <a:pt x="0" y="0"/>
                  </a:moveTo>
                  <a:lnTo>
                    <a:pt x="1534267" y="0"/>
                  </a:lnTo>
                  <a:lnTo>
                    <a:pt x="1534267" y="1534267"/>
                  </a:lnTo>
                  <a:lnTo>
                    <a:pt x="0" y="1534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1299221" y="1730699"/>
              <a:ext cx="1303250" cy="1299992"/>
            </a:xfrm>
            <a:custGeom>
              <a:avLst/>
              <a:gdLst/>
              <a:ahLst/>
              <a:cxnLst/>
              <a:rect r="r" b="b" t="t" l="l"/>
              <a:pathLst>
                <a:path h="1299992" w="1303250">
                  <a:moveTo>
                    <a:pt x="0" y="0"/>
                  </a:moveTo>
                  <a:lnTo>
                    <a:pt x="1303251" y="0"/>
                  </a:lnTo>
                  <a:lnTo>
                    <a:pt x="1303251" y="1299992"/>
                  </a:lnTo>
                  <a:lnTo>
                    <a:pt x="0" y="12999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1091527" y="4330151"/>
              <a:ext cx="1942525" cy="1942525"/>
            </a:xfrm>
            <a:custGeom>
              <a:avLst/>
              <a:gdLst/>
              <a:ahLst/>
              <a:cxnLst/>
              <a:rect r="r" b="b" t="t" l="l"/>
              <a:pathLst>
                <a:path h="1942525" w="1942525">
                  <a:moveTo>
                    <a:pt x="0" y="0"/>
                  </a:moveTo>
                  <a:lnTo>
                    <a:pt x="1942525" y="0"/>
                  </a:lnTo>
                  <a:lnTo>
                    <a:pt x="1942525" y="1942525"/>
                  </a:lnTo>
                  <a:lnTo>
                    <a:pt x="0" y="19425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3261962"/>
              <a:ext cx="1956233" cy="1956233"/>
            </a:xfrm>
            <a:custGeom>
              <a:avLst/>
              <a:gdLst/>
              <a:ahLst/>
              <a:cxnLst/>
              <a:rect r="r" b="b" t="t" l="l"/>
              <a:pathLst>
                <a:path h="1956233" w="1956233">
                  <a:moveTo>
                    <a:pt x="0" y="0"/>
                  </a:moveTo>
                  <a:lnTo>
                    <a:pt x="1956233" y="0"/>
                  </a:lnTo>
                  <a:lnTo>
                    <a:pt x="1956233" y="1956233"/>
                  </a:lnTo>
                  <a:lnTo>
                    <a:pt x="0" y="19562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5400000">
              <a:off x="2907796" y="2570085"/>
              <a:ext cx="469486" cy="1853241"/>
            </a:xfrm>
            <a:custGeom>
              <a:avLst/>
              <a:gdLst/>
              <a:ahLst/>
              <a:cxnLst/>
              <a:rect r="r" b="b" t="t" l="l"/>
              <a:pathLst>
                <a:path h="1853241" w="469486">
                  <a:moveTo>
                    <a:pt x="0" y="0"/>
                  </a:moveTo>
                  <a:lnTo>
                    <a:pt x="469485" y="0"/>
                  </a:lnTo>
                  <a:lnTo>
                    <a:pt x="469485" y="1853240"/>
                  </a:lnTo>
                  <a:lnTo>
                    <a:pt x="0" y="1853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5400000">
              <a:off x="2907796" y="3313458"/>
              <a:ext cx="469486" cy="1853241"/>
            </a:xfrm>
            <a:custGeom>
              <a:avLst/>
              <a:gdLst/>
              <a:ahLst/>
              <a:cxnLst/>
              <a:rect r="r" b="b" t="t" l="l"/>
              <a:pathLst>
                <a:path h="1853241" w="469486">
                  <a:moveTo>
                    <a:pt x="0" y="0"/>
                  </a:moveTo>
                  <a:lnTo>
                    <a:pt x="469485" y="0"/>
                  </a:lnTo>
                  <a:lnTo>
                    <a:pt x="469485" y="1853241"/>
                  </a:lnTo>
                  <a:lnTo>
                    <a:pt x="0" y="1853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5400000">
              <a:off x="2907796" y="4056832"/>
              <a:ext cx="469486" cy="1853241"/>
            </a:xfrm>
            <a:custGeom>
              <a:avLst/>
              <a:gdLst/>
              <a:ahLst/>
              <a:cxnLst/>
              <a:rect r="r" b="b" t="t" l="l"/>
              <a:pathLst>
                <a:path h="1853241" w="469486">
                  <a:moveTo>
                    <a:pt x="0" y="0"/>
                  </a:moveTo>
                  <a:lnTo>
                    <a:pt x="469485" y="0"/>
                  </a:lnTo>
                  <a:lnTo>
                    <a:pt x="469485" y="1853240"/>
                  </a:lnTo>
                  <a:lnTo>
                    <a:pt x="0" y="1853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3098608" y="5301413"/>
              <a:ext cx="947773" cy="894898"/>
            </a:xfrm>
            <a:custGeom>
              <a:avLst/>
              <a:gdLst/>
              <a:ahLst/>
              <a:cxnLst/>
              <a:rect r="r" b="b" t="t" l="l"/>
              <a:pathLst>
                <a:path h="894898" w="947773">
                  <a:moveTo>
                    <a:pt x="0" y="0"/>
                  </a:moveTo>
                  <a:lnTo>
                    <a:pt x="947773" y="0"/>
                  </a:lnTo>
                  <a:lnTo>
                    <a:pt x="947773" y="894898"/>
                  </a:lnTo>
                  <a:lnTo>
                    <a:pt x="0" y="894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091527" y="5540485"/>
              <a:ext cx="337043" cy="336621"/>
            </a:xfrm>
            <a:custGeom>
              <a:avLst/>
              <a:gdLst/>
              <a:ahLst/>
              <a:cxnLst/>
              <a:rect r="r" b="b" t="t" l="l"/>
              <a:pathLst>
                <a:path h="336621" w="337043">
                  <a:moveTo>
                    <a:pt x="0" y="0"/>
                  </a:moveTo>
                  <a:lnTo>
                    <a:pt x="337043" y="0"/>
                  </a:lnTo>
                  <a:lnTo>
                    <a:pt x="337043" y="336621"/>
                  </a:lnTo>
                  <a:lnTo>
                    <a:pt x="0" y="3366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516325" y="5553357"/>
              <a:ext cx="323750" cy="323750"/>
            </a:xfrm>
            <a:custGeom>
              <a:avLst/>
              <a:gdLst/>
              <a:ahLst/>
              <a:cxnLst/>
              <a:rect r="r" b="b" t="t" l="l"/>
              <a:pathLst>
                <a:path h="323750" w="323750">
                  <a:moveTo>
                    <a:pt x="0" y="0"/>
                  </a:moveTo>
                  <a:lnTo>
                    <a:pt x="323749" y="0"/>
                  </a:lnTo>
                  <a:lnTo>
                    <a:pt x="323749" y="323749"/>
                  </a:lnTo>
                  <a:lnTo>
                    <a:pt x="0" y="323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128169" y="6476041"/>
              <a:ext cx="1940990" cy="1940990"/>
            </a:xfrm>
            <a:custGeom>
              <a:avLst/>
              <a:gdLst/>
              <a:ahLst/>
              <a:cxnLst/>
              <a:rect r="r" b="b" t="t" l="l"/>
              <a:pathLst>
                <a:path h="1940990" w="1940990">
                  <a:moveTo>
                    <a:pt x="0" y="0"/>
                  </a:moveTo>
                  <a:lnTo>
                    <a:pt x="1940990" y="0"/>
                  </a:lnTo>
                  <a:lnTo>
                    <a:pt x="1940990" y="1940990"/>
                  </a:lnTo>
                  <a:lnTo>
                    <a:pt x="0" y="194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273743" y="6476041"/>
              <a:ext cx="1649842" cy="1940990"/>
            </a:xfrm>
            <a:custGeom>
              <a:avLst/>
              <a:gdLst/>
              <a:ahLst/>
              <a:cxnLst/>
              <a:rect r="r" b="b" t="t" l="l"/>
              <a:pathLst>
                <a:path h="1940990" w="1649842">
                  <a:moveTo>
                    <a:pt x="0" y="0"/>
                  </a:moveTo>
                  <a:lnTo>
                    <a:pt x="1649842" y="0"/>
                  </a:lnTo>
                  <a:lnTo>
                    <a:pt x="1649842" y="1940990"/>
                  </a:lnTo>
                  <a:lnTo>
                    <a:pt x="0" y="194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5400000">
              <a:off x="1864096" y="8681104"/>
              <a:ext cx="968069" cy="439923"/>
            </a:xfrm>
            <a:custGeom>
              <a:avLst/>
              <a:gdLst/>
              <a:ahLst/>
              <a:cxnLst/>
              <a:rect r="r" b="b" t="t" l="l"/>
              <a:pathLst>
                <a:path h="439923" w="968069">
                  <a:moveTo>
                    <a:pt x="0" y="0"/>
                  </a:moveTo>
                  <a:lnTo>
                    <a:pt x="968068" y="0"/>
                  </a:lnTo>
                  <a:lnTo>
                    <a:pt x="968068" y="439923"/>
                  </a:lnTo>
                  <a:lnTo>
                    <a:pt x="0" y="439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true" flipV="true" rot="5400000">
              <a:off x="2304019" y="8681104"/>
              <a:ext cx="968069" cy="439923"/>
            </a:xfrm>
            <a:custGeom>
              <a:avLst/>
              <a:gdLst/>
              <a:ahLst/>
              <a:cxnLst/>
              <a:rect r="r" b="b" t="t" l="l"/>
              <a:pathLst>
                <a:path h="439923" w="968069">
                  <a:moveTo>
                    <a:pt x="968068" y="439923"/>
                  </a:moveTo>
                  <a:lnTo>
                    <a:pt x="0" y="439923"/>
                  </a:lnTo>
                  <a:lnTo>
                    <a:pt x="0" y="0"/>
                  </a:lnTo>
                  <a:lnTo>
                    <a:pt x="968068" y="0"/>
                  </a:lnTo>
                  <a:lnTo>
                    <a:pt x="968068" y="439923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3098664" y="8417031"/>
              <a:ext cx="970495" cy="968069"/>
            </a:xfrm>
            <a:custGeom>
              <a:avLst/>
              <a:gdLst/>
              <a:ahLst/>
              <a:cxnLst/>
              <a:rect r="r" b="b" t="t" l="l"/>
              <a:pathLst>
                <a:path h="968069" w="970495">
                  <a:moveTo>
                    <a:pt x="0" y="0"/>
                  </a:moveTo>
                  <a:lnTo>
                    <a:pt x="970495" y="0"/>
                  </a:lnTo>
                  <a:lnTo>
                    <a:pt x="970495" y="968069"/>
                  </a:lnTo>
                  <a:lnTo>
                    <a:pt x="0" y="968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915432" y="6476041"/>
              <a:ext cx="986257" cy="2973661"/>
            </a:xfrm>
            <a:custGeom>
              <a:avLst/>
              <a:gdLst/>
              <a:ahLst/>
              <a:cxnLst/>
              <a:rect r="r" b="b" t="t" l="l"/>
              <a:pathLst>
                <a:path h="2973661" w="986257">
                  <a:moveTo>
                    <a:pt x="0" y="0"/>
                  </a:moveTo>
                  <a:lnTo>
                    <a:pt x="986257" y="0"/>
                  </a:lnTo>
                  <a:lnTo>
                    <a:pt x="986257" y="2973661"/>
                  </a:lnTo>
                  <a:lnTo>
                    <a:pt x="0" y="2973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280875" y="8362242"/>
              <a:ext cx="1269114" cy="728985"/>
            </a:xfrm>
            <a:custGeom>
              <a:avLst/>
              <a:gdLst/>
              <a:ahLst/>
              <a:cxnLst/>
              <a:rect r="r" b="b" t="t" l="l"/>
              <a:pathLst>
                <a:path h="728985" w="1269114">
                  <a:moveTo>
                    <a:pt x="0" y="0"/>
                  </a:moveTo>
                  <a:lnTo>
                    <a:pt x="1269114" y="0"/>
                  </a:lnTo>
                  <a:lnTo>
                    <a:pt x="1269114" y="728985"/>
                  </a:lnTo>
                  <a:lnTo>
                    <a:pt x="0" y="7289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sp>
        <p:nvSpPr>
          <p:cNvPr name="TextBox 28" id="28"/>
          <p:cNvSpPr txBox="true"/>
          <p:nvPr/>
        </p:nvSpPr>
        <p:spPr>
          <a:xfrm rot="0">
            <a:off x="5316221" y="475243"/>
            <a:ext cx="12472736" cy="4846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A relational approach does not mean lowering expectations.</a:t>
            </a:r>
          </a:p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Effective classrooms combine:</a:t>
            </a:r>
          </a:p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Warmth + Boundaries</a:t>
            </a:r>
          </a:p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“I care about you.”</a:t>
            </a:r>
          </a:p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AND</a:t>
            </a:r>
          </a:p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“I will hold you to this expectation.”</a:t>
            </a:r>
          </a:p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Restorative practice is not about avoiding consequences.</a:t>
            </a:r>
          </a:p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It is about maintaining dignity, acco</a:t>
            </a:r>
            <a:r>
              <a:rPr lang="en-US" sz="2999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untability and relationships when things go wrong.</a:t>
            </a:r>
          </a:p>
          <a:p>
            <a:pPr algn="ctr">
              <a:lnSpc>
                <a:spcPts val="3839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195605" y="1693439"/>
            <a:ext cx="4832856" cy="2013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5"/>
              </a:lnSpc>
            </a:pP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CONNECTION AND BOUNDARIES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76564" y="-2217938"/>
            <a:ext cx="9417284" cy="3609034"/>
            <a:chOff x="0" y="0"/>
            <a:chExt cx="12556378" cy="481204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744596" y="1707293"/>
              <a:ext cx="3104752" cy="3104752"/>
            </a:xfrm>
            <a:custGeom>
              <a:avLst/>
              <a:gdLst/>
              <a:ahLst/>
              <a:cxnLst/>
              <a:rect r="r" b="b" t="t" l="l"/>
              <a:pathLst>
                <a:path h="3104752" w="3104752">
                  <a:moveTo>
                    <a:pt x="0" y="0"/>
                  </a:moveTo>
                  <a:lnTo>
                    <a:pt x="3104752" y="0"/>
                  </a:lnTo>
                  <a:lnTo>
                    <a:pt x="3104752" y="3104752"/>
                  </a:lnTo>
                  <a:lnTo>
                    <a:pt x="0" y="3104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126661" cy="3126661"/>
            </a:xfrm>
            <a:custGeom>
              <a:avLst/>
              <a:gdLst/>
              <a:ahLst/>
              <a:cxnLst/>
              <a:rect r="r" b="b" t="t" l="l"/>
              <a:pathLst>
                <a:path h="3126661" w="3126661">
                  <a:moveTo>
                    <a:pt x="0" y="0"/>
                  </a:moveTo>
                  <a:lnTo>
                    <a:pt x="3126661" y="0"/>
                  </a:lnTo>
                  <a:lnTo>
                    <a:pt x="3126661" y="3126661"/>
                  </a:lnTo>
                  <a:lnTo>
                    <a:pt x="0" y="3126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5400000">
              <a:off x="4647551" y="-1105833"/>
              <a:ext cx="750382" cy="2962048"/>
            </a:xfrm>
            <a:custGeom>
              <a:avLst/>
              <a:gdLst/>
              <a:ahLst/>
              <a:cxnLst/>
              <a:rect r="r" b="b" t="t" l="l"/>
              <a:pathLst>
                <a:path h="2962048" w="750382">
                  <a:moveTo>
                    <a:pt x="0" y="0"/>
                  </a:moveTo>
                  <a:lnTo>
                    <a:pt x="750382" y="0"/>
                  </a:lnTo>
                  <a:lnTo>
                    <a:pt x="750382" y="2962048"/>
                  </a:lnTo>
                  <a:lnTo>
                    <a:pt x="0" y="29620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5400000">
              <a:off x="4647551" y="82306"/>
              <a:ext cx="750382" cy="2962048"/>
            </a:xfrm>
            <a:custGeom>
              <a:avLst/>
              <a:gdLst/>
              <a:ahLst/>
              <a:cxnLst/>
              <a:rect r="r" b="b" t="t" l="l"/>
              <a:pathLst>
                <a:path h="2962048" w="750382">
                  <a:moveTo>
                    <a:pt x="0" y="0"/>
                  </a:moveTo>
                  <a:lnTo>
                    <a:pt x="750382" y="0"/>
                  </a:lnTo>
                  <a:lnTo>
                    <a:pt x="750382" y="2962048"/>
                  </a:lnTo>
                  <a:lnTo>
                    <a:pt x="0" y="29620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4647551" y="1270446"/>
              <a:ext cx="750382" cy="2962048"/>
            </a:xfrm>
            <a:custGeom>
              <a:avLst/>
              <a:gdLst/>
              <a:ahLst/>
              <a:cxnLst/>
              <a:rect r="r" b="b" t="t" l="l"/>
              <a:pathLst>
                <a:path h="2962048" w="750382">
                  <a:moveTo>
                    <a:pt x="0" y="0"/>
                  </a:moveTo>
                  <a:lnTo>
                    <a:pt x="750382" y="0"/>
                  </a:lnTo>
                  <a:lnTo>
                    <a:pt x="750382" y="2962047"/>
                  </a:lnTo>
                  <a:lnTo>
                    <a:pt x="0" y="29620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-160034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4952527" y="3259669"/>
              <a:ext cx="1514832" cy="1430322"/>
            </a:xfrm>
            <a:custGeom>
              <a:avLst/>
              <a:gdLst/>
              <a:ahLst/>
              <a:cxnLst/>
              <a:rect r="r" b="b" t="t" l="l"/>
              <a:pathLst>
                <a:path h="1430322" w="1514832">
                  <a:moveTo>
                    <a:pt x="0" y="0"/>
                  </a:moveTo>
                  <a:lnTo>
                    <a:pt x="1514832" y="0"/>
                  </a:lnTo>
                  <a:lnTo>
                    <a:pt x="1514832" y="1430322"/>
                  </a:lnTo>
                  <a:lnTo>
                    <a:pt x="0" y="1430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-5102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744596" y="3641780"/>
              <a:ext cx="538698" cy="538024"/>
            </a:xfrm>
            <a:custGeom>
              <a:avLst/>
              <a:gdLst/>
              <a:ahLst/>
              <a:cxnLst/>
              <a:rect r="r" b="b" t="t" l="l"/>
              <a:pathLst>
                <a:path h="538024" w="538698">
                  <a:moveTo>
                    <a:pt x="0" y="0"/>
                  </a:moveTo>
                  <a:lnTo>
                    <a:pt x="538697" y="0"/>
                  </a:lnTo>
                  <a:lnTo>
                    <a:pt x="538697" y="538024"/>
                  </a:lnTo>
                  <a:lnTo>
                    <a:pt x="0" y="538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825245" y="3662352"/>
              <a:ext cx="517452" cy="517452"/>
            </a:xfrm>
            <a:custGeom>
              <a:avLst/>
              <a:gdLst/>
              <a:ahLst/>
              <a:cxnLst/>
              <a:rect r="r" b="b" t="t" l="l"/>
              <a:pathLst>
                <a:path h="517452" w="517452">
                  <a:moveTo>
                    <a:pt x="0" y="0"/>
                  </a:moveTo>
                  <a:lnTo>
                    <a:pt x="517452" y="0"/>
                  </a:lnTo>
                  <a:lnTo>
                    <a:pt x="517452" y="517452"/>
                  </a:lnTo>
                  <a:lnTo>
                    <a:pt x="0" y="517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9455222" y="60971"/>
              <a:ext cx="3101157" cy="3101157"/>
            </a:xfrm>
            <a:custGeom>
              <a:avLst/>
              <a:gdLst/>
              <a:ahLst/>
              <a:cxnLst/>
              <a:rect r="r" b="b" t="t" l="l"/>
              <a:pathLst>
                <a:path h="3101157" w="3101157">
                  <a:moveTo>
                    <a:pt x="0" y="0"/>
                  </a:moveTo>
                  <a:lnTo>
                    <a:pt x="3101156" y="0"/>
                  </a:lnTo>
                  <a:lnTo>
                    <a:pt x="3101156" y="3101157"/>
                  </a:lnTo>
                  <a:lnTo>
                    <a:pt x="0" y="3101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80214" t="-80214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9687808" y="60971"/>
              <a:ext cx="2635983" cy="3101157"/>
            </a:xfrm>
            <a:custGeom>
              <a:avLst/>
              <a:gdLst/>
              <a:ahLst/>
              <a:cxnLst/>
              <a:rect r="r" b="b" t="t" l="l"/>
              <a:pathLst>
                <a:path h="3101157" w="2635983">
                  <a:moveTo>
                    <a:pt x="0" y="0"/>
                  </a:moveTo>
                  <a:lnTo>
                    <a:pt x="2635984" y="0"/>
                  </a:lnTo>
                  <a:lnTo>
                    <a:pt x="2635984" y="3101157"/>
                  </a:lnTo>
                  <a:lnTo>
                    <a:pt x="0" y="3101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5400000">
              <a:off x="9033307" y="3584042"/>
              <a:ext cx="1546702" cy="702873"/>
            </a:xfrm>
            <a:custGeom>
              <a:avLst/>
              <a:gdLst/>
              <a:ahLst/>
              <a:cxnLst/>
              <a:rect r="r" b="b" t="t" l="l"/>
              <a:pathLst>
                <a:path h="702873" w="1546702">
                  <a:moveTo>
                    <a:pt x="0" y="0"/>
                  </a:moveTo>
                  <a:lnTo>
                    <a:pt x="1546702" y="0"/>
                  </a:lnTo>
                  <a:lnTo>
                    <a:pt x="1546702" y="702874"/>
                  </a:lnTo>
                  <a:lnTo>
                    <a:pt x="0" y="702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true" flipV="true" rot="5400000">
              <a:off x="9736180" y="3584042"/>
              <a:ext cx="1546702" cy="702873"/>
            </a:xfrm>
            <a:custGeom>
              <a:avLst/>
              <a:gdLst/>
              <a:ahLst/>
              <a:cxnLst/>
              <a:rect r="r" b="b" t="t" l="l"/>
              <a:pathLst>
                <a:path h="702873" w="1546702">
                  <a:moveTo>
                    <a:pt x="1546702" y="702874"/>
                  </a:moveTo>
                  <a:lnTo>
                    <a:pt x="0" y="702874"/>
                  </a:lnTo>
                  <a:lnTo>
                    <a:pt x="0" y="0"/>
                  </a:lnTo>
                  <a:lnTo>
                    <a:pt x="1546702" y="0"/>
                  </a:lnTo>
                  <a:lnTo>
                    <a:pt x="1546702" y="702874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-21380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005800" y="3162128"/>
              <a:ext cx="1550578" cy="1546702"/>
            </a:xfrm>
            <a:custGeom>
              <a:avLst/>
              <a:gdLst/>
              <a:ahLst/>
              <a:cxnLst/>
              <a:rect r="r" b="b" t="t" l="l"/>
              <a:pathLst>
                <a:path h="1546702" w="1550578">
                  <a:moveTo>
                    <a:pt x="0" y="0"/>
                  </a:moveTo>
                  <a:lnTo>
                    <a:pt x="1550578" y="0"/>
                  </a:lnTo>
                  <a:lnTo>
                    <a:pt x="1550578" y="1546702"/>
                  </a:lnTo>
                  <a:lnTo>
                    <a:pt x="0" y="1546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7517609" y="60971"/>
              <a:ext cx="1575761" cy="4751074"/>
            </a:xfrm>
            <a:custGeom>
              <a:avLst/>
              <a:gdLst/>
              <a:ahLst/>
              <a:cxnLst/>
              <a:rect r="r" b="b" t="t" l="l"/>
              <a:pathLst>
                <a:path h="4751074" w="1575761">
                  <a:moveTo>
                    <a:pt x="0" y="0"/>
                  </a:moveTo>
                  <a:lnTo>
                    <a:pt x="1575762" y="0"/>
                  </a:lnTo>
                  <a:lnTo>
                    <a:pt x="1575762" y="4751074"/>
                  </a:lnTo>
                  <a:lnTo>
                    <a:pt x="0" y="47510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-98619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6503766" y="3074590"/>
              <a:ext cx="2027687" cy="1164713"/>
            </a:xfrm>
            <a:custGeom>
              <a:avLst/>
              <a:gdLst/>
              <a:ahLst/>
              <a:cxnLst/>
              <a:rect r="r" b="b" t="t" l="l"/>
              <a:pathLst>
                <a:path h="1164713" w="2027687">
                  <a:moveTo>
                    <a:pt x="0" y="0"/>
                  </a:moveTo>
                  <a:lnTo>
                    <a:pt x="2027687" y="0"/>
                  </a:lnTo>
                  <a:lnTo>
                    <a:pt x="2027687" y="1164713"/>
                  </a:lnTo>
                  <a:lnTo>
                    <a:pt x="0" y="116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0" b="-102728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-1560569" y="6237427"/>
            <a:ext cx="9473716" cy="4090590"/>
            <a:chOff x="0" y="0"/>
            <a:chExt cx="2495135" cy="107735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495135" cy="1077357"/>
            </a:xfrm>
            <a:custGeom>
              <a:avLst/>
              <a:gdLst/>
              <a:ahLst/>
              <a:cxnLst/>
              <a:rect r="r" b="b" t="t" l="l"/>
              <a:pathLst>
                <a:path h="1077357" w="2495135">
                  <a:moveTo>
                    <a:pt x="35957" y="0"/>
                  </a:moveTo>
                  <a:lnTo>
                    <a:pt x="2459179" y="0"/>
                  </a:lnTo>
                  <a:cubicBezTo>
                    <a:pt x="2468715" y="0"/>
                    <a:pt x="2477861" y="3788"/>
                    <a:pt x="2484604" y="10532"/>
                  </a:cubicBezTo>
                  <a:cubicBezTo>
                    <a:pt x="2491347" y="17275"/>
                    <a:pt x="2495135" y="26420"/>
                    <a:pt x="2495135" y="35957"/>
                  </a:cubicBezTo>
                  <a:lnTo>
                    <a:pt x="2495135" y="1041400"/>
                  </a:lnTo>
                  <a:cubicBezTo>
                    <a:pt x="2495135" y="1050937"/>
                    <a:pt x="2491347" y="1060082"/>
                    <a:pt x="2484604" y="1066825"/>
                  </a:cubicBezTo>
                  <a:cubicBezTo>
                    <a:pt x="2477861" y="1073569"/>
                    <a:pt x="2468715" y="1077357"/>
                    <a:pt x="2459179" y="1077357"/>
                  </a:cubicBezTo>
                  <a:lnTo>
                    <a:pt x="35957" y="1077357"/>
                  </a:lnTo>
                  <a:cubicBezTo>
                    <a:pt x="26420" y="1077357"/>
                    <a:pt x="17275" y="1073569"/>
                    <a:pt x="10532" y="1066825"/>
                  </a:cubicBezTo>
                  <a:cubicBezTo>
                    <a:pt x="3788" y="1060082"/>
                    <a:pt x="0" y="1050937"/>
                    <a:pt x="0" y="1041400"/>
                  </a:cubicBezTo>
                  <a:lnTo>
                    <a:pt x="0" y="35957"/>
                  </a:lnTo>
                  <a:cubicBezTo>
                    <a:pt x="0" y="26420"/>
                    <a:pt x="3788" y="17275"/>
                    <a:pt x="10532" y="10532"/>
                  </a:cubicBezTo>
                  <a:cubicBezTo>
                    <a:pt x="17275" y="3788"/>
                    <a:pt x="26420" y="0"/>
                    <a:pt x="35957" y="0"/>
                  </a:cubicBezTo>
                  <a:close/>
                </a:path>
              </a:pathLst>
            </a:custGeom>
            <a:solidFill>
              <a:srgbClr val="EEE4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2495135" cy="11154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7913148" y="-610466"/>
            <a:ext cx="10725292" cy="8287341"/>
            <a:chOff x="0" y="0"/>
            <a:chExt cx="1661628" cy="128392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661628" cy="1283926"/>
            </a:xfrm>
            <a:custGeom>
              <a:avLst/>
              <a:gdLst/>
              <a:ahLst/>
              <a:cxnLst/>
              <a:rect r="r" b="b" t="t" l="l"/>
              <a:pathLst>
                <a:path h="1283926" w="1661628">
                  <a:moveTo>
                    <a:pt x="0" y="0"/>
                  </a:moveTo>
                  <a:lnTo>
                    <a:pt x="1661628" y="0"/>
                  </a:lnTo>
                  <a:lnTo>
                    <a:pt x="1661628" y="1283926"/>
                  </a:lnTo>
                  <a:lnTo>
                    <a:pt x="0" y="1283926"/>
                  </a:lnTo>
                  <a:close/>
                </a:path>
              </a:pathLst>
            </a:custGeom>
            <a:blipFill>
              <a:blip r:embed="rId26"/>
              <a:stretch>
                <a:fillRect l="-19734" t="-16549" r="-15885" b="-567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144529" y="1628556"/>
            <a:ext cx="7025888" cy="1375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5"/>
              </a:lnSpc>
            </a:pPr>
            <a:r>
              <a:rPr lang="en-US" sz="5668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TEACH THE BEHAVIOUR YOU WANT TO SEE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82060" y="3348177"/>
            <a:ext cx="6317318" cy="25167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7"/>
              </a:lnSpc>
            </a:pPr>
            <a:r>
              <a:rPr lang="en-US" sz="2599" b="true">
                <a:solidFill>
                  <a:srgbClr val="590CD6"/>
                </a:solidFill>
                <a:latin typeface="Garet Bold"/>
                <a:ea typeface="Garet Bold"/>
                <a:cs typeface="Garet Bold"/>
                <a:sym typeface="Garet Bold"/>
              </a:rPr>
              <a:t>We explicitly teach phonics.</a:t>
            </a:r>
          </a:p>
          <a:p>
            <a:pPr algn="l">
              <a:lnSpc>
                <a:spcPts val="3327"/>
              </a:lnSpc>
            </a:pPr>
          </a:p>
          <a:p>
            <a:pPr algn="l">
              <a:lnSpc>
                <a:spcPts val="3327"/>
              </a:lnSpc>
            </a:pPr>
            <a:r>
              <a:rPr lang="en-US" sz="2599" b="true">
                <a:solidFill>
                  <a:srgbClr val="590CD6"/>
                </a:solidFill>
                <a:latin typeface="Garet Bold"/>
                <a:ea typeface="Garet Bold"/>
                <a:cs typeface="Garet Bold"/>
                <a:sym typeface="Garet Bold"/>
              </a:rPr>
              <a:t>We explicitly teach mathematics.</a:t>
            </a:r>
          </a:p>
          <a:p>
            <a:pPr algn="l">
              <a:lnSpc>
                <a:spcPts val="3327"/>
              </a:lnSpc>
            </a:pPr>
          </a:p>
          <a:p>
            <a:pPr algn="l">
              <a:lnSpc>
                <a:spcPts val="3327"/>
              </a:lnSpc>
            </a:pPr>
            <a:r>
              <a:rPr lang="en-US" sz="2599" b="true">
                <a:solidFill>
                  <a:srgbClr val="590CD6"/>
                </a:solidFill>
                <a:latin typeface="Garet Bold"/>
                <a:ea typeface="Garet Bold"/>
                <a:cs typeface="Garet Bold"/>
                <a:sym typeface="Garet Bold"/>
              </a:rPr>
              <a:t>We explicitly teach writing.</a:t>
            </a:r>
          </a:p>
          <a:p>
            <a:pPr algn="l">
              <a:lnSpc>
                <a:spcPts val="3327"/>
              </a:lnSpc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8825050" y="8264887"/>
            <a:ext cx="8901488" cy="998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2999">
                <a:solidFill>
                  <a:srgbClr val="590CD6"/>
                </a:solidFill>
                <a:latin typeface="Sailors"/>
                <a:ea typeface="Sailors"/>
                <a:cs typeface="Sailors"/>
                <a:sym typeface="Sailors"/>
              </a:rPr>
              <a:t>Behaviour can be taught, practised and strengthened.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4529" y="6610204"/>
            <a:ext cx="7592381" cy="3414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2"/>
              </a:lnSpc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So why would we assume pupils automatically know how to:</a:t>
            </a:r>
          </a:p>
          <a:p>
            <a:pPr algn="l" marL="518160" indent="-259080" lvl="1">
              <a:lnSpc>
                <a:spcPts val="3072"/>
              </a:lnSpc>
              <a:buFont typeface="Arial"/>
              <a:buChar char="•"/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Enter a classroom</a:t>
            </a:r>
          </a:p>
          <a:p>
            <a:pPr algn="l" marL="518160" indent="-259080" lvl="1">
              <a:lnSpc>
                <a:spcPts val="3072"/>
              </a:lnSpc>
              <a:buFont typeface="Arial"/>
              <a:buChar char="•"/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Listen to another person</a:t>
            </a:r>
          </a:p>
          <a:p>
            <a:pPr algn="l" marL="518160" indent="-259080" lvl="1">
              <a:lnSpc>
                <a:spcPts val="3072"/>
              </a:lnSpc>
              <a:buFont typeface="Arial"/>
              <a:buChar char="•"/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Transition between activities</a:t>
            </a:r>
          </a:p>
          <a:p>
            <a:pPr algn="l" marL="518160" indent="-259080" lvl="1">
              <a:lnSpc>
                <a:spcPts val="3072"/>
              </a:lnSpc>
              <a:buFont typeface="Arial"/>
              <a:buChar char="•"/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A</a:t>
            </a: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sk for help</a:t>
            </a:r>
          </a:p>
          <a:p>
            <a:pPr algn="l" marL="518160" indent="-259080" lvl="1">
              <a:lnSpc>
                <a:spcPts val="3072"/>
              </a:lnSpc>
              <a:buFont typeface="Arial"/>
              <a:buChar char="•"/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Manage disagreement</a:t>
            </a:r>
          </a:p>
          <a:p>
            <a:pPr algn="l" marL="518160" indent="-259080" lvl="1">
              <a:lnSpc>
                <a:spcPts val="3072"/>
              </a:lnSpc>
              <a:buFont typeface="Arial"/>
              <a:buChar char="•"/>
            </a:pP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R</a:t>
            </a: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ecover aft</a:t>
            </a: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er making a </a:t>
            </a:r>
            <a:r>
              <a:rPr lang="en-US" sz="2400">
                <a:solidFill>
                  <a:srgbClr val="590CD6"/>
                </a:solidFill>
                <a:latin typeface="Garet"/>
                <a:ea typeface="Garet"/>
                <a:cs typeface="Garet"/>
                <a:sym typeface="Garet"/>
              </a:rPr>
              <a:t>mistake?</a:t>
            </a:r>
          </a:p>
          <a:p>
            <a:pPr algn="l">
              <a:lnSpc>
                <a:spcPts val="3072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DAHTyP20IiQ</dc:identifier>
  <dcterms:modified xsi:type="dcterms:W3CDTF">2011-08-01T06:04:30Z</dcterms:modified>
  <cp:revision>1</cp:revision>
  <dc:title>1-The foundations of positive behaviour </dc:title>
</cp:coreProperties>
</file>