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Lst>
  <p:sldSz cx="18288000" cy="10287000"/>
  <p:notesSz cx="6858000" cy="9144000"/>
  <p:embeddedFontLst>
    <p:embeddedFont>
      <p:font typeface="Open Sauce Bold" charset="1" panose="00000800000000000000"/>
      <p:regular r:id="rId21"/>
    </p:embeddedFont>
    <p:embeddedFont>
      <p:font typeface="Open Sauce" charset="1" panose="00000500000000000000"/>
      <p:regular r:id="rId22"/>
    </p:embeddedFont>
    <p:embeddedFont>
      <p:font typeface="Canva Sans" charset="1" panose="020B0503030501040103"/>
      <p:regular r:id="rId23"/>
    </p:embeddedFont>
    <p:embeddedFont>
      <p:font typeface="Open Sauce Bold Italics" charset="1" panose="00000800000000000000"/>
      <p:regular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slides/slide15.xml" Type="http://schemas.openxmlformats.org/officeDocument/2006/relationships/slide"/><Relationship Id="rId21" Target="fonts/font21.fntdata" Type="http://schemas.openxmlformats.org/officeDocument/2006/relationships/font"/><Relationship Id="rId22" Target="fonts/font22.fntdata" Type="http://schemas.openxmlformats.org/officeDocument/2006/relationships/font"/><Relationship Id="rId23" Target="fonts/font23.fntdata" Type="http://schemas.openxmlformats.org/officeDocument/2006/relationships/font"/><Relationship Id="rId24" Target="fonts/font24.fntdata" Type="http://schemas.openxmlformats.org/officeDocument/2006/relationships/font"/><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jpeg" Type="http://schemas.openxmlformats.org/officeDocument/2006/relationships/image"/><Relationship Id="rId11" Target="../media/image10.jpe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png" Type="http://schemas.openxmlformats.org/officeDocument/2006/relationships/image"/><Relationship Id="rId3" Target="../media/image1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7.png" Type="http://schemas.openxmlformats.org/officeDocument/2006/relationships/image"/><Relationship Id="rId7" Target="../media/image13.jpeg" Type="http://schemas.openxmlformats.org/officeDocument/2006/relationships/image"/><Relationship Id="rId8" Target="../media/image10.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png" Type="http://schemas.openxmlformats.org/officeDocument/2006/relationships/image"/><Relationship Id="rId3" Target="../media/image1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7.png" Type="http://schemas.openxmlformats.org/officeDocument/2006/relationships/image"/><Relationship Id="rId7" Target="../media/image14.png" Type="http://schemas.openxmlformats.org/officeDocument/2006/relationships/image"/><Relationship Id="rId8" Target="../media/image10.jpe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png" Type="http://schemas.openxmlformats.org/officeDocument/2006/relationships/image"/><Relationship Id="rId3" Target="../media/image1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14.png" Type="http://schemas.openxmlformats.org/officeDocument/2006/relationships/image"/><Relationship Id="rId7" Target="../media/image10.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png" Type="http://schemas.openxmlformats.org/officeDocument/2006/relationships/image"/><Relationship Id="rId3" Target="../media/image1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7.png" Type="http://schemas.openxmlformats.org/officeDocument/2006/relationships/image"/><Relationship Id="rId7" Target="../media/image13.jpeg" Type="http://schemas.openxmlformats.org/officeDocument/2006/relationships/image"/><Relationship Id="rId8" Target="../media/image10.jpe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0.jpeg" Type="http://schemas.openxmlformats.org/officeDocument/2006/relationships/image"/><Relationship Id="rId2" Target="../media/image15.png" Type="http://schemas.openxmlformats.org/officeDocument/2006/relationships/image"/><Relationship Id="rId3" Target="../media/image16.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17.png" Type="http://schemas.openxmlformats.org/officeDocument/2006/relationships/image"/><Relationship Id="rId7" Target="../media/image18.svg" Type="http://schemas.openxmlformats.org/officeDocument/2006/relationships/image"/><Relationship Id="rId8" Target="../media/image19.png" Type="http://schemas.openxmlformats.org/officeDocument/2006/relationships/image"/><Relationship Id="rId9" Target="../media/image20.sv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1.png" Type="http://schemas.openxmlformats.org/officeDocument/2006/relationships/image"/><Relationship Id="rId11" Target="../media/image22.svg" Type="http://schemas.openxmlformats.org/officeDocument/2006/relationships/image"/><Relationship Id="rId12" Target="../media/image10.jpeg" Type="http://schemas.openxmlformats.org/officeDocument/2006/relationships/image"/><Relationship Id="rId13" Target="https://assets.publishing.service.gov.uk/media/65ce3721e1bdec001a3221fe/Behaviour_in_schools_-_advice_for_headteachers_and_school_staff_Feb_2024.pdf" TargetMode="External" Type="http://schemas.openxmlformats.org/officeDocument/2006/relationships/hyperlink"/><Relationship Id="rId2" Target="../media/image15.png" Type="http://schemas.openxmlformats.org/officeDocument/2006/relationships/image"/><Relationship Id="rId3" Target="../media/image16.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17.png" Type="http://schemas.openxmlformats.org/officeDocument/2006/relationships/image"/><Relationship Id="rId7" Target="../media/image18.svg" Type="http://schemas.openxmlformats.org/officeDocument/2006/relationships/image"/><Relationship Id="rId8" Target="../media/image19.png" Type="http://schemas.openxmlformats.org/officeDocument/2006/relationships/image"/><Relationship Id="rId9" Target="../media/image20.sv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3.png" Type="http://schemas.openxmlformats.org/officeDocument/2006/relationships/image"/><Relationship Id="rId3" Target="../media/image24.svg" Type="http://schemas.openxmlformats.org/officeDocument/2006/relationships/image"/><Relationship Id="rId4" Target="../media/image25.png" Type="http://schemas.openxmlformats.org/officeDocument/2006/relationships/image"/><Relationship Id="rId5" Target="../media/image26.svg" Type="http://schemas.openxmlformats.org/officeDocument/2006/relationships/image"/><Relationship Id="rId6" Target="../media/image10.jpe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7.png" Type="http://schemas.openxmlformats.org/officeDocument/2006/relationships/image"/><Relationship Id="rId3" Target="../media/image28.svg" Type="http://schemas.openxmlformats.org/officeDocument/2006/relationships/image"/><Relationship Id="rId4" Target="../media/image29.png" Type="http://schemas.openxmlformats.org/officeDocument/2006/relationships/image"/><Relationship Id="rId5" Target="../media/image30.svg" Type="http://schemas.openxmlformats.org/officeDocument/2006/relationships/image"/><Relationship Id="rId6" Target="../media/image31.png" Type="http://schemas.openxmlformats.org/officeDocument/2006/relationships/image"/><Relationship Id="rId7" Target="../media/image32.svg" Type="http://schemas.openxmlformats.org/officeDocument/2006/relationships/image"/><Relationship Id="rId8" Target="https://educationendowmentfoundation.org.uk/news/five-a-day-effective-learning-behaviours-within-our-classrooms?utm_source=chatgpt.com" TargetMode="External" Type="http://schemas.openxmlformats.org/officeDocument/2006/relationships/hyperlink"/><Relationship Id="rId9" Target="https://educationendowmentfoundation.org.uk/education-evidence/guidance-reports/implementation?utm_source=chatgpt.com" TargetMode="External" Type="http://schemas.openxmlformats.org/officeDocument/2006/relationships/hyperlink"/></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png" Type="http://schemas.openxmlformats.org/officeDocument/2006/relationships/image"/><Relationship Id="rId3" Target="../media/image1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7.png" Type="http://schemas.openxmlformats.org/officeDocument/2006/relationships/image"/><Relationship Id="rId7" Target="../media/image33.png" Type="http://schemas.openxmlformats.org/officeDocument/2006/relationships/image"/><Relationship Id="rId8" Target="../media/image10.jpe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png" Type="http://schemas.openxmlformats.org/officeDocument/2006/relationships/image"/><Relationship Id="rId3" Target="../media/image1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7.png" Type="http://schemas.openxmlformats.org/officeDocument/2006/relationships/image"/><Relationship Id="rId7" Target="../media/image33.png" Type="http://schemas.openxmlformats.org/officeDocument/2006/relationships/image"/><Relationship Id="rId8" Target="../media/image10.jpe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png" Type="http://schemas.openxmlformats.org/officeDocument/2006/relationships/image"/><Relationship Id="rId3" Target="../media/image1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7.png" Type="http://schemas.openxmlformats.org/officeDocument/2006/relationships/image"/><Relationship Id="rId7" Target="../media/image33.png" Type="http://schemas.openxmlformats.org/officeDocument/2006/relationships/image"/><Relationship Id="rId8" Target="../media/image10.jpeg" Type="http://schemas.openxmlformats.org/officeDocument/2006/relationships/image"/><Relationship Id="rId9" Target="https://educationendowmentfoundation.org.uk/education-evidence/guidance-reports/behaviour?utm_source=chatgpt.com" TargetMode="External" Type="http://schemas.openxmlformats.org/officeDocument/2006/relationships/hyperlink"/></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png" Type="http://schemas.openxmlformats.org/officeDocument/2006/relationships/image"/><Relationship Id="rId3" Target="../media/image1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7.png" Type="http://schemas.openxmlformats.org/officeDocument/2006/relationships/image"/><Relationship Id="rId7" Target="../media/image33.png" Type="http://schemas.openxmlformats.org/officeDocument/2006/relationships/image"/><Relationship Id="rId8" Target="../media/image10.jpe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png" Type="http://schemas.openxmlformats.org/officeDocument/2006/relationships/image"/><Relationship Id="rId3" Target="../media/image1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7.png" Type="http://schemas.openxmlformats.org/officeDocument/2006/relationships/image"/><Relationship Id="rId7" Target="../media/image33.png" Type="http://schemas.openxmlformats.org/officeDocument/2006/relationships/image"/><Relationship Id="rId8" Target="../media/image10.jpe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35.svg" Type="http://schemas.openxmlformats.org/officeDocument/2006/relationships/image"/><Relationship Id="rId11" Target="../media/image10.jpeg" Type="http://schemas.openxmlformats.org/officeDocument/2006/relationships/image"/><Relationship Id="rId2" Target="../media/image25.png" Type="http://schemas.openxmlformats.org/officeDocument/2006/relationships/image"/><Relationship Id="rId3" Target="../media/image26.svg" Type="http://schemas.openxmlformats.org/officeDocument/2006/relationships/image"/><Relationship Id="rId4" Target="https://educationendowmentfoundation.org.uk/education-evidence/guidance-reports/behaviour?utm_source=chatgpt.com" TargetMode="External" Type="http://schemas.openxmlformats.org/officeDocument/2006/relationships/hyperlink"/><Relationship Id="rId5" Target="https://educationendowmentfoundation.org.uk/news/five-a-day-effective-learning-behaviours-within-our-classrooms?utm_source=chatgpt.com" TargetMode="External" Type="http://schemas.openxmlformats.org/officeDocument/2006/relationships/hyperlink"/><Relationship Id="rId6" Target="https://www.gov.uk/government/publications/behaviour-in-schools--2?utm_source=chatgpt.com" TargetMode="External" Type="http://schemas.openxmlformats.org/officeDocument/2006/relationships/hyperlink"/><Relationship Id="rId7" Target="https://assets.publishing.service.gov.uk/media/5a7506e4ed915d3c7d529cec/Tom_Bennett_Independent_Review_of_Behaviour_in_Schools.pdf?utm_source=chatgpt.com" TargetMode="External" Type="http://schemas.openxmlformats.org/officeDocument/2006/relationships/hyperlink"/><Relationship Id="rId8" Target="https://educationendowmentfoundation.org.uk/education-evidence/guidance-reports/implementation?utm_source=chatgpt.com" TargetMode="External" Type="http://schemas.openxmlformats.org/officeDocument/2006/relationships/hyperlink"/><Relationship Id="rId9" Target="../media/image34.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35485D"/>
        </a:solidFill>
      </p:bgPr>
    </p:bg>
    <p:spTree>
      <p:nvGrpSpPr>
        <p:cNvPr id="1" name=""/>
        <p:cNvGrpSpPr/>
        <p:nvPr/>
      </p:nvGrpSpPr>
      <p:grpSpPr>
        <a:xfrm>
          <a:off x="0" y="0"/>
          <a:ext cx="0" cy="0"/>
          <a:chOff x="0" y="0"/>
          <a:chExt cx="0" cy="0"/>
        </a:xfrm>
      </p:grpSpPr>
      <p:sp>
        <p:nvSpPr>
          <p:cNvPr name="Freeform 2" id="2"/>
          <p:cNvSpPr/>
          <p:nvPr/>
        </p:nvSpPr>
        <p:spPr>
          <a:xfrm flipH="false" flipV="true" rot="0">
            <a:off x="-4013508" y="-1941276"/>
            <a:ext cx="6128475" cy="4987047"/>
          </a:xfrm>
          <a:custGeom>
            <a:avLst/>
            <a:gdLst/>
            <a:ahLst/>
            <a:cxnLst/>
            <a:rect r="r" b="b" t="t" l="l"/>
            <a:pathLst>
              <a:path h="4987047" w="6128475">
                <a:moveTo>
                  <a:pt x="0" y="4987047"/>
                </a:moveTo>
                <a:lnTo>
                  <a:pt x="6128476" y="4987047"/>
                </a:lnTo>
                <a:lnTo>
                  <a:pt x="6128476" y="0"/>
                </a:lnTo>
                <a:lnTo>
                  <a:pt x="0" y="0"/>
                </a:lnTo>
                <a:lnTo>
                  <a:pt x="0" y="4987047"/>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652895">
            <a:off x="-863785" y="4301230"/>
            <a:ext cx="9914139" cy="9914139"/>
          </a:xfrm>
          <a:custGeom>
            <a:avLst/>
            <a:gdLst/>
            <a:ahLst/>
            <a:cxnLst/>
            <a:rect r="r" b="b" t="t" l="l"/>
            <a:pathLst>
              <a:path h="9914139" w="9914139">
                <a:moveTo>
                  <a:pt x="0" y="0"/>
                </a:moveTo>
                <a:lnTo>
                  <a:pt x="9914139" y="0"/>
                </a:lnTo>
                <a:lnTo>
                  <a:pt x="9914139" y="9914140"/>
                </a:lnTo>
                <a:lnTo>
                  <a:pt x="0" y="9914140"/>
                </a:lnTo>
                <a:lnTo>
                  <a:pt x="0" y="0"/>
                </a:lnTo>
                <a:close/>
              </a:path>
            </a:pathLst>
          </a:custGeom>
          <a:blipFill>
            <a:blip r:embed="rId4">
              <a:alphaModFix amt="5000"/>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4981100">
            <a:off x="4334525" y="2768919"/>
            <a:ext cx="15990326" cy="5896433"/>
          </a:xfrm>
          <a:custGeom>
            <a:avLst/>
            <a:gdLst/>
            <a:ahLst/>
            <a:cxnLst/>
            <a:rect r="r" b="b" t="t" l="l"/>
            <a:pathLst>
              <a:path h="5896433" w="15990326">
                <a:moveTo>
                  <a:pt x="0" y="0"/>
                </a:moveTo>
                <a:lnTo>
                  <a:pt x="15990326" y="0"/>
                </a:lnTo>
                <a:lnTo>
                  <a:pt x="15990326" y="5896433"/>
                </a:lnTo>
                <a:lnTo>
                  <a:pt x="0" y="5896433"/>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1318792">
            <a:off x="7236084" y="-1980077"/>
            <a:ext cx="6362935" cy="6362935"/>
          </a:xfrm>
          <a:custGeom>
            <a:avLst/>
            <a:gdLst/>
            <a:ahLst/>
            <a:cxnLst/>
            <a:rect r="r" b="b" t="t" l="l"/>
            <a:pathLst>
              <a:path h="6362935" w="6362935">
                <a:moveTo>
                  <a:pt x="0" y="0"/>
                </a:moveTo>
                <a:lnTo>
                  <a:pt x="6362934" y="0"/>
                </a:lnTo>
                <a:lnTo>
                  <a:pt x="6362934" y="6362934"/>
                </a:lnTo>
                <a:lnTo>
                  <a:pt x="0" y="6362934"/>
                </a:lnTo>
                <a:lnTo>
                  <a:pt x="0" y="0"/>
                </a:lnTo>
                <a:close/>
              </a:path>
            </a:pathLst>
          </a:custGeom>
          <a:blipFill>
            <a:blip r:embed="rId4">
              <a:alphaModFix amt="5000"/>
              <a:extLst>
                <a:ext uri="{96DAC541-7B7A-43D3-8B79-37D633B846F1}">
                  <asvg:svgBlip xmlns:asvg="http://schemas.microsoft.com/office/drawing/2016/SVG/main" r:embed="rId5"/>
                </a:ext>
              </a:extLst>
            </a:blip>
            <a:stretch>
              <a:fillRect l="0" t="0" r="0" b="0"/>
            </a:stretch>
          </a:blipFill>
        </p:spPr>
      </p:sp>
      <p:sp>
        <p:nvSpPr>
          <p:cNvPr name="Freeform 6" id="6"/>
          <p:cNvSpPr/>
          <p:nvPr/>
        </p:nvSpPr>
        <p:spPr>
          <a:xfrm flipH="false" flipV="false" rot="0">
            <a:off x="9897018" y="2280482"/>
            <a:ext cx="6340511" cy="6364378"/>
          </a:xfrm>
          <a:custGeom>
            <a:avLst/>
            <a:gdLst/>
            <a:ahLst/>
            <a:cxnLst/>
            <a:rect r="r" b="b" t="t" l="l"/>
            <a:pathLst>
              <a:path h="6364378" w="6340511">
                <a:moveTo>
                  <a:pt x="0" y="0"/>
                </a:moveTo>
                <a:lnTo>
                  <a:pt x="6340511" y="0"/>
                </a:lnTo>
                <a:lnTo>
                  <a:pt x="6340511" y="6364377"/>
                </a:lnTo>
                <a:lnTo>
                  <a:pt x="0" y="6364377"/>
                </a:lnTo>
                <a:lnTo>
                  <a:pt x="0" y="0"/>
                </a:lnTo>
                <a:close/>
              </a:path>
            </a:pathLst>
          </a:custGeom>
          <a:blipFill>
            <a:blip r:embed="rId8">
              <a:alphaModFix amt="89000"/>
            </a:blip>
            <a:stretch>
              <a:fillRect l="0" t="0" r="0" b="0"/>
            </a:stretch>
          </a:blipFill>
        </p:spPr>
      </p:sp>
      <p:grpSp>
        <p:nvGrpSpPr>
          <p:cNvPr name="Group 7" id="7"/>
          <p:cNvGrpSpPr/>
          <p:nvPr/>
        </p:nvGrpSpPr>
        <p:grpSpPr>
          <a:xfrm rot="0">
            <a:off x="12329688" y="374690"/>
            <a:ext cx="5570519" cy="5570519"/>
            <a:chOff x="0" y="0"/>
            <a:chExt cx="812800" cy="812800"/>
          </a:xfrm>
        </p:grpSpPr>
        <p:sp>
          <p:nvSpPr>
            <p:cNvPr name="Freeform 8" id="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3DFDD"/>
            </a:solidFill>
          </p:spPr>
        </p:sp>
      </p:grpSp>
      <p:grpSp>
        <p:nvGrpSpPr>
          <p:cNvPr name="Group 9" id="9"/>
          <p:cNvGrpSpPr/>
          <p:nvPr/>
        </p:nvGrpSpPr>
        <p:grpSpPr>
          <a:xfrm rot="0">
            <a:off x="12761391" y="806393"/>
            <a:ext cx="4707114" cy="4707114"/>
            <a:chOff x="0" y="0"/>
            <a:chExt cx="812800" cy="812800"/>
          </a:xfrm>
        </p:grpSpPr>
        <p:sp>
          <p:nvSpPr>
            <p:cNvPr name="Freeform 10" id="1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9"/>
              <a:stretch>
                <a:fillRect l="-25757" t="0" r="-25757" b="0"/>
              </a:stretch>
            </a:blipFill>
          </p:spPr>
        </p:sp>
      </p:grpSp>
      <p:sp>
        <p:nvSpPr>
          <p:cNvPr name="Freeform 11" id="11"/>
          <p:cNvSpPr/>
          <p:nvPr/>
        </p:nvSpPr>
        <p:spPr>
          <a:xfrm flipH="false" flipV="false" rot="0">
            <a:off x="10118719" y="4117097"/>
            <a:ext cx="4921479" cy="4940005"/>
          </a:xfrm>
          <a:custGeom>
            <a:avLst/>
            <a:gdLst/>
            <a:ahLst/>
            <a:cxnLst/>
            <a:rect r="r" b="b" t="t" l="l"/>
            <a:pathLst>
              <a:path h="4940005" w="4921479">
                <a:moveTo>
                  <a:pt x="0" y="0"/>
                </a:moveTo>
                <a:lnTo>
                  <a:pt x="4921479" y="0"/>
                </a:lnTo>
                <a:lnTo>
                  <a:pt x="4921479" y="4940004"/>
                </a:lnTo>
                <a:lnTo>
                  <a:pt x="0" y="4940004"/>
                </a:lnTo>
                <a:lnTo>
                  <a:pt x="0" y="0"/>
                </a:lnTo>
                <a:close/>
              </a:path>
            </a:pathLst>
          </a:custGeom>
          <a:blipFill>
            <a:blip r:embed="rId8">
              <a:alphaModFix amt="89000"/>
            </a:blip>
            <a:stretch>
              <a:fillRect l="0" t="0" r="0" b="0"/>
            </a:stretch>
          </a:blipFill>
        </p:spPr>
      </p:sp>
      <p:grpSp>
        <p:nvGrpSpPr>
          <p:cNvPr name="Group 12" id="12"/>
          <p:cNvGrpSpPr/>
          <p:nvPr/>
        </p:nvGrpSpPr>
        <p:grpSpPr>
          <a:xfrm rot="0">
            <a:off x="11123684" y="3557589"/>
            <a:ext cx="4323815" cy="4323815"/>
            <a:chOff x="0" y="0"/>
            <a:chExt cx="812800" cy="812800"/>
          </a:xfrm>
        </p:grpSpPr>
        <p:sp>
          <p:nvSpPr>
            <p:cNvPr name="Freeform 13" id="1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E3245"/>
            </a:solidFill>
          </p:spPr>
        </p:sp>
      </p:grpSp>
      <p:grpSp>
        <p:nvGrpSpPr>
          <p:cNvPr name="Group 14" id="14"/>
          <p:cNvGrpSpPr/>
          <p:nvPr/>
        </p:nvGrpSpPr>
        <p:grpSpPr>
          <a:xfrm rot="0">
            <a:off x="11461305" y="3885134"/>
            <a:ext cx="3653643" cy="3653643"/>
            <a:chOff x="0" y="0"/>
            <a:chExt cx="812800" cy="812800"/>
          </a:xfrm>
        </p:grpSpPr>
        <p:sp>
          <p:nvSpPr>
            <p:cNvPr name="Freeform 15" id="1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10"/>
              <a:stretch>
                <a:fillRect l="-21684" t="0" r="-21684" b="0"/>
              </a:stretch>
            </a:blipFill>
          </p:spPr>
        </p:sp>
      </p:grpSp>
      <p:grpSp>
        <p:nvGrpSpPr>
          <p:cNvPr name="Group 16" id="16"/>
          <p:cNvGrpSpPr/>
          <p:nvPr/>
        </p:nvGrpSpPr>
        <p:grpSpPr>
          <a:xfrm rot="0">
            <a:off x="1630436" y="3435189"/>
            <a:ext cx="7513564" cy="1984381"/>
            <a:chOff x="0" y="0"/>
            <a:chExt cx="1608956" cy="424936"/>
          </a:xfrm>
        </p:grpSpPr>
        <p:sp>
          <p:nvSpPr>
            <p:cNvPr name="Freeform 17" id="17"/>
            <p:cNvSpPr/>
            <p:nvPr/>
          </p:nvSpPr>
          <p:spPr>
            <a:xfrm flipH="false" flipV="false" rot="0">
              <a:off x="0" y="0"/>
              <a:ext cx="1608956" cy="424936"/>
            </a:xfrm>
            <a:custGeom>
              <a:avLst/>
              <a:gdLst/>
              <a:ahLst/>
              <a:cxnLst/>
              <a:rect r="r" b="b" t="t" l="l"/>
              <a:pathLst>
                <a:path h="424936" w="1608956">
                  <a:moveTo>
                    <a:pt x="52550" y="0"/>
                  </a:moveTo>
                  <a:lnTo>
                    <a:pt x="1556406" y="0"/>
                  </a:lnTo>
                  <a:cubicBezTo>
                    <a:pt x="1570343" y="0"/>
                    <a:pt x="1583709" y="5537"/>
                    <a:pt x="1593565" y="15392"/>
                  </a:cubicBezTo>
                  <a:cubicBezTo>
                    <a:pt x="1603420" y="25247"/>
                    <a:pt x="1608956" y="38613"/>
                    <a:pt x="1608956" y="52550"/>
                  </a:cubicBezTo>
                  <a:lnTo>
                    <a:pt x="1608956" y="372386"/>
                  </a:lnTo>
                  <a:cubicBezTo>
                    <a:pt x="1608956" y="386323"/>
                    <a:pt x="1603420" y="399689"/>
                    <a:pt x="1593565" y="409544"/>
                  </a:cubicBezTo>
                  <a:cubicBezTo>
                    <a:pt x="1583709" y="419399"/>
                    <a:pt x="1570343" y="424936"/>
                    <a:pt x="1556406" y="424936"/>
                  </a:cubicBezTo>
                  <a:lnTo>
                    <a:pt x="52550" y="424936"/>
                  </a:lnTo>
                  <a:cubicBezTo>
                    <a:pt x="23527" y="424936"/>
                    <a:pt x="0" y="401408"/>
                    <a:pt x="0" y="372386"/>
                  </a:cubicBezTo>
                  <a:lnTo>
                    <a:pt x="0" y="52550"/>
                  </a:lnTo>
                  <a:cubicBezTo>
                    <a:pt x="0" y="38613"/>
                    <a:pt x="5537" y="25247"/>
                    <a:pt x="15392" y="15392"/>
                  </a:cubicBezTo>
                  <a:cubicBezTo>
                    <a:pt x="25247" y="5537"/>
                    <a:pt x="38613" y="0"/>
                    <a:pt x="52550" y="0"/>
                  </a:cubicBezTo>
                  <a:close/>
                </a:path>
              </a:pathLst>
            </a:custGeom>
            <a:solidFill>
              <a:srgbClr val="88A3B5"/>
            </a:solidFill>
          </p:spPr>
        </p:sp>
        <p:sp>
          <p:nvSpPr>
            <p:cNvPr name="TextBox 18" id="18"/>
            <p:cNvSpPr txBox="true"/>
            <p:nvPr/>
          </p:nvSpPr>
          <p:spPr>
            <a:xfrm>
              <a:off x="0" y="19050"/>
              <a:ext cx="1608956" cy="405886"/>
            </a:xfrm>
            <a:prstGeom prst="rect">
              <a:avLst/>
            </a:prstGeom>
          </p:spPr>
          <p:txBody>
            <a:bodyPr anchor="ctr" rtlCol="false" tIns="50800" lIns="50800" bIns="50800" rIns="50800"/>
            <a:lstStyle/>
            <a:p>
              <a:pPr algn="ctr">
                <a:lnSpc>
                  <a:spcPts val="2128"/>
                </a:lnSpc>
              </a:pPr>
            </a:p>
          </p:txBody>
        </p:sp>
      </p:grpSp>
      <p:sp>
        <p:nvSpPr>
          <p:cNvPr name="Freeform 19" id="19"/>
          <p:cNvSpPr/>
          <p:nvPr/>
        </p:nvSpPr>
        <p:spPr>
          <a:xfrm flipH="false" flipV="false" rot="0">
            <a:off x="16075731" y="8146204"/>
            <a:ext cx="1824476" cy="1824476"/>
          </a:xfrm>
          <a:custGeom>
            <a:avLst/>
            <a:gdLst/>
            <a:ahLst/>
            <a:cxnLst/>
            <a:rect r="r" b="b" t="t" l="l"/>
            <a:pathLst>
              <a:path h="1824476" w="1824476">
                <a:moveTo>
                  <a:pt x="0" y="0"/>
                </a:moveTo>
                <a:lnTo>
                  <a:pt x="1824477" y="0"/>
                </a:lnTo>
                <a:lnTo>
                  <a:pt x="1824477" y="1824476"/>
                </a:lnTo>
                <a:lnTo>
                  <a:pt x="0" y="1824476"/>
                </a:lnTo>
                <a:lnTo>
                  <a:pt x="0" y="0"/>
                </a:lnTo>
                <a:close/>
              </a:path>
            </a:pathLst>
          </a:custGeom>
          <a:blipFill>
            <a:blip r:embed="rId11"/>
            <a:stretch>
              <a:fillRect l="0" t="0" r="0" b="0"/>
            </a:stretch>
          </a:blipFill>
        </p:spPr>
      </p:sp>
      <p:sp>
        <p:nvSpPr>
          <p:cNvPr name="TextBox 20" id="20"/>
          <p:cNvSpPr txBox="true"/>
          <p:nvPr/>
        </p:nvSpPr>
        <p:spPr>
          <a:xfrm rot="0">
            <a:off x="2955433" y="1816932"/>
            <a:ext cx="5766953" cy="993775"/>
          </a:xfrm>
          <a:prstGeom prst="rect">
            <a:avLst/>
          </a:prstGeom>
        </p:spPr>
        <p:txBody>
          <a:bodyPr anchor="t" rtlCol="false" tIns="0" lIns="0" bIns="0" rIns="0">
            <a:spAutoFit/>
          </a:bodyPr>
          <a:lstStyle/>
          <a:p>
            <a:pPr algn="l" marL="0" indent="0" lvl="0">
              <a:lnSpc>
                <a:spcPts val="7699"/>
              </a:lnSpc>
            </a:pPr>
            <a:r>
              <a:rPr lang="en-US" b="true" sz="6999">
                <a:solidFill>
                  <a:srgbClr val="E3DFDD"/>
                </a:solidFill>
                <a:latin typeface="Open Sauce Bold"/>
                <a:ea typeface="Open Sauce Bold"/>
                <a:cs typeface="Open Sauce Bold"/>
                <a:sym typeface="Open Sauce Bold"/>
              </a:rPr>
              <a:t>CPD</a:t>
            </a:r>
            <a:r>
              <a:rPr lang="en-US" b="true" sz="6999">
                <a:solidFill>
                  <a:srgbClr val="E3DFDD"/>
                </a:solidFill>
                <a:latin typeface="Open Sauce Bold"/>
                <a:ea typeface="Open Sauce Bold"/>
                <a:cs typeface="Open Sauce Bold"/>
                <a:sym typeface="Open Sauce Bold"/>
              </a:rPr>
              <a:t> Sparks</a:t>
            </a:r>
          </a:p>
        </p:txBody>
      </p:sp>
      <p:sp>
        <p:nvSpPr>
          <p:cNvPr name="TextBox 21" id="21"/>
          <p:cNvSpPr txBox="true"/>
          <p:nvPr/>
        </p:nvSpPr>
        <p:spPr>
          <a:xfrm rot="0">
            <a:off x="1745127" y="4132740"/>
            <a:ext cx="7284182" cy="627380"/>
          </a:xfrm>
          <a:prstGeom prst="rect">
            <a:avLst/>
          </a:prstGeom>
        </p:spPr>
        <p:txBody>
          <a:bodyPr anchor="t" rtlCol="false" tIns="0" lIns="0" bIns="0" rIns="0">
            <a:spAutoFit/>
          </a:bodyPr>
          <a:lstStyle/>
          <a:p>
            <a:pPr algn="ctr">
              <a:lnSpc>
                <a:spcPts val="4840"/>
              </a:lnSpc>
            </a:pPr>
            <a:r>
              <a:rPr lang="en-US" sz="4400">
                <a:solidFill>
                  <a:srgbClr val="ECF5FB"/>
                </a:solidFill>
                <a:latin typeface="Open Sauce"/>
                <a:ea typeface="Open Sauce"/>
                <a:cs typeface="Open Sauce"/>
                <a:sym typeface="Open Sauce"/>
              </a:rPr>
              <a:t>Behaviour for Learning</a:t>
            </a:r>
          </a:p>
        </p:txBody>
      </p:sp>
      <p:sp>
        <p:nvSpPr>
          <p:cNvPr name="TextBox 22" id="22"/>
          <p:cNvSpPr txBox="true"/>
          <p:nvPr/>
        </p:nvSpPr>
        <p:spPr>
          <a:xfrm rot="0">
            <a:off x="1268697" y="6311537"/>
            <a:ext cx="8237042" cy="1225940"/>
          </a:xfrm>
          <a:prstGeom prst="rect">
            <a:avLst/>
          </a:prstGeom>
        </p:spPr>
        <p:txBody>
          <a:bodyPr anchor="t" rtlCol="false" tIns="0" lIns="0" bIns="0" rIns="0">
            <a:spAutoFit/>
          </a:bodyPr>
          <a:lstStyle/>
          <a:p>
            <a:pPr algn="ctr">
              <a:lnSpc>
                <a:spcPts val="4860"/>
              </a:lnSpc>
            </a:pPr>
            <a:r>
              <a:rPr lang="en-US" sz="4418">
                <a:solidFill>
                  <a:srgbClr val="ECF5FB"/>
                </a:solidFill>
                <a:latin typeface="Open Sauce"/>
                <a:ea typeface="Open Sauce"/>
                <a:cs typeface="Open Sauce"/>
                <a:sym typeface="Open Sauce"/>
              </a:rPr>
              <a:t>Establishing Clear Routines</a:t>
            </a:r>
          </a:p>
          <a:p>
            <a:pPr algn="ctr">
              <a:lnSpc>
                <a:spcPts val="4860"/>
              </a:lnSpc>
            </a:pPr>
            <a:r>
              <a:rPr lang="en-US" sz="4418">
                <a:solidFill>
                  <a:srgbClr val="ECF5FB"/>
                </a:solidFill>
                <a:latin typeface="Open Sauce"/>
                <a:ea typeface="Open Sauce"/>
                <a:cs typeface="Open Sauce"/>
                <a:sym typeface="Open Sauce"/>
              </a:rPr>
              <a:t> &amp; Expectations</a:t>
            </a:r>
          </a:p>
        </p:txBody>
      </p:sp>
      <p:sp>
        <p:nvSpPr>
          <p:cNvPr name="TextBox 23" id="23"/>
          <p:cNvSpPr txBox="true"/>
          <p:nvPr/>
        </p:nvSpPr>
        <p:spPr>
          <a:xfrm rot="0">
            <a:off x="4618425" y="8975752"/>
            <a:ext cx="2033885" cy="580390"/>
          </a:xfrm>
          <a:prstGeom prst="rect">
            <a:avLst/>
          </a:prstGeom>
        </p:spPr>
        <p:txBody>
          <a:bodyPr anchor="t" rtlCol="false" tIns="0" lIns="0" bIns="0" rIns="0">
            <a:spAutoFit/>
          </a:bodyPr>
          <a:lstStyle/>
          <a:p>
            <a:pPr algn="ctr">
              <a:lnSpc>
                <a:spcPts val="4759"/>
              </a:lnSpc>
            </a:pPr>
            <a:r>
              <a:rPr lang="en-US" sz="3399">
                <a:solidFill>
                  <a:srgbClr val="ECE0D0"/>
                </a:solidFill>
                <a:latin typeface="Canva Sans"/>
                <a:ea typeface="Canva Sans"/>
                <a:cs typeface="Canva Sans"/>
                <a:sym typeface="Canva Sans"/>
              </a:rPr>
              <a:t>Session 1 </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88A3B5"/>
        </a:solidFill>
      </p:bgPr>
    </p:bg>
    <p:spTree>
      <p:nvGrpSpPr>
        <p:cNvPr id="1" name=""/>
        <p:cNvGrpSpPr/>
        <p:nvPr/>
      </p:nvGrpSpPr>
      <p:grpSpPr>
        <a:xfrm>
          <a:off x="0" y="0"/>
          <a:ext cx="0" cy="0"/>
          <a:chOff x="0" y="0"/>
          <a:chExt cx="0" cy="0"/>
        </a:xfrm>
      </p:grpSpPr>
      <p:sp>
        <p:nvSpPr>
          <p:cNvPr name="Freeform 2" id="2"/>
          <p:cNvSpPr/>
          <p:nvPr/>
        </p:nvSpPr>
        <p:spPr>
          <a:xfrm flipH="true" flipV="false" rot="0">
            <a:off x="8407658" y="-1215081"/>
            <a:ext cx="15157680" cy="15526432"/>
          </a:xfrm>
          <a:custGeom>
            <a:avLst/>
            <a:gdLst/>
            <a:ahLst/>
            <a:cxnLst/>
            <a:rect r="r" b="b" t="t" l="l"/>
            <a:pathLst>
              <a:path h="15526432" w="15157680">
                <a:moveTo>
                  <a:pt x="15157679" y="0"/>
                </a:moveTo>
                <a:lnTo>
                  <a:pt x="0" y="0"/>
                </a:lnTo>
                <a:lnTo>
                  <a:pt x="0" y="15526432"/>
                </a:lnTo>
                <a:lnTo>
                  <a:pt x="15157679" y="15526432"/>
                </a:lnTo>
                <a:lnTo>
                  <a:pt x="15157679"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true" rot="0">
            <a:off x="-3878789" y="-2334399"/>
            <a:ext cx="8330294" cy="8532951"/>
          </a:xfrm>
          <a:custGeom>
            <a:avLst/>
            <a:gdLst/>
            <a:ahLst/>
            <a:cxnLst/>
            <a:rect r="r" b="b" t="t" l="l"/>
            <a:pathLst>
              <a:path h="8532951" w="8330294">
                <a:moveTo>
                  <a:pt x="0" y="8532951"/>
                </a:moveTo>
                <a:lnTo>
                  <a:pt x="8330294" y="8532951"/>
                </a:lnTo>
                <a:lnTo>
                  <a:pt x="8330294" y="0"/>
                </a:lnTo>
                <a:lnTo>
                  <a:pt x="0" y="0"/>
                </a:lnTo>
                <a:lnTo>
                  <a:pt x="0" y="8532951"/>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1161835">
            <a:off x="-1170900" y="5505151"/>
            <a:ext cx="8780123" cy="8780123"/>
          </a:xfrm>
          <a:custGeom>
            <a:avLst/>
            <a:gdLst/>
            <a:ahLst/>
            <a:cxnLst/>
            <a:rect r="r" b="b" t="t" l="l"/>
            <a:pathLst>
              <a:path h="8780123" w="8780123">
                <a:moveTo>
                  <a:pt x="0" y="0"/>
                </a:moveTo>
                <a:lnTo>
                  <a:pt x="8780122" y="0"/>
                </a:lnTo>
                <a:lnTo>
                  <a:pt x="8780122" y="8780123"/>
                </a:lnTo>
                <a:lnTo>
                  <a:pt x="0" y="8780123"/>
                </a:lnTo>
                <a:lnTo>
                  <a:pt x="0" y="0"/>
                </a:lnTo>
                <a:close/>
              </a:path>
            </a:pathLst>
          </a:custGeom>
          <a:blipFill>
            <a:blip r:embed="rId4">
              <a:alphaModFix amt="5000"/>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2187986">
            <a:off x="5456685" y="-3638866"/>
            <a:ext cx="8780123" cy="8780123"/>
          </a:xfrm>
          <a:custGeom>
            <a:avLst/>
            <a:gdLst/>
            <a:ahLst/>
            <a:cxnLst/>
            <a:rect r="r" b="b" t="t" l="l"/>
            <a:pathLst>
              <a:path h="8780123" w="8780123">
                <a:moveTo>
                  <a:pt x="0" y="0"/>
                </a:moveTo>
                <a:lnTo>
                  <a:pt x="8780123" y="0"/>
                </a:lnTo>
                <a:lnTo>
                  <a:pt x="8780123" y="8780122"/>
                </a:lnTo>
                <a:lnTo>
                  <a:pt x="0" y="8780122"/>
                </a:lnTo>
                <a:lnTo>
                  <a:pt x="0" y="0"/>
                </a:lnTo>
                <a:close/>
              </a:path>
            </a:pathLst>
          </a:custGeom>
          <a:blipFill>
            <a:blip r:embed="rId4">
              <a:alphaModFix amt="5000"/>
              <a:extLst>
                <a:ext uri="{96DAC541-7B7A-43D3-8B79-37D633B846F1}">
                  <asvg:svgBlip xmlns:asvg="http://schemas.microsoft.com/office/drawing/2016/SVG/main" r:embed="rId5"/>
                </a:ext>
              </a:extLst>
            </a:blip>
            <a:stretch>
              <a:fillRect l="0" t="0" r="0" b="0"/>
            </a:stretch>
          </a:blipFill>
        </p:spPr>
      </p:sp>
      <p:grpSp>
        <p:nvGrpSpPr>
          <p:cNvPr name="Group 6" id="6"/>
          <p:cNvGrpSpPr/>
          <p:nvPr/>
        </p:nvGrpSpPr>
        <p:grpSpPr>
          <a:xfrm rot="0">
            <a:off x="12445269" y="-1321273"/>
            <a:ext cx="5619162" cy="5619162"/>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6"/>
              <a:stretch>
                <a:fillRect l="0" t="-188" r="0" b="-188"/>
              </a:stretch>
            </a:blipFill>
          </p:spPr>
        </p:sp>
      </p:grpSp>
      <p:grpSp>
        <p:nvGrpSpPr>
          <p:cNvPr name="Group 8" id="8"/>
          <p:cNvGrpSpPr/>
          <p:nvPr/>
        </p:nvGrpSpPr>
        <p:grpSpPr>
          <a:xfrm rot="0">
            <a:off x="12834830" y="-931712"/>
            <a:ext cx="4840041" cy="4840041"/>
            <a:chOff x="0" y="0"/>
            <a:chExt cx="812800" cy="812800"/>
          </a:xfrm>
        </p:grpSpPr>
        <p:sp>
          <p:nvSpPr>
            <p:cNvPr name="Freeform 9" id="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7"/>
              <a:stretch>
                <a:fillRect l="-19991" t="0" r="-19991" b="0"/>
              </a:stretch>
            </a:blipFill>
          </p:spPr>
        </p:sp>
      </p:grpSp>
      <p:sp>
        <p:nvSpPr>
          <p:cNvPr name="Freeform 10" id="10"/>
          <p:cNvSpPr/>
          <p:nvPr/>
        </p:nvSpPr>
        <p:spPr>
          <a:xfrm flipH="false" flipV="false" rot="0">
            <a:off x="16239956" y="8070736"/>
            <a:ext cx="1824476" cy="1824476"/>
          </a:xfrm>
          <a:custGeom>
            <a:avLst/>
            <a:gdLst/>
            <a:ahLst/>
            <a:cxnLst/>
            <a:rect r="r" b="b" t="t" l="l"/>
            <a:pathLst>
              <a:path h="1824476" w="1824476">
                <a:moveTo>
                  <a:pt x="0" y="0"/>
                </a:moveTo>
                <a:lnTo>
                  <a:pt x="1824476" y="0"/>
                </a:lnTo>
                <a:lnTo>
                  <a:pt x="1824476" y="1824476"/>
                </a:lnTo>
                <a:lnTo>
                  <a:pt x="0" y="1824476"/>
                </a:lnTo>
                <a:lnTo>
                  <a:pt x="0" y="0"/>
                </a:lnTo>
                <a:close/>
              </a:path>
            </a:pathLst>
          </a:custGeom>
          <a:blipFill>
            <a:blip r:embed="rId8"/>
            <a:stretch>
              <a:fillRect l="0" t="0" r="0" b="0"/>
            </a:stretch>
          </a:blipFill>
        </p:spPr>
      </p:sp>
      <p:sp>
        <p:nvSpPr>
          <p:cNvPr name="TextBox 11" id="11"/>
          <p:cNvSpPr txBox="true"/>
          <p:nvPr/>
        </p:nvSpPr>
        <p:spPr>
          <a:xfrm rot="0">
            <a:off x="740332" y="1655639"/>
            <a:ext cx="13149736" cy="7818755"/>
          </a:xfrm>
          <a:prstGeom prst="rect">
            <a:avLst/>
          </a:prstGeom>
        </p:spPr>
        <p:txBody>
          <a:bodyPr anchor="t" rtlCol="false" tIns="0" lIns="0" bIns="0" rIns="0">
            <a:spAutoFit/>
          </a:bodyPr>
          <a:lstStyle/>
          <a:p>
            <a:pPr algn="l">
              <a:lnSpc>
                <a:spcPts val="3520"/>
              </a:lnSpc>
            </a:pPr>
            <a:r>
              <a:rPr lang="en-US" sz="3200">
                <a:solidFill>
                  <a:srgbClr val="E3DFDD"/>
                </a:solidFill>
                <a:latin typeface="Open Sauce"/>
                <a:ea typeface="Open Sauce"/>
                <a:cs typeface="Open Sauce"/>
                <a:sym typeface="Open Sauce"/>
              </a:rPr>
              <a:t>By th</a:t>
            </a:r>
            <a:r>
              <a:rPr lang="en-US" sz="3200">
                <a:solidFill>
                  <a:srgbClr val="E3DFDD"/>
                </a:solidFill>
                <a:latin typeface="Open Sauce"/>
                <a:ea typeface="Open Sauce"/>
                <a:cs typeface="Open Sauce"/>
                <a:sym typeface="Open Sauce"/>
              </a:rPr>
              <a:t>e end of this session, you will:</a:t>
            </a:r>
          </a:p>
          <a:p>
            <a:pPr algn="l">
              <a:lnSpc>
                <a:spcPts val="3520"/>
              </a:lnSpc>
            </a:pPr>
          </a:p>
          <a:p>
            <a:pPr algn="l" marL="690881" indent="-345440" lvl="1">
              <a:lnSpc>
                <a:spcPts val="3520"/>
              </a:lnSpc>
              <a:buFont typeface="Arial"/>
              <a:buChar char="•"/>
            </a:pPr>
            <a:r>
              <a:rPr lang="en-US" sz="3200">
                <a:solidFill>
                  <a:srgbClr val="E3DFDD"/>
                </a:solidFill>
                <a:latin typeface="Open Sauce"/>
                <a:ea typeface="Open Sauce"/>
                <a:cs typeface="Open Sauce"/>
                <a:sym typeface="Open Sauce"/>
              </a:rPr>
              <a:t>Understand why clear routines and expectations are fundamental to behaviour for learning</a:t>
            </a:r>
          </a:p>
          <a:p>
            <a:pPr algn="l">
              <a:lnSpc>
                <a:spcPts val="3520"/>
              </a:lnSpc>
            </a:pPr>
          </a:p>
          <a:p>
            <a:pPr algn="l" marL="690881" indent="-345440" lvl="1">
              <a:lnSpc>
                <a:spcPts val="3520"/>
              </a:lnSpc>
              <a:buFont typeface="Arial"/>
              <a:buChar char="•"/>
            </a:pPr>
            <a:r>
              <a:rPr lang="en-US" sz="3200">
                <a:solidFill>
                  <a:srgbClr val="E3DFDD"/>
                </a:solidFill>
                <a:latin typeface="Open Sauce"/>
                <a:ea typeface="Open Sauce"/>
                <a:cs typeface="Open Sauce"/>
                <a:sym typeface="Open Sauce"/>
              </a:rPr>
              <a:t>B</a:t>
            </a:r>
            <a:r>
              <a:rPr lang="en-US" sz="3200">
                <a:solidFill>
                  <a:srgbClr val="E3DFDD"/>
                </a:solidFill>
                <a:latin typeface="Open Sauce"/>
                <a:ea typeface="Open Sauce"/>
                <a:cs typeface="Open Sauce"/>
                <a:sym typeface="Open Sauce"/>
              </a:rPr>
              <a:t>e able to identify key routines that need to be explicitly taught in your classroom/phase</a:t>
            </a:r>
          </a:p>
          <a:p>
            <a:pPr algn="l">
              <a:lnSpc>
                <a:spcPts val="3520"/>
              </a:lnSpc>
            </a:pPr>
          </a:p>
          <a:p>
            <a:pPr algn="l" marL="690881" indent="-345440" lvl="1">
              <a:lnSpc>
                <a:spcPts val="3520"/>
              </a:lnSpc>
              <a:buFont typeface="Arial"/>
              <a:buChar char="•"/>
            </a:pPr>
            <a:r>
              <a:rPr lang="en-US" sz="3200">
                <a:solidFill>
                  <a:srgbClr val="E3DFDD"/>
                </a:solidFill>
                <a:latin typeface="Open Sauce"/>
                <a:ea typeface="Open Sauce"/>
                <a:cs typeface="Open Sauce"/>
                <a:sym typeface="Open Sauce"/>
              </a:rPr>
              <a:t>Know a simple 5-step model for teaching and re-teaching routines</a:t>
            </a:r>
          </a:p>
          <a:p>
            <a:pPr algn="l">
              <a:lnSpc>
                <a:spcPts val="3520"/>
              </a:lnSpc>
            </a:pPr>
          </a:p>
          <a:p>
            <a:pPr algn="l" marL="690881" indent="-345440" lvl="1">
              <a:lnSpc>
                <a:spcPts val="3520"/>
              </a:lnSpc>
              <a:buFont typeface="Arial"/>
              <a:buChar char="•"/>
            </a:pPr>
            <a:r>
              <a:rPr lang="en-US" sz="3200">
                <a:solidFill>
                  <a:srgbClr val="E3DFDD"/>
                </a:solidFill>
                <a:latin typeface="Open Sauce"/>
                <a:ea typeface="Open Sauce"/>
                <a:cs typeface="Open Sauce"/>
                <a:sym typeface="Open Sauce"/>
              </a:rPr>
              <a:t>Have chosen one routine to tighten and implement this week</a:t>
            </a:r>
          </a:p>
          <a:p>
            <a:pPr algn="l">
              <a:lnSpc>
                <a:spcPts val="3520"/>
              </a:lnSpc>
            </a:pPr>
          </a:p>
          <a:p>
            <a:pPr algn="l" marL="690881" indent="-345440" lvl="1">
              <a:lnSpc>
                <a:spcPts val="3520"/>
              </a:lnSpc>
              <a:buFont typeface="Arial"/>
              <a:buChar char="•"/>
            </a:pPr>
            <a:r>
              <a:rPr lang="en-US" sz="3200">
                <a:solidFill>
                  <a:srgbClr val="E3DFDD"/>
                </a:solidFill>
                <a:latin typeface="Open Sauce"/>
                <a:ea typeface="Open Sauce"/>
                <a:cs typeface="Open Sauce"/>
                <a:sym typeface="Open Sauce"/>
              </a:rPr>
              <a:t>See how this aligns with EEF and DfE behaviour guidance</a:t>
            </a:r>
          </a:p>
          <a:p>
            <a:pPr algn="l">
              <a:lnSpc>
                <a:spcPts val="3520"/>
              </a:lnSpc>
            </a:pPr>
          </a:p>
          <a:p>
            <a:pPr algn="l">
              <a:lnSpc>
                <a:spcPts val="3520"/>
              </a:lnSpc>
            </a:pPr>
          </a:p>
          <a:p>
            <a:pPr algn="l">
              <a:lnSpc>
                <a:spcPts val="3520"/>
              </a:lnSpc>
            </a:pPr>
          </a:p>
          <a:p>
            <a:pPr algn="l">
              <a:lnSpc>
                <a:spcPts val="2859"/>
              </a:lnSpc>
            </a:pPr>
          </a:p>
        </p:txBody>
      </p:sp>
      <p:sp>
        <p:nvSpPr>
          <p:cNvPr name="TextBox 12" id="12"/>
          <p:cNvSpPr txBox="true"/>
          <p:nvPr/>
        </p:nvSpPr>
        <p:spPr>
          <a:xfrm rot="0">
            <a:off x="583149" y="9117012"/>
            <a:ext cx="14169182" cy="292100"/>
          </a:xfrm>
          <a:prstGeom prst="rect">
            <a:avLst/>
          </a:prstGeom>
        </p:spPr>
        <p:txBody>
          <a:bodyPr anchor="t" rtlCol="false" tIns="0" lIns="0" bIns="0" rIns="0">
            <a:spAutoFit/>
          </a:bodyPr>
          <a:lstStyle/>
          <a:p>
            <a:pPr algn="ctr">
              <a:lnSpc>
                <a:spcPts val="2200"/>
              </a:lnSpc>
              <a:spcBef>
                <a:spcPct val="0"/>
              </a:spcBef>
            </a:pPr>
            <a:r>
              <a:rPr lang="en-US" b="true" sz="2000" i="true">
                <a:solidFill>
                  <a:srgbClr val="4D6076"/>
                </a:solidFill>
                <a:latin typeface="Open Sauce Bold Italics"/>
                <a:ea typeface="Open Sauce Bold Italics"/>
                <a:cs typeface="Open Sauce Bold Italics"/>
                <a:sym typeface="Open Sauce Bold Italics"/>
              </a:rPr>
              <a:t>This isn’t about adding workload - it’s about reducing low-level disruption and creating predictable classrooms.”</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88A3B5"/>
        </a:solidFill>
      </p:bgPr>
    </p:bg>
    <p:spTree>
      <p:nvGrpSpPr>
        <p:cNvPr id="1" name=""/>
        <p:cNvGrpSpPr/>
        <p:nvPr/>
      </p:nvGrpSpPr>
      <p:grpSpPr>
        <a:xfrm>
          <a:off x="0" y="0"/>
          <a:ext cx="0" cy="0"/>
          <a:chOff x="0" y="0"/>
          <a:chExt cx="0" cy="0"/>
        </a:xfrm>
      </p:grpSpPr>
      <p:sp>
        <p:nvSpPr>
          <p:cNvPr name="Freeform 2" id="2"/>
          <p:cNvSpPr/>
          <p:nvPr/>
        </p:nvSpPr>
        <p:spPr>
          <a:xfrm flipH="true" flipV="false" rot="0">
            <a:off x="8407658" y="-1215081"/>
            <a:ext cx="15157680" cy="15526432"/>
          </a:xfrm>
          <a:custGeom>
            <a:avLst/>
            <a:gdLst/>
            <a:ahLst/>
            <a:cxnLst/>
            <a:rect r="r" b="b" t="t" l="l"/>
            <a:pathLst>
              <a:path h="15526432" w="15157680">
                <a:moveTo>
                  <a:pt x="15157679" y="0"/>
                </a:moveTo>
                <a:lnTo>
                  <a:pt x="0" y="0"/>
                </a:lnTo>
                <a:lnTo>
                  <a:pt x="0" y="15526432"/>
                </a:lnTo>
                <a:lnTo>
                  <a:pt x="15157679" y="15526432"/>
                </a:lnTo>
                <a:lnTo>
                  <a:pt x="15157679"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true" rot="0">
            <a:off x="-3878789" y="-2334399"/>
            <a:ext cx="8330294" cy="8532951"/>
          </a:xfrm>
          <a:custGeom>
            <a:avLst/>
            <a:gdLst/>
            <a:ahLst/>
            <a:cxnLst/>
            <a:rect r="r" b="b" t="t" l="l"/>
            <a:pathLst>
              <a:path h="8532951" w="8330294">
                <a:moveTo>
                  <a:pt x="0" y="8532951"/>
                </a:moveTo>
                <a:lnTo>
                  <a:pt x="8330294" y="8532951"/>
                </a:lnTo>
                <a:lnTo>
                  <a:pt x="8330294" y="0"/>
                </a:lnTo>
                <a:lnTo>
                  <a:pt x="0" y="0"/>
                </a:lnTo>
                <a:lnTo>
                  <a:pt x="0" y="8532951"/>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1161835">
            <a:off x="-1170900" y="5505151"/>
            <a:ext cx="8780123" cy="8780123"/>
          </a:xfrm>
          <a:custGeom>
            <a:avLst/>
            <a:gdLst/>
            <a:ahLst/>
            <a:cxnLst/>
            <a:rect r="r" b="b" t="t" l="l"/>
            <a:pathLst>
              <a:path h="8780123" w="8780123">
                <a:moveTo>
                  <a:pt x="0" y="0"/>
                </a:moveTo>
                <a:lnTo>
                  <a:pt x="8780122" y="0"/>
                </a:lnTo>
                <a:lnTo>
                  <a:pt x="8780122" y="8780123"/>
                </a:lnTo>
                <a:lnTo>
                  <a:pt x="0" y="8780123"/>
                </a:lnTo>
                <a:lnTo>
                  <a:pt x="0" y="0"/>
                </a:lnTo>
                <a:close/>
              </a:path>
            </a:pathLst>
          </a:custGeom>
          <a:blipFill>
            <a:blip r:embed="rId4">
              <a:alphaModFix amt="5000"/>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2187986">
            <a:off x="5456685" y="-3638866"/>
            <a:ext cx="8780123" cy="8780123"/>
          </a:xfrm>
          <a:custGeom>
            <a:avLst/>
            <a:gdLst/>
            <a:ahLst/>
            <a:cxnLst/>
            <a:rect r="r" b="b" t="t" l="l"/>
            <a:pathLst>
              <a:path h="8780123" w="8780123">
                <a:moveTo>
                  <a:pt x="0" y="0"/>
                </a:moveTo>
                <a:lnTo>
                  <a:pt x="8780123" y="0"/>
                </a:lnTo>
                <a:lnTo>
                  <a:pt x="8780123" y="8780122"/>
                </a:lnTo>
                <a:lnTo>
                  <a:pt x="0" y="8780122"/>
                </a:lnTo>
                <a:lnTo>
                  <a:pt x="0" y="0"/>
                </a:lnTo>
                <a:close/>
              </a:path>
            </a:pathLst>
          </a:custGeom>
          <a:blipFill>
            <a:blip r:embed="rId4">
              <a:alphaModFix amt="5000"/>
              <a:extLst>
                <a:ext uri="{96DAC541-7B7A-43D3-8B79-37D633B846F1}">
                  <asvg:svgBlip xmlns:asvg="http://schemas.microsoft.com/office/drawing/2016/SVG/main" r:embed="rId5"/>
                </a:ext>
              </a:extLst>
            </a:blip>
            <a:stretch>
              <a:fillRect l="0" t="0" r="0" b="0"/>
            </a:stretch>
          </a:blipFill>
        </p:spPr>
      </p:sp>
      <p:grpSp>
        <p:nvGrpSpPr>
          <p:cNvPr name="Group 6" id="6"/>
          <p:cNvGrpSpPr/>
          <p:nvPr/>
        </p:nvGrpSpPr>
        <p:grpSpPr>
          <a:xfrm rot="0">
            <a:off x="12445269" y="-1321273"/>
            <a:ext cx="5619162" cy="5619162"/>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6"/>
              <a:stretch>
                <a:fillRect l="0" t="-188" r="0" b="-188"/>
              </a:stretch>
            </a:blipFill>
          </p:spPr>
        </p:sp>
      </p:grpSp>
      <p:grpSp>
        <p:nvGrpSpPr>
          <p:cNvPr name="Group 8" id="8"/>
          <p:cNvGrpSpPr/>
          <p:nvPr/>
        </p:nvGrpSpPr>
        <p:grpSpPr>
          <a:xfrm rot="0">
            <a:off x="12834830" y="-931712"/>
            <a:ext cx="4840041" cy="4840041"/>
            <a:chOff x="0" y="0"/>
            <a:chExt cx="812800" cy="812800"/>
          </a:xfrm>
        </p:grpSpPr>
        <p:sp>
          <p:nvSpPr>
            <p:cNvPr name="Freeform 9" id="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7"/>
              <a:stretch>
                <a:fillRect l="-37719" t="0" r="-37719" b="0"/>
              </a:stretch>
            </a:blipFill>
          </p:spPr>
        </p:sp>
      </p:grpSp>
      <p:sp>
        <p:nvSpPr>
          <p:cNvPr name="Freeform 10" id="10"/>
          <p:cNvSpPr/>
          <p:nvPr/>
        </p:nvSpPr>
        <p:spPr>
          <a:xfrm flipH="false" flipV="false" rot="0">
            <a:off x="16239956" y="8070736"/>
            <a:ext cx="1824476" cy="1824476"/>
          </a:xfrm>
          <a:custGeom>
            <a:avLst/>
            <a:gdLst/>
            <a:ahLst/>
            <a:cxnLst/>
            <a:rect r="r" b="b" t="t" l="l"/>
            <a:pathLst>
              <a:path h="1824476" w="1824476">
                <a:moveTo>
                  <a:pt x="0" y="0"/>
                </a:moveTo>
                <a:lnTo>
                  <a:pt x="1824476" y="0"/>
                </a:lnTo>
                <a:lnTo>
                  <a:pt x="1824476" y="1824476"/>
                </a:lnTo>
                <a:lnTo>
                  <a:pt x="0" y="1824476"/>
                </a:lnTo>
                <a:lnTo>
                  <a:pt x="0" y="0"/>
                </a:lnTo>
                <a:close/>
              </a:path>
            </a:pathLst>
          </a:custGeom>
          <a:blipFill>
            <a:blip r:embed="rId8"/>
            <a:stretch>
              <a:fillRect l="0" t="0" r="0" b="0"/>
            </a:stretch>
          </a:blipFill>
        </p:spPr>
      </p:sp>
      <p:sp>
        <p:nvSpPr>
          <p:cNvPr name="TextBox 11" id="11"/>
          <p:cNvSpPr txBox="true"/>
          <p:nvPr/>
        </p:nvSpPr>
        <p:spPr>
          <a:xfrm rot="0">
            <a:off x="2976502" y="4028123"/>
            <a:ext cx="7787784" cy="2259330"/>
          </a:xfrm>
          <a:prstGeom prst="rect">
            <a:avLst/>
          </a:prstGeom>
        </p:spPr>
        <p:txBody>
          <a:bodyPr anchor="t" rtlCol="false" tIns="0" lIns="0" bIns="0" rIns="0">
            <a:spAutoFit/>
          </a:bodyPr>
          <a:lstStyle/>
          <a:p>
            <a:pPr algn="ctr">
              <a:lnSpc>
                <a:spcPts val="4619"/>
              </a:lnSpc>
            </a:pPr>
            <a:r>
              <a:rPr lang="en-US" sz="4199">
                <a:solidFill>
                  <a:srgbClr val="E3DFDD"/>
                </a:solidFill>
                <a:latin typeface="Open Sauce"/>
                <a:ea typeface="Open Sauce"/>
                <a:cs typeface="Open Sauce"/>
                <a:sym typeface="Open Sauce"/>
              </a:rPr>
              <a:t>W</a:t>
            </a:r>
            <a:r>
              <a:rPr lang="en-US" sz="4199">
                <a:solidFill>
                  <a:srgbClr val="E3DFDD"/>
                </a:solidFill>
                <a:latin typeface="Open Sauce"/>
                <a:ea typeface="Open Sauce"/>
                <a:cs typeface="Open Sauce"/>
                <a:sym typeface="Open Sauce"/>
              </a:rPr>
              <a:t>hat are your responsibilities under KCSIE to safeguard children?</a:t>
            </a:r>
          </a:p>
          <a:p>
            <a:pPr algn="ctr">
              <a:lnSpc>
                <a:spcPts val="3959"/>
              </a:lnSpc>
            </a:pPr>
          </a:p>
        </p:txBody>
      </p:sp>
      <p:sp>
        <p:nvSpPr>
          <p:cNvPr name="TextBox 12" id="12"/>
          <p:cNvSpPr txBox="true"/>
          <p:nvPr/>
        </p:nvSpPr>
        <p:spPr>
          <a:xfrm rot="0">
            <a:off x="739086" y="8702675"/>
            <a:ext cx="12845667" cy="1120775"/>
          </a:xfrm>
          <a:prstGeom prst="rect">
            <a:avLst/>
          </a:prstGeom>
        </p:spPr>
        <p:txBody>
          <a:bodyPr anchor="t" rtlCol="false" tIns="0" lIns="0" bIns="0" rIns="0">
            <a:spAutoFit/>
          </a:bodyPr>
          <a:lstStyle/>
          <a:p>
            <a:pPr algn="l">
              <a:lnSpc>
                <a:spcPts val="2200"/>
              </a:lnSpc>
            </a:pPr>
            <a:r>
              <a:rPr lang="en-US" b="true" sz="2000" i="true">
                <a:solidFill>
                  <a:srgbClr val="4D6076"/>
                </a:solidFill>
                <a:latin typeface="Open Sauce Bold Italics"/>
                <a:ea typeface="Open Sauce Bold Italics"/>
                <a:cs typeface="Open Sauce Bold Italics"/>
                <a:sym typeface="Open Sauce Bold Italics"/>
              </a:rPr>
              <a:t>Do: </a:t>
            </a:r>
            <a:r>
              <a:rPr lang="en-US" b="true" sz="2000" i="true">
                <a:solidFill>
                  <a:srgbClr val="4D6076"/>
                </a:solidFill>
                <a:latin typeface="Open Sauce Bold Italics"/>
                <a:ea typeface="Open Sauce Bold Italics"/>
                <a:cs typeface="Open Sauce Bold Italics"/>
                <a:sym typeface="Open Sauce Bold Italics"/>
              </a:rPr>
              <a:t>stay calm, listen, explain you may need to share with the Designated Safeguarding Lead (DSL), record and report immediately using school systems.</a:t>
            </a:r>
          </a:p>
          <a:p>
            <a:pPr algn="l">
              <a:lnSpc>
                <a:spcPts val="2200"/>
              </a:lnSpc>
            </a:pPr>
            <a:r>
              <a:rPr lang="en-US" b="true" sz="2000" i="true">
                <a:solidFill>
                  <a:srgbClr val="4D6076"/>
                </a:solidFill>
                <a:latin typeface="Open Sauce Bold Italics"/>
                <a:ea typeface="Open Sauce Bold Italics"/>
                <a:cs typeface="Open Sauce Bold Italics"/>
                <a:sym typeface="Open Sauce Bold Italics"/>
              </a:rPr>
              <a:t>Do not: promise confidentiality, investigate yourself, or delay reporting “to see what happens”</a:t>
            </a:r>
          </a:p>
          <a:p>
            <a:pPr algn="ctr">
              <a:lnSpc>
                <a:spcPts val="2200"/>
              </a:lnSpc>
            </a:pPr>
          </a:p>
        </p:txBody>
      </p:sp>
      <p:sp>
        <p:nvSpPr>
          <p:cNvPr name="TextBox 13" id="13"/>
          <p:cNvSpPr txBox="true"/>
          <p:nvPr/>
        </p:nvSpPr>
        <p:spPr>
          <a:xfrm rot="0">
            <a:off x="739086" y="1348400"/>
            <a:ext cx="12262616" cy="720725"/>
          </a:xfrm>
          <a:prstGeom prst="rect">
            <a:avLst/>
          </a:prstGeom>
        </p:spPr>
        <p:txBody>
          <a:bodyPr anchor="t" rtlCol="false" tIns="0" lIns="0" bIns="0" rIns="0">
            <a:spAutoFit/>
          </a:bodyPr>
          <a:lstStyle/>
          <a:p>
            <a:pPr algn="ctr" marL="0" indent="0" lvl="0">
              <a:lnSpc>
                <a:spcPts val="5500"/>
              </a:lnSpc>
            </a:pPr>
            <a:r>
              <a:rPr lang="en-US" b="true" sz="5000">
                <a:solidFill>
                  <a:srgbClr val="E3DFDD"/>
                </a:solidFill>
                <a:latin typeface="Open Sauce Bold"/>
                <a:ea typeface="Open Sauce Bold"/>
                <a:cs typeface="Open Sauce Bold"/>
                <a:sym typeface="Open Sauce Bold"/>
              </a:rPr>
              <a:t>Safeguarding</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88A3B5"/>
        </a:solidFill>
      </p:bgPr>
    </p:bg>
    <p:spTree>
      <p:nvGrpSpPr>
        <p:cNvPr id="1" name=""/>
        <p:cNvGrpSpPr/>
        <p:nvPr/>
      </p:nvGrpSpPr>
      <p:grpSpPr>
        <a:xfrm>
          <a:off x="0" y="0"/>
          <a:ext cx="0" cy="0"/>
          <a:chOff x="0" y="0"/>
          <a:chExt cx="0" cy="0"/>
        </a:xfrm>
      </p:grpSpPr>
      <p:sp>
        <p:nvSpPr>
          <p:cNvPr name="Freeform 2" id="2"/>
          <p:cNvSpPr/>
          <p:nvPr/>
        </p:nvSpPr>
        <p:spPr>
          <a:xfrm flipH="true" flipV="false" rot="0">
            <a:off x="8407658" y="-1215081"/>
            <a:ext cx="15157680" cy="15526432"/>
          </a:xfrm>
          <a:custGeom>
            <a:avLst/>
            <a:gdLst/>
            <a:ahLst/>
            <a:cxnLst/>
            <a:rect r="r" b="b" t="t" l="l"/>
            <a:pathLst>
              <a:path h="15526432" w="15157680">
                <a:moveTo>
                  <a:pt x="15157679" y="0"/>
                </a:moveTo>
                <a:lnTo>
                  <a:pt x="0" y="0"/>
                </a:lnTo>
                <a:lnTo>
                  <a:pt x="0" y="15526432"/>
                </a:lnTo>
                <a:lnTo>
                  <a:pt x="15157679" y="15526432"/>
                </a:lnTo>
                <a:lnTo>
                  <a:pt x="15157679"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true" rot="0">
            <a:off x="-3878789" y="-2334399"/>
            <a:ext cx="8330294" cy="8532951"/>
          </a:xfrm>
          <a:custGeom>
            <a:avLst/>
            <a:gdLst/>
            <a:ahLst/>
            <a:cxnLst/>
            <a:rect r="r" b="b" t="t" l="l"/>
            <a:pathLst>
              <a:path h="8532951" w="8330294">
                <a:moveTo>
                  <a:pt x="0" y="8532951"/>
                </a:moveTo>
                <a:lnTo>
                  <a:pt x="8330294" y="8532951"/>
                </a:lnTo>
                <a:lnTo>
                  <a:pt x="8330294" y="0"/>
                </a:lnTo>
                <a:lnTo>
                  <a:pt x="0" y="0"/>
                </a:lnTo>
                <a:lnTo>
                  <a:pt x="0" y="8532951"/>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1161835">
            <a:off x="-1170900" y="5505151"/>
            <a:ext cx="8780123" cy="8780123"/>
          </a:xfrm>
          <a:custGeom>
            <a:avLst/>
            <a:gdLst/>
            <a:ahLst/>
            <a:cxnLst/>
            <a:rect r="r" b="b" t="t" l="l"/>
            <a:pathLst>
              <a:path h="8780123" w="8780123">
                <a:moveTo>
                  <a:pt x="0" y="0"/>
                </a:moveTo>
                <a:lnTo>
                  <a:pt x="8780122" y="0"/>
                </a:lnTo>
                <a:lnTo>
                  <a:pt x="8780122" y="8780123"/>
                </a:lnTo>
                <a:lnTo>
                  <a:pt x="0" y="8780123"/>
                </a:lnTo>
                <a:lnTo>
                  <a:pt x="0" y="0"/>
                </a:lnTo>
                <a:close/>
              </a:path>
            </a:pathLst>
          </a:custGeom>
          <a:blipFill>
            <a:blip r:embed="rId4">
              <a:alphaModFix amt="5000"/>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2187986">
            <a:off x="5456685" y="-3638866"/>
            <a:ext cx="8780123" cy="8780123"/>
          </a:xfrm>
          <a:custGeom>
            <a:avLst/>
            <a:gdLst/>
            <a:ahLst/>
            <a:cxnLst/>
            <a:rect r="r" b="b" t="t" l="l"/>
            <a:pathLst>
              <a:path h="8780123" w="8780123">
                <a:moveTo>
                  <a:pt x="0" y="0"/>
                </a:moveTo>
                <a:lnTo>
                  <a:pt x="8780123" y="0"/>
                </a:lnTo>
                <a:lnTo>
                  <a:pt x="8780123" y="8780122"/>
                </a:lnTo>
                <a:lnTo>
                  <a:pt x="0" y="8780122"/>
                </a:lnTo>
                <a:lnTo>
                  <a:pt x="0" y="0"/>
                </a:lnTo>
                <a:close/>
              </a:path>
            </a:pathLst>
          </a:custGeom>
          <a:blipFill>
            <a:blip r:embed="rId4">
              <a:alphaModFix amt="5000"/>
              <a:extLst>
                <a:ext uri="{96DAC541-7B7A-43D3-8B79-37D633B846F1}">
                  <asvg:svgBlip xmlns:asvg="http://schemas.microsoft.com/office/drawing/2016/SVG/main" r:embed="rId5"/>
                </a:ext>
              </a:extLst>
            </a:blip>
            <a:stretch>
              <a:fillRect l="0" t="0" r="0" b="0"/>
            </a:stretch>
          </a:blipFill>
        </p:spPr>
      </p:sp>
      <p:grpSp>
        <p:nvGrpSpPr>
          <p:cNvPr name="Group 6" id="6"/>
          <p:cNvGrpSpPr/>
          <p:nvPr/>
        </p:nvGrpSpPr>
        <p:grpSpPr>
          <a:xfrm rot="0">
            <a:off x="13224391" y="-487944"/>
            <a:ext cx="4840041" cy="4840041"/>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6"/>
              <a:stretch>
                <a:fillRect l="-37719" t="0" r="-37719" b="0"/>
              </a:stretch>
            </a:blipFill>
          </p:spPr>
        </p:sp>
      </p:grpSp>
      <p:sp>
        <p:nvSpPr>
          <p:cNvPr name="Freeform 8" id="8"/>
          <p:cNvSpPr/>
          <p:nvPr/>
        </p:nvSpPr>
        <p:spPr>
          <a:xfrm flipH="false" flipV="false" rot="0">
            <a:off x="16239956" y="8070736"/>
            <a:ext cx="1824476" cy="1824476"/>
          </a:xfrm>
          <a:custGeom>
            <a:avLst/>
            <a:gdLst/>
            <a:ahLst/>
            <a:cxnLst/>
            <a:rect r="r" b="b" t="t" l="l"/>
            <a:pathLst>
              <a:path h="1824476" w="1824476">
                <a:moveTo>
                  <a:pt x="0" y="0"/>
                </a:moveTo>
                <a:lnTo>
                  <a:pt x="1824476" y="0"/>
                </a:lnTo>
                <a:lnTo>
                  <a:pt x="1824476" y="1824476"/>
                </a:lnTo>
                <a:lnTo>
                  <a:pt x="0" y="1824476"/>
                </a:lnTo>
                <a:lnTo>
                  <a:pt x="0" y="0"/>
                </a:lnTo>
                <a:close/>
              </a:path>
            </a:pathLst>
          </a:custGeom>
          <a:blipFill>
            <a:blip r:embed="rId7"/>
            <a:stretch>
              <a:fillRect l="0" t="0" r="0" b="0"/>
            </a:stretch>
          </a:blipFill>
        </p:spPr>
      </p:sp>
      <p:sp>
        <p:nvSpPr>
          <p:cNvPr name="TextBox 9" id="9"/>
          <p:cNvSpPr txBox="true"/>
          <p:nvPr/>
        </p:nvSpPr>
        <p:spPr>
          <a:xfrm rot="0">
            <a:off x="2249389" y="5387901"/>
            <a:ext cx="10025200" cy="1503044"/>
          </a:xfrm>
          <a:prstGeom prst="rect">
            <a:avLst/>
          </a:prstGeom>
        </p:spPr>
        <p:txBody>
          <a:bodyPr anchor="t" rtlCol="false" tIns="0" lIns="0" bIns="0" rIns="0">
            <a:spAutoFit/>
          </a:bodyPr>
          <a:lstStyle/>
          <a:p>
            <a:pPr algn="ctr">
              <a:lnSpc>
                <a:spcPts val="3959"/>
              </a:lnSpc>
            </a:pPr>
            <a:r>
              <a:rPr lang="en-US" sz="3599">
                <a:solidFill>
                  <a:srgbClr val="E3DFDD"/>
                </a:solidFill>
                <a:latin typeface="Open Sauce"/>
                <a:ea typeface="Open Sauce"/>
                <a:cs typeface="Open Sauce"/>
                <a:sym typeface="Open Sauce"/>
              </a:rPr>
              <a:t>To</a:t>
            </a:r>
            <a:r>
              <a:rPr lang="en-US" sz="3599">
                <a:solidFill>
                  <a:srgbClr val="E3DFDD"/>
                </a:solidFill>
                <a:latin typeface="Open Sauce"/>
                <a:ea typeface="Open Sauce"/>
                <a:cs typeface="Open Sauce"/>
                <a:sym typeface="Open Sauce"/>
              </a:rPr>
              <a:t> protect pupils from harm, report concerns, follow policy and record appropriately as detailed in KCSIE Part One.</a:t>
            </a:r>
          </a:p>
        </p:txBody>
      </p:sp>
      <p:sp>
        <p:nvSpPr>
          <p:cNvPr name="TextBox 10" id="10"/>
          <p:cNvSpPr txBox="true"/>
          <p:nvPr/>
        </p:nvSpPr>
        <p:spPr>
          <a:xfrm rot="0">
            <a:off x="761120" y="2799642"/>
            <a:ext cx="12262616" cy="847725"/>
          </a:xfrm>
          <a:prstGeom prst="rect">
            <a:avLst/>
          </a:prstGeom>
        </p:spPr>
        <p:txBody>
          <a:bodyPr anchor="t" rtlCol="false" tIns="0" lIns="0" bIns="0" rIns="0">
            <a:spAutoFit/>
          </a:bodyPr>
          <a:lstStyle/>
          <a:p>
            <a:pPr algn="ctr" marL="0" indent="0" lvl="0">
              <a:lnSpc>
                <a:spcPts val="6599"/>
              </a:lnSpc>
            </a:pPr>
            <a:r>
              <a:rPr lang="en-US" b="true" sz="5999">
                <a:solidFill>
                  <a:srgbClr val="E3DFDD"/>
                </a:solidFill>
                <a:latin typeface="Open Sauce Bold"/>
                <a:ea typeface="Open Sauce Bold"/>
                <a:cs typeface="Open Sauce Bold"/>
                <a:sym typeface="Open Sauce Bold"/>
              </a:rPr>
              <a:t>Safeguarding</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88A3B5"/>
        </a:solidFill>
      </p:bgPr>
    </p:bg>
    <p:spTree>
      <p:nvGrpSpPr>
        <p:cNvPr id="1" name=""/>
        <p:cNvGrpSpPr/>
        <p:nvPr/>
      </p:nvGrpSpPr>
      <p:grpSpPr>
        <a:xfrm>
          <a:off x="0" y="0"/>
          <a:ext cx="0" cy="0"/>
          <a:chOff x="0" y="0"/>
          <a:chExt cx="0" cy="0"/>
        </a:xfrm>
      </p:grpSpPr>
      <p:sp>
        <p:nvSpPr>
          <p:cNvPr name="Freeform 2" id="2"/>
          <p:cNvSpPr/>
          <p:nvPr/>
        </p:nvSpPr>
        <p:spPr>
          <a:xfrm flipH="true" flipV="false" rot="0">
            <a:off x="8407658" y="-1215081"/>
            <a:ext cx="15157680" cy="15526432"/>
          </a:xfrm>
          <a:custGeom>
            <a:avLst/>
            <a:gdLst/>
            <a:ahLst/>
            <a:cxnLst/>
            <a:rect r="r" b="b" t="t" l="l"/>
            <a:pathLst>
              <a:path h="15526432" w="15157680">
                <a:moveTo>
                  <a:pt x="15157679" y="0"/>
                </a:moveTo>
                <a:lnTo>
                  <a:pt x="0" y="0"/>
                </a:lnTo>
                <a:lnTo>
                  <a:pt x="0" y="15526432"/>
                </a:lnTo>
                <a:lnTo>
                  <a:pt x="15157679" y="15526432"/>
                </a:lnTo>
                <a:lnTo>
                  <a:pt x="15157679"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true" rot="0">
            <a:off x="-3878789" y="-2334399"/>
            <a:ext cx="8330294" cy="8532951"/>
          </a:xfrm>
          <a:custGeom>
            <a:avLst/>
            <a:gdLst/>
            <a:ahLst/>
            <a:cxnLst/>
            <a:rect r="r" b="b" t="t" l="l"/>
            <a:pathLst>
              <a:path h="8532951" w="8330294">
                <a:moveTo>
                  <a:pt x="0" y="8532951"/>
                </a:moveTo>
                <a:lnTo>
                  <a:pt x="8330294" y="8532951"/>
                </a:lnTo>
                <a:lnTo>
                  <a:pt x="8330294" y="0"/>
                </a:lnTo>
                <a:lnTo>
                  <a:pt x="0" y="0"/>
                </a:lnTo>
                <a:lnTo>
                  <a:pt x="0" y="8532951"/>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1161835">
            <a:off x="-1170900" y="5505151"/>
            <a:ext cx="8780123" cy="8780123"/>
          </a:xfrm>
          <a:custGeom>
            <a:avLst/>
            <a:gdLst/>
            <a:ahLst/>
            <a:cxnLst/>
            <a:rect r="r" b="b" t="t" l="l"/>
            <a:pathLst>
              <a:path h="8780123" w="8780123">
                <a:moveTo>
                  <a:pt x="0" y="0"/>
                </a:moveTo>
                <a:lnTo>
                  <a:pt x="8780122" y="0"/>
                </a:lnTo>
                <a:lnTo>
                  <a:pt x="8780122" y="8780123"/>
                </a:lnTo>
                <a:lnTo>
                  <a:pt x="0" y="8780123"/>
                </a:lnTo>
                <a:lnTo>
                  <a:pt x="0" y="0"/>
                </a:lnTo>
                <a:close/>
              </a:path>
            </a:pathLst>
          </a:custGeom>
          <a:blipFill>
            <a:blip r:embed="rId4">
              <a:alphaModFix amt="5000"/>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2187986">
            <a:off x="5456685" y="-3638866"/>
            <a:ext cx="8780123" cy="8780123"/>
          </a:xfrm>
          <a:custGeom>
            <a:avLst/>
            <a:gdLst/>
            <a:ahLst/>
            <a:cxnLst/>
            <a:rect r="r" b="b" t="t" l="l"/>
            <a:pathLst>
              <a:path h="8780123" w="8780123">
                <a:moveTo>
                  <a:pt x="0" y="0"/>
                </a:moveTo>
                <a:lnTo>
                  <a:pt x="8780123" y="0"/>
                </a:lnTo>
                <a:lnTo>
                  <a:pt x="8780123" y="8780122"/>
                </a:lnTo>
                <a:lnTo>
                  <a:pt x="0" y="8780122"/>
                </a:lnTo>
                <a:lnTo>
                  <a:pt x="0" y="0"/>
                </a:lnTo>
                <a:close/>
              </a:path>
            </a:pathLst>
          </a:custGeom>
          <a:blipFill>
            <a:blip r:embed="rId4">
              <a:alphaModFix amt="5000"/>
              <a:extLst>
                <a:ext uri="{96DAC541-7B7A-43D3-8B79-37D633B846F1}">
                  <asvg:svgBlip xmlns:asvg="http://schemas.microsoft.com/office/drawing/2016/SVG/main" r:embed="rId5"/>
                </a:ext>
              </a:extLst>
            </a:blip>
            <a:stretch>
              <a:fillRect l="0" t="0" r="0" b="0"/>
            </a:stretch>
          </a:blipFill>
        </p:spPr>
      </p:sp>
      <p:grpSp>
        <p:nvGrpSpPr>
          <p:cNvPr name="Group 6" id="6"/>
          <p:cNvGrpSpPr/>
          <p:nvPr/>
        </p:nvGrpSpPr>
        <p:grpSpPr>
          <a:xfrm rot="0">
            <a:off x="12445269" y="-1321273"/>
            <a:ext cx="5619162" cy="5619162"/>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6"/>
              <a:stretch>
                <a:fillRect l="0" t="-188" r="0" b="-188"/>
              </a:stretch>
            </a:blipFill>
          </p:spPr>
        </p:sp>
      </p:grpSp>
      <p:grpSp>
        <p:nvGrpSpPr>
          <p:cNvPr name="Group 8" id="8"/>
          <p:cNvGrpSpPr/>
          <p:nvPr/>
        </p:nvGrpSpPr>
        <p:grpSpPr>
          <a:xfrm rot="0">
            <a:off x="12834830" y="-931712"/>
            <a:ext cx="4840041" cy="4840041"/>
            <a:chOff x="0" y="0"/>
            <a:chExt cx="812800" cy="812800"/>
          </a:xfrm>
        </p:grpSpPr>
        <p:sp>
          <p:nvSpPr>
            <p:cNvPr name="Freeform 9" id="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7"/>
              <a:stretch>
                <a:fillRect l="-19991" t="0" r="-19991" b="0"/>
              </a:stretch>
            </a:blipFill>
          </p:spPr>
        </p:sp>
      </p:grpSp>
      <p:sp>
        <p:nvSpPr>
          <p:cNvPr name="Freeform 10" id="10"/>
          <p:cNvSpPr/>
          <p:nvPr/>
        </p:nvSpPr>
        <p:spPr>
          <a:xfrm flipH="false" flipV="false" rot="0">
            <a:off x="16239956" y="8070736"/>
            <a:ext cx="1824476" cy="1824476"/>
          </a:xfrm>
          <a:custGeom>
            <a:avLst/>
            <a:gdLst/>
            <a:ahLst/>
            <a:cxnLst/>
            <a:rect r="r" b="b" t="t" l="l"/>
            <a:pathLst>
              <a:path h="1824476" w="1824476">
                <a:moveTo>
                  <a:pt x="0" y="0"/>
                </a:moveTo>
                <a:lnTo>
                  <a:pt x="1824476" y="0"/>
                </a:lnTo>
                <a:lnTo>
                  <a:pt x="1824476" y="1824476"/>
                </a:lnTo>
                <a:lnTo>
                  <a:pt x="0" y="1824476"/>
                </a:lnTo>
                <a:lnTo>
                  <a:pt x="0" y="0"/>
                </a:lnTo>
                <a:close/>
              </a:path>
            </a:pathLst>
          </a:custGeom>
          <a:blipFill>
            <a:blip r:embed="rId8"/>
            <a:stretch>
              <a:fillRect l="0" t="0" r="0" b="0"/>
            </a:stretch>
          </a:blipFill>
        </p:spPr>
      </p:sp>
      <p:sp>
        <p:nvSpPr>
          <p:cNvPr name="TextBox 11" id="11"/>
          <p:cNvSpPr txBox="true"/>
          <p:nvPr/>
        </p:nvSpPr>
        <p:spPr>
          <a:xfrm rot="0">
            <a:off x="718298" y="3110880"/>
            <a:ext cx="13149736" cy="3437255"/>
          </a:xfrm>
          <a:prstGeom prst="rect">
            <a:avLst/>
          </a:prstGeom>
        </p:spPr>
        <p:txBody>
          <a:bodyPr anchor="t" rtlCol="false" tIns="0" lIns="0" bIns="0" rIns="0">
            <a:spAutoFit/>
          </a:bodyPr>
          <a:lstStyle/>
          <a:p>
            <a:pPr algn="l" marL="690881" indent="-345440" lvl="1">
              <a:lnSpc>
                <a:spcPts val="3520"/>
              </a:lnSpc>
              <a:buFont typeface="Arial"/>
              <a:buChar char="•"/>
            </a:pPr>
            <a:r>
              <a:rPr lang="en-US" sz="3200">
                <a:solidFill>
                  <a:srgbClr val="1E3245"/>
                </a:solidFill>
                <a:latin typeface="Open Sauce"/>
                <a:ea typeface="Open Sauce"/>
                <a:cs typeface="Open Sauce"/>
                <a:sym typeface="Open Sauce"/>
              </a:rPr>
              <a:t>Today’s focus: how clear routines and expectations support behaviour for learning</a:t>
            </a:r>
          </a:p>
          <a:p>
            <a:pPr algn="l">
              <a:lnSpc>
                <a:spcPts val="3520"/>
              </a:lnSpc>
            </a:pPr>
          </a:p>
          <a:p>
            <a:pPr algn="l" marL="690881" indent="-345440" lvl="1">
              <a:lnSpc>
                <a:spcPts val="3520"/>
              </a:lnSpc>
              <a:buFont typeface="Arial"/>
              <a:buChar char="•"/>
            </a:pPr>
            <a:r>
              <a:rPr lang="en-US" sz="3200">
                <a:solidFill>
                  <a:srgbClr val="1E3245"/>
                </a:solidFill>
                <a:latin typeface="Open Sauce"/>
                <a:ea typeface="Open Sauce"/>
                <a:cs typeface="Open Sauce"/>
                <a:sym typeface="Open Sauce"/>
              </a:rPr>
              <a:t>Link</a:t>
            </a:r>
            <a:r>
              <a:rPr lang="en-US" sz="3200">
                <a:solidFill>
                  <a:srgbClr val="1E3245"/>
                </a:solidFill>
                <a:latin typeface="Open Sauce"/>
                <a:ea typeface="Open Sauce"/>
                <a:cs typeface="Open Sauce"/>
                <a:sym typeface="Open Sauce"/>
              </a:rPr>
              <a:t> to whole-school behaviour policy and current DfE guidance</a:t>
            </a:r>
          </a:p>
          <a:p>
            <a:pPr algn="l">
              <a:lnSpc>
                <a:spcPts val="3520"/>
              </a:lnSpc>
            </a:pPr>
          </a:p>
          <a:p>
            <a:pPr algn="l" marL="690881" indent="-345440" lvl="1">
              <a:lnSpc>
                <a:spcPts val="3520"/>
              </a:lnSpc>
              <a:buFont typeface="Arial"/>
              <a:buChar char="•"/>
            </a:pPr>
            <a:r>
              <a:rPr lang="en-US" sz="3200">
                <a:solidFill>
                  <a:srgbClr val="1E3245"/>
                </a:solidFill>
                <a:latin typeface="Open Sauce"/>
                <a:ea typeface="Open Sauce"/>
                <a:cs typeface="Open Sauce"/>
                <a:sym typeface="Open Sauce"/>
              </a:rPr>
              <a:t>We’ll finish with a quick self-audit and next steps</a:t>
            </a:r>
          </a:p>
          <a:p>
            <a:pPr algn="l">
              <a:lnSpc>
                <a:spcPts val="2859"/>
              </a:lnSpc>
            </a:pPr>
          </a:p>
        </p:txBody>
      </p:sp>
      <p:sp>
        <p:nvSpPr>
          <p:cNvPr name="TextBox 12" id="12"/>
          <p:cNvSpPr txBox="true"/>
          <p:nvPr/>
        </p:nvSpPr>
        <p:spPr>
          <a:xfrm rot="0">
            <a:off x="1028700" y="8168005"/>
            <a:ext cx="10664328" cy="1090295"/>
          </a:xfrm>
          <a:prstGeom prst="rect">
            <a:avLst/>
          </a:prstGeom>
        </p:spPr>
        <p:txBody>
          <a:bodyPr anchor="t" rtlCol="false" tIns="0" lIns="0" bIns="0" rIns="0">
            <a:spAutoFit/>
          </a:bodyPr>
          <a:lstStyle/>
          <a:p>
            <a:pPr algn="ctr">
              <a:lnSpc>
                <a:spcPts val="2859"/>
              </a:lnSpc>
              <a:spcBef>
                <a:spcPct val="0"/>
              </a:spcBef>
            </a:pPr>
            <a:r>
              <a:rPr lang="en-US" b="true" sz="2599" i="true">
                <a:solidFill>
                  <a:srgbClr val="4D6076"/>
                </a:solidFill>
                <a:latin typeface="Open Sauce Bold Italics"/>
                <a:ea typeface="Open Sauce Bold Italics"/>
                <a:cs typeface="Open Sauce Bold Italics"/>
                <a:sym typeface="Open Sauce Bold Italics"/>
              </a:rPr>
              <a:t>T</a:t>
            </a:r>
            <a:r>
              <a:rPr lang="en-US" b="true" sz="2599" i="true">
                <a:solidFill>
                  <a:srgbClr val="4D6076"/>
                </a:solidFill>
                <a:latin typeface="Open Sauce Bold Italics"/>
                <a:ea typeface="Open Sauce Bold Italics"/>
                <a:cs typeface="Open Sauce Bold Italics"/>
                <a:sym typeface="Open Sauce Bold Italics"/>
              </a:rPr>
              <a:t>he national picture of growing concern around low-level disruption and lost learning time, and that this is a focus for DfE and Ofsted.</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88A3B5"/>
        </a:solidFill>
      </p:bgPr>
    </p:bg>
    <p:spTree>
      <p:nvGrpSpPr>
        <p:cNvPr id="1" name=""/>
        <p:cNvGrpSpPr/>
        <p:nvPr/>
      </p:nvGrpSpPr>
      <p:grpSpPr>
        <a:xfrm>
          <a:off x="0" y="0"/>
          <a:ext cx="0" cy="0"/>
          <a:chOff x="0" y="0"/>
          <a:chExt cx="0" cy="0"/>
        </a:xfrm>
      </p:grpSpPr>
      <p:sp>
        <p:nvSpPr>
          <p:cNvPr name="Freeform 2" id="2"/>
          <p:cNvSpPr/>
          <p:nvPr/>
        </p:nvSpPr>
        <p:spPr>
          <a:xfrm flipH="false" flipV="true" rot="0">
            <a:off x="-2979133" y="-348367"/>
            <a:ext cx="6896913" cy="5008883"/>
          </a:xfrm>
          <a:custGeom>
            <a:avLst/>
            <a:gdLst/>
            <a:ahLst/>
            <a:cxnLst/>
            <a:rect r="r" b="b" t="t" l="l"/>
            <a:pathLst>
              <a:path h="5008883" w="6896913">
                <a:moveTo>
                  <a:pt x="0" y="5008883"/>
                </a:moveTo>
                <a:lnTo>
                  <a:pt x="6896913" y="5008883"/>
                </a:lnTo>
                <a:lnTo>
                  <a:pt x="6896913" y="0"/>
                </a:lnTo>
                <a:lnTo>
                  <a:pt x="0" y="0"/>
                </a:lnTo>
                <a:lnTo>
                  <a:pt x="0" y="5008883"/>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1126839">
            <a:off x="-1022246" y="5964925"/>
            <a:ext cx="8058621" cy="8058621"/>
          </a:xfrm>
          <a:custGeom>
            <a:avLst/>
            <a:gdLst/>
            <a:ahLst/>
            <a:cxnLst/>
            <a:rect r="r" b="b" t="t" l="l"/>
            <a:pathLst>
              <a:path h="8058621" w="8058621">
                <a:moveTo>
                  <a:pt x="0" y="0"/>
                </a:moveTo>
                <a:lnTo>
                  <a:pt x="8058621" y="0"/>
                </a:lnTo>
                <a:lnTo>
                  <a:pt x="8058621" y="8058621"/>
                </a:lnTo>
                <a:lnTo>
                  <a:pt x="0" y="8058621"/>
                </a:lnTo>
                <a:lnTo>
                  <a:pt x="0" y="0"/>
                </a:lnTo>
                <a:close/>
              </a:path>
            </a:pathLst>
          </a:custGeom>
          <a:blipFill>
            <a:blip r:embed="rId4">
              <a:alphaModFix amt="5000"/>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5400000">
            <a:off x="2548666" y="1847577"/>
            <a:ext cx="15648299" cy="6591846"/>
          </a:xfrm>
          <a:custGeom>
            <a:avLst/>
            <a:gdLst/>
            <a:ahLst/>
            <a:cxnLst/>
            <a:rect r="r" b="b" t="t" l="l"/>
            <a:pathLst>
              <a:path h="6591846" w="15648299">
                <a:moveTo>
                  <a:pt x="0" y="0"/>
                </a:moveTo>
                <a:lnTo>
                  <a:pt x="15648299" y="0"/>
                </a:lnTo>
                <a:lnTo>
                  <a:pt x="15648299" y="6591846"/>
                </a:lnTo>
                <a:lnTo>
                  <a:pt x="0" y="6591846"/>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grpSp>
        <p:nvGrpSpPr>
          <p:cNvPr name="Group 5" id="5"/>
          <p:cNvGrpSpPr/>
          <p:nvPr/>
        </p:nvGrpSpPr>
        <p:grpSpPr>
          <a:xfrm rot="0">
            <a:off x="10538205" y="-203753"/>
            <a:ext cx="9371304" cy="11307366"/>
            <a:chOff x="0" y="0"/>
            <a:chExt cx="2394292" cy="2888940"/>
          </a:xfrm>
        </p:grpSpPr>
        <p:sp>
          <p:nvSpPr>
            <p:cNvPr name="Freeform 6" id="6"/>
            <p:cNvSpPr/>
            <p:nvPr/>
          </p:nvSpPr>
          <p:spPr>
            <a:xfrm flipH="false" flipV="false" rot="0">
              <a:off x="0" y="0"/>
              <a:ext cx="2394292" cy="2888940"/>
            </a:xfrm>
            <a:custGeom>
              <a:avLst/>
              <a:gdLst/>
              <a:ahLst/>
              <a:cxnLst/>
              <a:rect r="r" b="b" t="t" l="l"/>
              <a:pathLst>
                <a:path h="2888940" w="2394292">
                  <a:moveTo>
                    <a:pt x="82613" y="0"/>
                  </a:moveTo>
                  <a:lnTo>
                    <a:pt x="2311679" y="0"/>
                  </a:lnTo>
                  <a:cubicBezTo>
                    <a:pt x="2357305" y="0"/>
                    <a:pt x="2394292" y="36987"/>
                    <a:pt x="2394292" y="82613"/>
                  </a:cubicBezTo>
                  <a:lnTo>
                    <a:pt x="2394292" y="2806327"/>
                  </a:lnTo>
                  <a:cubicBezTo>
                    <a:pt x="2394292" y="2828238"/>
                    <a:pt x="2385588" y="2849251"/>
                    <a:pt x="2370095" y="2864744"/>
                  </a:cubicBezTo>
                  <a:cubicBezTo>
                    <a:pt x="2354602" y="2880236"/>
                    <a:pt x="2333590" y="2888940"/>
                    <a:pt x="2311679" y="2888940"/>
                  </a:cubicBezTo>
                  <a:lnTo>
                    <a:pt x="82613" y="2888940"/>
                  </a:lnTo>
                  <a:cubicBezTo>
                    <a:pt x="36987" y="2888940"/>
                    <a:pt x="0" y="2851953"/>
                    <a:pt x="0" y="2806327"/>
                  </a:cubicBezTo>
                  <a:lnTo>
                    <a:pt x="0" y="82613"/>
                  </a:lnTo>
                  <a:cubicBezTo>
                    <a:pt x="0" y="36987"/>
                    <a:pt x="36987" y="0"/>
                    <a:pt x="82613" y="0"/>
                  </a:cubicBezTo>
                  <a:close/>
                </a:path>
              </a:pathLst>
            </a:custGeom>
            <a:solidFill>
              <a:srgbClr val="7F8163"/>
            </a:solidFill>
          </p:spPr>
        </p:sp>
        <p:sp>
          <p:nvSpPr>
            <p:cNvPr name="TextBox 7" id="7"/>
            <p:cNvSpPr txBox="true"/>
            <p:nvPr/>
          </p:nvSpPr>
          <p:spPr>
            <a:xfrm>
              <a:off x="0" y="19050"/>
              <a:ext cx="2394292" cy="2869890"/>
            </a:xfrm>
            <a:prstGeom prst="rect">
              <a:avLst/>
            </a:prstGeom>
          </p:spPr>
          <p:txBody>
            <a:bodyPr anchor="ctr" rtlCol="false" tIns="52367" lIns="52367" bIns="52367" rIns="52367"/>
            <a:lstStyle/>
            <a:p>
              <a:pPr algn="ctr">
                <a:lnSpc>
                  <a:spcPts val="1798"/>
                </a:lnSpc>
              </a:pPr>
            </a:p>
          </p:txBody>
        </p:sp>
      </p:grpSp>
      <p:sp>
        <p:nvSpPr>
          <p:cNvPr name="Freeform 8" id="8"/>
          <p:cNvSpPr/>
          <p:nvPr/>
        </p:nvSpPr>
        <p:spPr>
          <a:xfrm flipH="true" flipV="false" rot="0">
            <a:off x="9050408" y="3171579"/>
            <a:ext cx="10747236" cy="7805180"/>
          </a:xfrm>
          <a:custGeom>
            <a:avLst/>
            <a:gdLst/>
            <a:ahLst/>
            <a:cxnLst/>
            <a:rect r="r" b="b" t="t" l="l"/>
            <a:pathLst>
              <a:path h="7805180" w="10747236">
                <a:moveTo>
                  <a:pt x="10747236" y="0"/>
                </a:moveTo>
                <a:lnTo>
                  <a:pt x="0" y="0"/>
                </a:lnTo>
                <a:lnTo>
                  <a:pt x="0" y="7805180"/>
                </a:lnTo>
                <a:lnTo>
                  <a:pt x="10747236" y="7805180"/>
                </a:lnTo>
                <a:lnTo>
                  <a:pt x="10747236" y="0"/>
                </a:lnTo>
                <a:close/>
              </a:path>
            </a:pathLst>
          </a:custGeom>
          <a:blipFill>
            <a:blip r:embed="rId8">
              <a:extLst>
                <a:ext uri="{96DAC541-7B7A-43D3-8B79-37D633B846F1}">
                  <asvg:svgBlip xmlns:asvg="http://schemas.microsoft.com/office/drawing/2016/SVG/main" r:embed="rId9"/>
                </a:ext>
              </a:extLst>
            </a:blip>
            <a:stretch>
              <a:fillRect l="0" t="0" r="0" b="0"/>
            </a:stretch>
          </a:blipFill>
        </p:spPr>
      </p:sp>
      <p:grpSp>
        <p:nvGrpSpPr>
          <p:cNvPr name="Group 9" id="9"/>
          <p:cNvGrpSpPr/>
          <p:nvPr/>
        </p:nvGrpSpPr>
        <p:grpSpPr>
          <a:xfrm rot="0">
            <a:off x="10154303" y="3533329"/>
            <a:ext cx="6886485" cy="4212988"/>
            <a:chOff x="0" y="0"/>
            <a:chExt cx="1759441" cy="1076384"/>
          </a:xfrm>
        </p:grpSpPr>
        <p:sp>
          <p:nvSpPr>
            <p:cNvPr name="Freeform 10" id="10"/>
            <p:cNvSpPr/>
            <p:nvPr/>
          </p:nvSpPr>
          <p:spPr>
            <a:xfrm flipH="false" flipV="false" rot="0">
              <a:off x="0" y="0"/>
              <a:ext cx="1759441" cy="1076384"/>
            </a:xfrm>
            <a:custGeom>
              <a:avLst/>
              <a:gdLst/>
              <a:ahLst/>
              <a:cxnLst/>
              <a:rect r="r" b="b" t="t" l="l"/>
              <a:pathLst>
                <a:path h="1076384" w="1759441">
                  <a:moveTo>
                    <a:pt x="0" y="0"/>
                  </a:moveTo>
                  <a:lnTo>
                    <a:pt x="1759441" y="0"/>
                  </a:lnTo>
                  <a:lnTo>
                    <a:pt x="1759441" y="1076384"/>
                  </a:lnTo>
                  <a:lnTo>
                    <a:pt x="0" y="1076384"/>
                  </a:lnTo>
                  <a:close/>
                </a:path>
              </a:pathLst>
            </a:custGeom>
            <a:solidFill>
              <a:srgbClr val="88A3B5"/>
            </a:solidFill>
          </p:spPr>
        </p:sp>
        <p:sp>
          <p:nvSpPr>
            <p:cNvPr name="TextBox 11" id="11"/>
            <p:cNvSpPr txBox="true"/>
            <p:nvPr/>
          </p:nvSpPr>
          <p:spPr>
            <a:xfrm>
              <a:off x="0" y="19050"/>
              <a:ext cx="1759441" cy="1057334"/>
            </a:xfrm>
            <a:prstGeom prst="rect">
              <a:avLst/>
            </a:prstGeom>
          </p:spPr>
          <p:txBody>
            <a:bodyPr anchor="ctr" rtlCol="false" tIns="52367" lIns="52367" bIns="52367" rIns="52367"/>
            <a:lstStyle/>
            <a:p>
              <a:pPr algn="ctr">
                <a:lnSpc>
                  <a:spcPts val="1798"/>
                </a:lnSpc>
              </a:pPr>
            </a:p>
          </p:txBody>
        </p:sp>
      </p:grpSp>
      <p:sp>
        <p:nvSpPr>
          <p:cNvPr name="Freeform 12" id="12"/>
          <p:cNvSpPr/>
          <p:nvPr/>
        </p:nvSpPr>
        <p:spPr>
          <a:xfrm flipH="false" flipV="false" rot="0">
            <a:off x="16163467" y="331598"/>
            <a:ext cx="1824476" cy="1824476"/>
          </a:xfrm>
          <a:custGeom>
            <a:avLst/>
            <a:gdLst/>
            <a:ahLst/>
            <a:cxnLst/>
            <a:rect r="r" b="b" t="t" l="l"/>
            <a:pathLst>
              <a:path h="1824476" w="1824476">
                <a:moveTo>
                  <a:pt x="0" y="0"/>
                </a:moveTo>
                <a:lnTo>
                  <a:pt x="1824477" y="0"/>
                </a:lnTo>
                <a:lnTo>
                  <a:pt x="1824477" y="1824477"/>
                </a:lnTo>
                <a:lnTo>
                  <a:pt x="0" y="1824477"/>
                </a:lnTo>
                <a:lnTo>
                  <a:pt x="0" y="0"/>
                </a:lnTo>
                <a:close/>
              </a:path>
            </a:pathLst>
          </a:custGeom>
          <a:blipFill>
            <a:blip r:embed="rId10"/>
            <a:stretch>
              <a:fillRect l="0" t="0" r="0" b="0"/>
            </a:stretch>
          </a:blipFill>
        </p:spPr>
      </p:sp>
      <p:sp>
        <p:nvSpPr>
          <p:cNvPr name="TextBox 13" id="13"/>
          <p:cNvSpPr txBox="true"/>
          <p:nvPr/>
        </p:nvSpPr>
        <p:spPr>
          <a:xfrm rot="0">
            <a:off x="2367784" y="1066800"/>
            <a:ext cx="12262616" cy="1416050"/>
          </a:xfrm>
          <a:prstGeom prst="rect">
            <a:avLst/>
          </a:prstGeom>
        </p:spPr>
        <p:txBody>
          <a:bodyPr anchor="t" rtlCol="false" tIns="0" lIns="0" bIns="0" rIns="0">
            <a:spAutoFit/>
          </a:bodyPr>
          <a:lstStyle/>
          <a:p>
            <a:pPr algn="ctr" marL="0" indent="0" lvl="0">
              <a:lnSpc>
                <a:spcPts val="5500"/>
              </a:lnSpc>
            </a:pPr>
            <a:r>
              <a:rPr lang="en-US" b="true" sz="5000">
                <a:solidFill>
                  <a:srgbClr val="E3DFDD"/>
                </a:solidFill>
                <a:latin typeface="Open Sauce Bold"/>
                <a:ea typeface="Open Sauce Bold"/>
                <a:cs typeface="Open Sauce Bold"/>
                <a:sym typeface="Open Sauce Bold"/>
              </a:rPr>
              <a:t>What does</a:t>
            </a:r>
            <a:r>
              <a:rPr lang="en-US" b="true" sz="5000">
                <a:solidFill>
                  <a:srgbClr val="E3DFDD"/>
                </a:solidFill>
                <a:latin typeface="Open Sauce Bold"/>
                <a:ea typeface="Open Sauce Bold"/>
                <a:cs typeface="Open Sauce Bold"/>
                <a:sym typeface="Open Sauce Bold"/>
              </a:rPr>
              <a:t> the evidence say about routines and expectations?</a:t>
            </a:r>
          </a:p>
        </p:txBody>
      </p:sp>
      <p:sp>
        <p:nvSpPr>
          <p:cNvPr name="TextBox 14" id="14"/>
          <p:cNvSpPr txBox="true"/>
          <p:nvPr/>
        </p:nvSpPr>
        <p:spPr>
          <a:xfrm rot="0">
            <a:off x="279396" y="3786349"/>
            <a:ext cx="9062908" cy="5846078"/>
          </a:xfrm>
          <a:prstGeom prst="rect">
            <a:avLst/>
          </a:prstGeom>
        </p:spPr>
        <p:txBody>
          <a:bodyPr anchor="t" rtlCol="false" tIns="0" lIns="0" bIns="0" rIns="0">
            <a:spAutoFit/>
          </a:bodyPr>
          <a:lstStyle/>
          <a:p>
            <a:pPr algn="l" marL="600646" indent="-300323" lvl="1">
              <a:lnSpc>
                <a:spcPts val="3060"/>
              </a:lnSpc>
              <a:buFont typeface="Arial"/>
              <a:buChar char="•"/>
            </a:pPr>
            <a:r>
              <a:rPr lang="en-US" b="true" sz="2782">
                <a:solidFill>
                  <a:srgbClr val="1E3245"/>
                </a:solidFill>
                <a:latin typeface="Open Sauce Bold"/>
                <a:ea typeface="Open Sauce Bold"/>
                <a:cs typeface="Open Sauce Bold"/>
                <a:sym typeface="Open Sauce Bold"/>
              </a:rPr>
              <a:t>The EEF “Improving Behaviour in Schools” guidanc</a:t>
            </a:r>
            <a:r>
              <a:rPr lang="en-US" b="true" sz="2782">
                <a:solidFill>
                  <a:srgbClr val="1E3245"/>
                </a:solidFill>
                <a:latin typeface="Open Sauce Bold"/>
                <a:ea typeface="Open Sauce Bold"/>
                <a:cs typeface="Open Sauce Bold"/>
                <a:sym typeface="Open Sauce Bold"/>
              </a:rPr>
              <a:t>e report highlights that consistent, clear behaviour policies and routines are central to preventing misbehaviour and creating calm classrooms.</a:t>
            </a:r>
          </a:p>
          <a:p>
            <a:pPr algn="l">
              <a:lnSpc>
                <a:spcPts val="3060"/>
              </a:lnSpc>
            </a:pPr>
          </a:p>
          <a:p>
            <a:pPr algn="l" marL="600646" indent="-300323" lvl="1">
              <a:lnSpc>
                <a:spcPts val="3060"/>
              </a:lnSpc>
              <a:buFont typeface="Arial"/>
              <a:buChar char="•"/>
            </a:pPr>
            <a:r>
              <a:rPr lang="en-US" b="true" sz="2782">
                <a:solidFill>
                  <a:srgbClr val="1E3245"/>
                </a:solidFill>
                <a:latin typeface="Open Sauce Bold"/>
                <a:ea typeface="Open Sauce Bold"/>
                <a:cs typeface="Open Sauce Bold"/>
                <a:sym typeface="Open Sauce Bold"/>
              </a:rPr>
              <a:t>The report stresses preventi</a:t>
            </a:r>
            <a:r>
              <a:rPr lang="en-US" b="true" sz="2782">
                <a:solidFill>
                  <a:srgbClr val="1E3245"/>
                </a:solidFill>
                <a:latin typeface="Open Sauce Bold"/>
                <a:ea typeface="Open Sauce Bold"/>
                <a:cs typeface="Open Sauce Bold"/>
                <a:sym typeface="Open Sauce Bold"/>
              </a:rPr>
              <a:t>on f</a:t>
            </a:r>
            <a:r>
              <a:rPr lang="en-US" b="true" sz="2782">
                <a:solidFill>
                  <a:srgbClr val="1E3245"/>
                </a:solidFill>
                <a:latin typeface="Open Sauce Bold"/>
                <a:ea typeface="Open Sauce Bold"/>
                <a:cs typeface="Open Sauce Bold"/>
                <a:sym typeface="Open Sauce Bold"/>
              </a:rPr>
              <a:t>irst – routines, relationships, and classroom management – not just sanction</a:t>
            </a:r>
            <a:r>
              <a:rPr lang="en-US" b="true" sz="2782">
                <a:solidFill>
                  <a:srgbClr val="1E3245"/>
                </a:solidFill>
                <a:latin typeface="Open Sauce Bold"/>
                <a:ea typeface="Open Sauce Bold"/>
                <a:cs typeface="Open Sauce Bold"/>
                <a:sym typeface="Open Sauce Bold"/>
              </a:rPr>
              <a:t>s.</a:t>
            </a:r>
          </a:p>
          <a:p>
            <a:pPr algn="l">
              <a:lnSpc>
                <a:spcPts val="3060"/>
              </a:lnSpc>
            </a:pPr>
          </a:p>
          <a:p>
            <a:pPr algn="l" marL="600646" indent="-300323" lvl="1">
              <a:lnSpc>
                <a:spcPts val="3060"/>
              </a:lnSpc>
              <a:buFont typeface="Arial"/>
              <a:buChar char="•"/>
            </a:pPr>
            <a:r>
              <a:rPr lang="en-US" b="true" sz="2782">
                <a:solidFill>
                  <a:srgbClr val="1E3245"/>
                </a:solidFill>
                <a:latin typeface="Open Sauce Bold"/>
                <a:ea typeface="Open Sauce Bold"/>
                <a:cs typeface="Open Sauce Bold"/>
                <a:sym typeface="Open Sauce Bold"/>
              </a:rPr>
              <a:t>Tom Bennett’s rev</a:t>
            </a:r>
            <a:r>
              <a:rPr lang="en-US" b="true" sz="2782">
                <a:solidFill>
                  <a:srgbClr val="1E3245"/>
                </a:solidFill>
                <a:latin typeface="Open Sauce Bold"/>
                <a:ea typeface="Open Sauce Bold"/>
                <a:cs typeface="Open Sauce Bold"/>
                <a:sym typeface="Open Sauce Bold"/>
              </a:rPr>
              <a:t>iew “Crea</a:t>
            </a:r>
            <a:r>
              <a:rPr lang="en-US" b="true" sz="2782">
                <a:solidFill>
                  <a:srgbClr val="1E3245"/>
                </a:solidFill>
                <a:latin typeface="Open Sauce Bold"/>
                <a:ea typeface="Open Sauce Bold"/>
                <a:cs typeface="Open Sauce Bold"/>
                <a:sym typeface="Open Sauce Bold"/>
              </a:rPr>
              <a:t>ting </a:t>
            </a:r>
            <a:r>
              <a:rPr lang="en-US" b="true" sz="2782">
                <a:solidFill>
                  <a:srgbClr val="1E3245"/>
                </a:solidFill>
                <a:latin typeface="Open Sauce Bold"/>
                <a:ea typeface="Open Sauce Bold"/>
                <a:cs typeface="Open Sauce Bold"/>
                <a:sym typeface="Open Sauce Bold"/>
              </a:rPr>
              <a:t>a Culture” (DfE) fou</a:t>
            </a:r>
            <a:r>
              <a:rPr lang="en-US" b="true" sz="2782">
                <a:solidFill>
                  <a:srgbClr val="1E3245"/>
                </a:solidFill>
                <a:latin typeface="Open Sauce Bold"/>
                <a:ea typeface="Open Sauce Bold"/>
                <a:cs typeface="Open Sauce Bold"/>
                <a:sym typeface="Open Sauce Bold"/>
              </a:rPr>
              <a:t>n</a:t>
            </a:r>
            <a:r>
              <a:rPr lang="en-US" b="true" sz="2782">
                <a:solidFill>
                  <a:srgbClr val="1E3245"/>
                </a:solidFill>
                <a:latin typeface="Open Sauce Bold"/>
                <a:ea typeface="Open Sauce Bold"/>
                <a:cs typeface="Open Sauce Bold"/>
                <a:sym typeface="Open Sauce Bold"/>
              </a:rPr>
              <a:t>d</a:t>
            </a:r>
            <a:r>
              <a:rPr lang="en-US" b="true" sz="2782">
                <a:solidFill>
                  <a:srgbClr val="1E3245"/>
                </a:solidFill>
                <a:latin typeface="Open Sauce Bold"/>
                <a:ea typeface="Open Sauce Bold"/>
                <a:cs typeface="Open Sauce Bold"/>
                <a:sym typeface="Open Sauce Bold"/>
              </a:rPr>
              <a:t> that where </a:t>
            </a:r>
            <a:r>
              <a:rPr lang="en-US" b="true" sz="2782">
                <a:solidFill>
                  <a:srgbClr val="1E3245"/>
                </a:solidFill>
                <a:latin typeface="Open Sauce Bold"/>
                <a:ea typeface="Open Sauce Bold"/>
                <a:cs typeface="Open Sauce Bold"/>
                <a:sym typeface="Open Sauce Bold"/>
              </a:rPr>
              <a:t>behavio</a:t>
            </a:r>
            <a:r>
              <a:rPr lang="en-US" b="true" sz="2782">
                <a:solidFill>
                  <a:srgbClr val="1E3245"/>
                </a:solidFill>
                <a:latin typeface="Open Sauce Bold"/>
                <a:ea typeface="Open Sauce Bold"/>
                <a:cs typeface="Open Sauce Bold"/>
                <a:sym typeface="Open Sauce Bold"/>
              </a:rPr>
              <a:t>ur </a:t>
            </a:r>
            <a:r>
              <a:rPr lang="en-US" b="true" sz="2782">
                <a:solidFill>
                  <a:srgbClr val="1E3245"/>
                </a:solidFill>
                <a:latin typeface="Open Sauce Bold"/>
                <a:ea typeface="Open Sauce Bold"/>
                <a:cs typeface="Open Sauce Bold"/>
                <a:sym typeface="Open Sauce Bold"/>
              </a:rPr>
              <a:t>is s</a:t>
            </a:r>
            <a:r>
              <a:rPr lang="en-US" b="true" sz="2782">
                <a:solidFill>
                  <a:srgbClr val="1E3245"/>
                </a:solidFill>
                <a:latin typeface="Open Sauce Bold"/>
                <a:ea typeface="Open Sauce Bold"/>
                <a:cs typeface="Open Sauce Bold"/>
                <a:sym typeface="Open Sauce Bold"/>
              </a:rPr>
              <a:t>trong</a:t>
            </a:r>
            <a:r>
              <a:rPr lang="en-US" b="true" sz="2782">
                <a:solidFill>
                  <a:srgbClr val="1E3245"/>
                </a:solidFill>
                <a:latin typeface="Open Sauce Bold"/>
                <a:ea typeface="Open Sauce Bold"/>
                <a:cs typeface="Open Sauce Bold"/>
                <a:sym typeface="Open Sauce Bold"/>
              </a:rPr>
              <a:t>e</a:t>
            </a:r>
            <a:r>
              <a:rPr lang="en-US" b="true" sz="2782">
                <a:solidFill>
                  <a:srgbClr val="1E3245"/>
                </a:solidFill>
                <a:latin typeface="Open Sauce Bold"/>
                <a:ea typeface="Open Sauce Bold"/>
                <a:cs typeface="Open Sauce Bold"/>
                <a:sym typeface="Open Sauce Bold"/>
              </a:rPr>
              <a:t>st, schools have exp</a:t>
            </a:r>
            <a:r>
              <a:rPr lang="en-US" b="true" sz="2782">
                <a:solidFill>
                  <a:srgbClr val="1E3245"/>
                </a:solidFill>
                <a:latin typeface="Open Sauce Bold"/>
                <a:ea typeface="Open Sauce Bold"/>
                <a:cs typeface="Open Sauce Bold"/>
                <a:sym typeface="Open Sauce Bold"/>
              </a:rPr>
              <a:t>l</a:t>
            </a:r>
            <a:r>
              <a:rPr lang="en-US" b="true" sz="2782">
                <a:solidFill>
                  <a:srgbClr val="1E3245"/>
                </a:solidFill>
                <a:latin typeface="Open Sauce Bold"/>
                <a:ea typeface="Open Sauce Bold"/>
                <a:cs typeface="Open Sauce Bold"/>
                <a:sym typeface="Open Sauce Bold"/>
              </a:rPr>
              <a:t>icit, s</a:t>
            </a:r>
            <a:r>
              <a:rPr lang="en-US" b="true" sz="2782">
                <a:solidFill>
                  <a:srgbClr val="1E3245"/>
                </a:solidFill>
                <a:latin typeface="Open Sauce Bold"/>
                <a:ea typeface="Open Sauce Bold"/>
                <a:cs typeface="Open Sauce Bold"/>
                <a:sym typeface="Open Sauce Bold"/>
              </a:rPr>
              <a:t>hared</a:t>
            </a:r>
            <a:r>
              <a:rPr lang="en-US" b="true" sz="2782">
                <a:solidFill>
                  <a:srgbClr val="1E3245"/>
                </a:solidFill>
                <a:latin typeface="Open Sauce Bold"/>
                <a:ea typeface="Open Sauce Bold"/>
                <a:cs typeface="Open Sauce Bold"/>
                <a:sym typeface="Open Sauce Bold"/>
              </a:rPr>
              <a:t> r</a:t>
            </a:r>
            <a:r>
              <a:rPr lang="en-US" b="true" sz="2782">
                <a:solidFill>
                  <a:srgbClr val="1E3245"/>
                </a:solidFill>
                <a:latin typeface="Open Sauce Bold"/>
                <a:ea typeface="Open Sauce Bold"/>
                <a:cs typeface="Open Sauce Bold"/>
                <a:sym typeface="Open Sauce Bold"/>
              </a:rPr>
              <a:t>o</a:t>
            </a:r>
            <a:r>
              <a:rPr lang="en-US" b="true" sz="2782">
                <a:solidFill>
                  <a:srgbClr val="1E3245"/>
                </a:solidFill>
                <a:latin typeface="Open Sauce Bold"/>
                <a:ea typeface="Open Sauce Bold"/>
                <a:cs typeface="Open Sauce Bold"/>
                <a:sym typeface="Open Sauce Bold"/>
              </a:rPr>
              <a:t>uti</a:t>
            </a:r>
            <a:r>
              <a:rPr lang="en-US" b="true" sz="2782">
                <a:solidFill>
                  <a:srgbClr val="1E3245"/>
                </a:solidFill>
                <a:latin typeface="Open Sauce Bold"/>
                <a:ea typeface="Open Sauce Bold"/>
                <a:cs typeface="Open Sauce Bold"/>
                <a:sym typeface="Open Sauce Bold"/>
              </a:rPr>
              <a:t>n</a:t>
            </a:r>
            <a:r>
              <a:rPr lang="en-US" b="true" sz="2782">
                <a:solidFill>
                  <a:srgbClr val="1E3245"/>
                </a:solidFill>
                <a:latin typeface="Open Sauce Bold"/>
                <a:ea typeface="Open Sauce Bold"/>
                <a:cs typeface="Open Sauce Bold"/>
                <a:sym typeface="Open Sauce Bold"/>
              </a:rPr>
              <a:t>es and </a:t>
            </a:r>
            <a:r>
              <a:rPr lang="en-US" b="true" sz="2782">
                <a:solidFill>
                  <a:srgbClr val="1E3245"/>
                </a:solidFill>
                <a:latin typeface="Open Sauce Bold"/>
                <a:ea typeface="Open Sauce Bold"/>
                <a:cs typeface="Open Sauce Bold"/>
                <a:sym typeface="Open Sauce Bold"/>
              </a:rPr>
              <a:t>clear</a:t>
            </a:r>
            <a:r>
              <a:rPr lang="en-US" b="true" sz="2782">
                <a:solidFill>
                  <a:srgbClr val="1E3245"/>
                </a:solidFill>
                <a:latin typeface="Open Sauce Bold"/>
                <a:ea typeface="Open Sauce Bold"/>
                <a:cs typeface="Open Sauce Bold"/>
                <a:sym typeface="Open Sauce Bold"/>
              </a:rPr>
              <a:t> expectations understood by all s</a:t>
            </a:r>
            <a:r>
              <a:rPr lang="en-US" b="true" sz="2782">
                <a:solidFill>
                  <a:srgbClr val="1E3245"/>
                </a:solidFill>
                <a:latin typeface="Open Sauce Bold"/>
                <a:ea typeface="Open Sauce Bold"/>
                <a:cs typeface="Open Sauce Bold"/>
                <a:sym typeface="Open Sauce Bold"/>
              </a:rPr>
              <a:t>taff</a:t>
            </a:r>
            <a:r>
              <a:rPr lang="en-US" b="true" sz="2782">
                <a:solidFill>
                  <a:srgbClr val="1E3245"/>
                </a:solidFill>
                <a:latin typeface="Open Sauce Bold"/>
                <a:ea typeface="Open Sauce Bold"/>
                <a:cs typeface="Open Sauce Bold"/>
                <a:sym typeface="Open Sauce Bold"/>
              </a:rPr>
              <a:t> and pupils.</a:t>
            </a:r>
          </a:p>
          <a:p>
            <a:pPr algn="ctr">
              <a:lnSpc>
                <a:spcPts val="3060"/>
              </a:lnSpc>
            </a:pPr>
          </a:p>
        </p:txBody>
      </p:sp>
      <p:sp>
        <p:nvSpPr>
          <p:cNvPr name="TextBox 15" id="15"/>
          <p:cNvSpPr txBox="true"/>
          <p:nvPr/>
        </p:nvSpPr>
        <p:spPr>
          <a:xfrm rot="0">
            <a:off x="10372815" y="3786349"/>
            <a:ext cx="6449460" cy="4399280"/>
          </a:xfrm>
          <a:prstGeom prst="rect">
            <a:avLst/>
          </a:prstGeom>
        </p:spPr>
        <p:txBody>
          <a:bodyPr anchor="t" rtlCol="false" tIns="0" lIns="0" bIns="0" rIns="0">
            <a:spAutoFit/>
          </a:bodyPr>
          <a:lstStyle/>
          <a:p>
            <a:pPr algn="l" marL="604519" indent="-302260" lvl="1">
              <a:lnSpc>
                <a:spcPts val="3079"/>
              </a:lnSpc>
              <a:buFont typeface="Arial"/>
              <a:buChar char="•"/>
            </a:pPr>
            <a:r>
              <a:rPr lang="en-US" sz="2799">
                <a:solidFill>
                  <a:srgbClr val="1E3245"/>
                </a:solidFill>
                <a:latin typeface="Open Sauce"/>
                <a:ea typeface="Open Sauce"/>
                <a:cs typeface="Open Sauce"/>
                <a:sym typeface="Open Sauce"/>
              </a:rPr>
              <a:t>Clear, cons</a:t>
            </a:r>
            <a:r>
              <a:rPr lang="en-US" sz="2799">
                <a:solidFill>
                  <a:srgbClr val="1E3245"/>
                </a:solidFill>
                <a:latin typeface="Open Sauce"/>
                <a:ea typeface="Open Sauce"/>
                <a:cs typeface="Open Sauce"/>
                <a:sym typeface="Open Sauce"/>
              </a:rPr>
              <a:t>istently taught routines prevent a lot of misbehaviour before it starts</a:t>
            </a:r>
          </a:p>
          <a:p>
            <a:pPr algn="l">
              <a:lnSpc>
                <a:spcPts val="3079"/>
              </a:lnSpc>
            </a:pPr>
          </a:p>
          <a:p>
            <a:pPr algn="l" marL="604519" indent="-302260" lvl="1">
              <a:lnSpc>
                <a:spcPts val="3079"/>
              </a:lnSpc>
              <a:buFont typeface="Arial"/>
              <a:buChar char="•"/>
            </a:pPr>
            <a:r>
              <a:rPr lang="en-US" sz="2799">
                <a:solidFill>
                  <a:srgbClr val="1E3245"/>
                </a:solidFill>
                <a:latin typeface="Open Sauce"/>
                <a:ea typeface="Open Sauce"/>
                <a:cs typeface="Open Sauce"/>
                <a:sym typeface="Open Sauce"/>
              </a:rPr>
              <a:t>Consi</a:t>
            </a:r>
            <a:r>
              <a:rPr lang="en-US" sz="2799">
                <a:solidFill>
                  <a:srgbClr val="1E3245"/>
                </a:solidFill>
                <a:latin typeface="Open Sauce"/>
                <a:ea typeface="Open Sauce"/>
                <a:cs typeface="Open Sauce"/>
                <a:sym typeface="Open Sauce"/>
              </a:rPr>
              <a:t>stency across staff reduces pupil anxiety and ambiguity</a:t>
            </a:r>
          </a:p>
          <a:p>
            <a:pPr algn="l">
              <a:lnSpc>
                <a:spcPts val="3079"/>
              </a:lnSpc>
            </a:pPr>
          </a:p>
          <a:p>
            <a:pPr algn="l" marL="604519" indent="-302260" lvl="1">
              <a:lnSpc>
                <a:spcPts val="3079"/>
              </a:lnSpc>
              <a:buFont typeface="Arial"/>
              <a:buChar char="•"/>
            </a:pPr>
            <a:r>
              <a:rPr lang="en-US" sz="2799">
                <a:solidFill>
                  <a:srgbClr val="1E3245"/>
                </a:solidFill>
                <a:latin typeface="Open Sauce"/>
                <a:ea typeface="Open Sauce"/>
                <a:cs typeface="Open Sauce"/>
                <a:sym typeface="Open Sauce"/>
              </a:rPr>
              <a:t>Well-e</a:t>
            </a:r>
            <a:r>
              <a:rPr lang="en-US" sz="2799">
                <a:solidFill>
                  <a:srgbClr val="1E3245"/>
                </a:solidFill>
                <a:latin typeface="Open Sauce"/>
                <a:ea typeface="Open Sauce"/>
                <a:cs typeface="Open Sauce"/>
                <a:sym typeface="Open Sauce"/>
              </a:rPr>
              <a:t>s</a:t>
            </a:r>
            <a:r>
              <a:rPr lang="en-US" sz="2799">
                <a:solidFill>
                  <a:srgbClr val="1E3245"/>
                </a:solidFill>
                <a:latin typeface="Open Sauce"/>
                <a:ea typeface="Open Sauce"/>
                <a:cs typeface="Open Sauce"/>
                <a:sym typeface="Open Sauce"/>
              </a:rPr>
              <a:t>t</a:t>
            </a:r>
            <a:r>
              <a:rPr lang="en-US" sz="2799">
                <a:solidFill>
                  <a:srgbClr val="1E3245"/>
                </a:solidFill>
                <a:latin typeface="Open Sauce"/>
                <a:ea typeface="Open Sauce"/>
                <a:cs typeface="Open Sauce"/>
                <a:sym typeface="Open Sauce"/>
              </a:rPr>
              <a:t>abl</a:t>
            </a:r>
            <a:r>
              <a:rPr lang="en-US" sz="2799">
                <a:solidFill>
                  <a:srgbClr val="1E3245"/>
                </a:solidFill>
                <a:latin typeface="Open Sauce"/>
                <a:ea typeface="Open Sauce"/>
                <a:cs typeface="Open Sauce"/>
                <a:sym typeface="Open Sauce"/>
              </a:rPr>
              <a:t>i</a:t>
            </a:r>
            <a:r>
              <a:rPr lang="en-US" sz="2799">
                <a:solidFill>
                  <a:srgbClr val="1E3245"/>
                </a:solidFill>
                <a:latin typeface="Open Sauce"/>
                <a:ea typeface="Open Sauce"/>
                <a:cs typeface="Open Sauce"/>
                <a:sym typeface="Open Sauce"/>
              </a:rPr>
              <a:t>sh</a:t>
            </a:r>
            <a:r>
              <a:rPr lang="en-US" sz="2799">
                <a:solidFill>
                  <a:srgbClr val="1E3245"/>
                </a:solidFill>
                <a:latin typeface="Open Sauce"/>
                <a:ea typeface="Open Sauce"/>
                <a:cs typeface="Open Sauce"/>
                <a:sym typeface="Open Sauce"/>
              </a:rPr>
              <a:t>ed r</a:t>
            </a:r>
            <a:r>
              <a:rPr lang="en-US" sz="2799">
                <a:solidFill>
                  <a:srgbClr val="1E3245"/>
                </a:solidFill>
                <a:latin typeface="Open Sauce"/>
                <a:ea typeface="Open Sauce"/>
                <a:cs typeface="Open Sauce"/>
                <a:sym typeface="Open Sauce"/>
              </a:rPr>
              <a:t>outin</a:t>
            </a:r>
            <a:r>
              <a:rPr lang="en-US" sz="2799">
                <a:solidFill>
                  <a:srgbClr val="1E3245"/>
                </a:solidFill>
                <a:latin typeface="Open Sauce"/>
                <a:ea typeface="Open Sauce"/>
                <a:cs typeface="Open Sauce"/>
                <a:sym typeface="Open Sauce"/>
              </a:rPr>
              <a:t>es</a:t>
            </a:r>
            <a:r>
              <a:rPr lang="en-US" sz="2799">
                <a:solidFill>
                  <a:srgbClr val="1E3245"/>
                </a:solidFill>
                <a:latin typeface="Open Sauce"/>
                <a:ea typeface="Open Sauce"/>
                <a:cs typeface="Open Sauce"/>
                <a:sym typeface="Open Sauce"/>
              </a:rPr>
              <a:t> cr</a:t>
            </a:r>
            <a:r>
              <a:rPr lang="en-US" sz="2799">
                <a:solidFill>
                  <a:srgbClr val="1E3245"/>
                </a:solidFill>
                <a:latin typeface="Open Sauce"/>
                <a:ea typeface="Open Sauce"/>
                <a:cs typeface="Open Sauce"/>
                <a:sym typeface="Open Sauce"/>
              </a:rPr>
              <a:t>ea</a:t>
            </a:r>
            <a:r>
              <a:rPr lang="en-US" sz="2799">
                <a:solidFill>
                  <a:srgbClr val="1E3245"/>
                </a:solidFill>
                <a:latin typeface="Open Sauce"/>
                <a:ea typeface="Open Sauce"/>
                <a:cs typeface="Open Sauce"/>
                <a:sym typeface="Open Sauce"/>
              </a:rPr>
              <a:t>te</a:t>
            </a:r>
            <a:r>
              <a:rPr lang="en-US" sz="2799">
                <a:solidFill>
                  <a:srgbClr val="1E3245"/>
                </a:solidFill>
                <a:latin typeface="Open Sauce"/>
                <a:ea typeface="Open Sauce"/>
                <a:cs typeface="Open Sauce"/>
                <a:sym typeface="Open Sauce"/>
              </a:rPr>
              <a:t> </a:t>
            </a:r>
            <a:r>
              <a:rPr lang="en-US" sz="2799">
                <a:solidFill>
                  <a:srgbClr val="1E3245"/>
                </a:solidFill>
                <a:latin typeface="Open Sauce"/>
                <a:ea typeface="Open Sauce"/>
                <a:cs typeface="Open Sauce"/>
                <a:sym typeface="Open Sauce"/>
              </a:rPr>
              <a:t>m</a:t>
            </a:r>
            <a:r>
              <a:rPr lang="en-US" sz="2799">
                <a:solidFill>
                  <a:srgbClr val="1E3245"/>
                </a:solidFill>
                <a:latin typeface="Open Sauce"/>
                <a:ea typeface="Open Sauce"/>
                <a:cs typeface="Open Sauce"/>
                <a:sym typeface="Open Sauce"/>
              </a:rPr>
              <a:t>o</a:t>
            </a:r>
            <a:r>
              <a:rPr lang="en-US" sz="2799">
                <a:solidFill>
                  <a:srgbClr val="1E3245"/>
                </a:solidFill>
                <a:latin typeface="Open Sauce"/>
                <a:ea typeface="Open Sauce"/>
                <a:cs typeface="Open Sauce"/>
                <a:sym typeface="Open Sauce"/>
              </a:rPr>
              <a:t>re</a:t>
            </a:r>
            <a:r>
              <a:rPr lang="en-US" sz="2799">
                <a:solidFill>
                  <a:srgbClr val="1E3245"/>
                </a:solidFill>
                <a:latin typeface="Open Sauce"/>
                <a:ea typeface="Open Sauce"/>
                <a:cs typeface="Open Sauce"/>
                <a:sym typeface="Open Sauce"/>
              </a:rPr>
              <a:t> ti</a:t>
            </a:r>
            <a:r>
              <a:rPr lang="en-US" sz="2799">
                <a:solidFill>
                  <a:srgbClr val="1E3245"/>
                </a:solidFill>
                <a:latin typeface="Open Sauce"/>
                <a:ea typeface="Open Sauce"/>
                <a:cs typeface="Open Sauce"/>
                <a:sym typeface="Open Sauce"/>
              </a:rPr>
              <a:t>me</a:t>
            </a:r>
            <a:r>
              <a:rPr lang="en-US" sz="2799">
                <a:solidFill>
                  <a:srgbClr val="1E3245"/>
                </a:solidFill>
                <a:latin typeface="Open Sauce"/>
                <a:ea typeface="Open Sauce"/>
                <a:cs typeface="Open Sauce"/>
                <a:sym typeface="Open Sauce"/>
              </a:rPr>
              <a:t> </a:t>
            </a:r>
            <a:r>
              <a:rPr lang="en-US" sz="2799">
                <a:solidFill>
                  <a:srgbClr val="1E3245"/>
                </a:solidFill>
                <a:latin typeface="Open Sauce"/>
                <a:ea typeface="Open Sauce"/>
                <a:cs typeface="Open Sauce"/>
                <a:sym typeface="Open Sauce"/>
              </a:rPr>
              <a:t>for</a:t>
            </a:r>
            <a:r>
              <a:rPr lang="en-US" sz="2799">
                <a:solidFill>
                  <a:srgbClr val="1E3245"/>
                </a:solidFill>
                <a:latin typeface="Open Sauce"/>
                <a:ea typeface="Open Sauce"/>
                <a:cs typeface="Open Sauce"/>
                <a:sym typeface="Open Sauce"/>
              </a:rPr>
              <a:t> </a:t>
            </a:r>
            <a:r>
              <a:rPr lang="en-US" sz="2799">
                <a:solidFill>
                  <a:srgbClr val="1E3245"/>
                </a:solidFill>
                <a:latin typeface="Open Sauce"/>
                <a:ea typeface="Open Sauce"/>
                <a:cs typeface="Open Sauce"/>
                <a:sym typeface="Open Sauce"/>
              </a:rPr>
              <a:t>ac</a:t>
            </a:r>
            <a:r>
              <a:rPr lang="en-US" sz="2799">
                <a:solidFill>
                  <a:srgbClr val="1E3245"/>
                </a:solidFill>
                <a:latin typeface="Open Sauce"/>
                <a:ea typeface="Open Sauce"/>
                <a:cs typeface="Open Sauce"/>
                <a:sym typeface="Open Sauce"/>
              </a:rPr>
              <a:t>t</a:t>
            </a:r>
            <a:r>
              <a:rPr lang="en-US" sz="2799">
                <a:solidFill>
                  <a:srgbClr val="1E3245"/>
                </a:solidFill>
                <a:latin typeface="Open Sauce"/>
                <a:ea typeface="Open Sauce"/>
                <a:cs typeface="Open Sauce"/>
                <a:sym typeface="Open Sauce"/>
              </a:rPr>
              <a:t>u</a:t>
            </a:r>
            <a:r>
              <a:rPr lang="en-US" sz="2799">
                <a:solidFill>
                  <a:srgbClr val="1E3245"/>
                </a:solidFill>
                <a:latin typeface="Open Sauce"/>
                <a:ea typeface="Open Sauce"/>
                <a:cs typeface="Open Sauce"/>
                <a:sym typeface="Open Sauce"/>
              </a:rPr>
              <a:t>al learning</a:t>
            </a:r>
          </a:p>
          <a:p>
            <a:pPr algn="ctr">
              <a:lnSpc>
                <a:spcPts val="2639"/>
              </a:lnSpc>
            </a:pPr>
          </a:p>
          <a:p>
            <a:pPr algn="l">
              <a:lnSpc>
                <a:spcPts val="2639"/>
              </a:lnSpc>
            </a:pPr>
          </a:p>
          <a:p>
            <a:pPr algn="just">
              <a:lnSpc>
                <a:spcPts val="1650"/>
              </a:lnSpc>
            </a:pP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bg>
      <p:bgPr>
        <a:solidFill>
          <a:srgbClr val="88A3B5"/>
        </a:solidFill>
      </p:bgPr>
    </p:bg>
    <p:spTree>
      <p:nvGrpSpPr>
        <p:cNvPr id="1" name=""/>
        <p:cNvGrpSpPr/>
        <p:nvPr/>
      </p:nvGrpSpPr>
      <p:grpSpPr>
        <a:xfrm>
          <a:off x="0" y="0"/>
          <a:ext cx="0" cy="0"/>
          <a:chOff x="0" y="0"/>
          <a:chExt cx="0" cy="0"/>
        </a:xfrm>
      </p:grpSpPr>
      <p:sp>
        <p:nvSpPr>
          <p:cNvPr name="Freeform 2" id="2"/>
          <p:cNvSpPr/>
          <p:nvPr/>
        </p:nvSpPr>
        <p:spPr>
          <a:xfrm flipH="false" flipV="true" rot="0">
            <a:off x="-1857678" y="-989966"/>
            <a:ext cx="6896913" cy="5008883"/>
          </a:xfrm>
          <a:custGeom>
            <a:avLst/>
            <a:gdLst/>
            <a:ahLst/>
            <a:cxnLst/>
            <a:rect r="r" b="b" t="t" l="l"/>
            <a:pathLst>
              <a:path h="5008883" w="6896913">
                <a:moveTo>
                  <a:pt x="0" y="5008883"/>
                </a:moveTo>
                <a:lnTo>
                  <a:pt x="6896913" y="5008883"/>
                </a:lnTo>
                <a:lnTo>
                  <a:pt x="6896913" y="0"/>
                </a:lnTo>
                <a:lnTo>
                  <a:pt x="0" y="0"/>
                </a:lnTo>
                <a:lnTo>
                  <a:pt x="0" y="5008883"/>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1126839">
            <a:off x="-1022246" y="5964925"/>
            <a:ext cx="8058621" cy="8058621"/>
          </a:xfrm>
          <a:custGeom>
            <a:avLst/>
            <a:gdLst/>
            <a:ahLst/>
            <a:cxnLst/>
            <a:rect r="r" b="b" t="t" l="l"/>
            <a:pathLst>
              <a:path h="8058621" w="8058621">
                <a:moveTo>
                  <a:pt x="0" y="0"/>
                </a:moveTo>
                <a:lnTo>
                  <a:pt x="8058621" y="0"/>
                </a:lnTo>
                <a:lnTo>
                  <a:pt x="8058621" y="8058621"/>
                </a:lnTo>
                <a:lnTo>
                  <a:pt x="0" y="8058621"/>
                </a:lnTo>
                <a:lnTo>
                  <a:pt x="0" y="0"/>
                </a:lnTo>
                <a:close/>
              </a:path>
            </a:pathLst>
          </a:custGeom>
          <a:blipFill>
            <a:blip r:embed="rId4">
              <a:alphaModFix amt="5000"/>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5400000">
            <a:off x="2282958" y="-346467"/>
            <a:ext cx="15648299" cy="6591846"/>
          </a:xfrm>
          <a:custGeom>
            <a:avLst/>
            <a:gdLst/>
            <a:ahLst/>
            <a:cxnLst/>
            <a:rect r="r" b="b" t="t" l="l"/>
            <a:pathLst>
              <a:path h="6591846" w="15648299">
                <a:moveTo>
                  <a:pt x="0" y="0"/>
                </a:moveTo>
                <a:lnTo>
                  <a:pt x="15648299" y="0"/>
                </a:lnTo>
                <a:lnTo>
                  <a:pt x="15648299" y="6591846"/>
                </a:lnTo>
                <a:lnTo>
                  <a:pt x="0" y="6591846"/>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grpSp>
        <p:nvGrpSpPr>
          <p:cNvPr name="Group 5" id="5"/>
          <p:cNvGrpSpPr/>
          <p:nvPr/>
        </p:nvGrpSpPr>
        <p:grpSpPr>
          <a:xfrm rot="0">
            <a:off x="10778879" y="0"/>
            <a:ext cx="9371304" cy="11307366"/>
            <a:chOff x="0" y="0"/>
            <a:chExt cx="2394292" cy="2888940"/>
          </a:xfrm>
        </p:grpSpPr>
        <p:sp>
          <p:nvSpPr>
            <p:cNvPr name="Freeform 6" id="6"/>
            <p:cNvSpPr/>
            <p:nvPr/>
          </p:nvSpPr>
          <p:spPr>
            <a:xfrm flipH="false" flipV="false" rot="0">
              <a:off x="0" y="0"/>
              <a:ext cx="2394292" cy="2888940"/>
            </a:xfrm>
            <a:custGeom>
              <a:avLst/>
              <a:gdLst/>
              <a:ahLst/>
              <a:cxnLst/>
              <a:rect r="r" b="b" t="t" l="l"/>
              <a:pathLst>
                <a:path h="2888940" w="2394292">
                  <a:moveTo>
                    <a:pt x="82613" y="0"/>
                  </a:moveTo>
                  <a:lnTo>
                    <a:pt x="2311679" y="0"/>
                  </a:lnTo>
                  <a:cubicBezTo>
                    <a:pt x="2357305" y="0"/>
                    <a:pt x="2394292" y="36987"/>
                    <a:pt x="2394292" y="82613"/>
                  </a:cubicBezTo>
                  <a:lnTo>
                    <a:pt x="2394292" y="2806327"/>
                  </a:lnTo>
                  <a:cubicBezTo>
                    <a:pt x="2394292" y="2828238"/>
                    <a:pt x="2385588" y="2849251"/>
                    <a:pt x="2370095" y="2864744"/>
                  </a:cubicBezTo>
                  <a:cubicBezTo>
                    <a:pt x="2354602" y="2880236"/>
                    <a:pt x="2333590" y="2888940"/>
                    <a:pt x="2311679" y="2888940"/>
                  </a:cubicBezTo>
                  <a:lnTo>
                    <a:pt x="82613" y="2888940"/>
                  </a:lnTo>
                  <a:cubicBezTo>
                    <a:pt x="36987" y="2888940"/>
                    <a:pt x="0" y="2851953"/>
                    <a:pt x="0" y="2806327"/>
                  </a:cubicBezTo>
                  <a:lnTo>
                    <a:pt x="0" y="82613"/>
                  </a:lnTo>
                  <a:cubicBezTo>
                    <a:pt x="0" y="36987"/>
                    <a:pt x="36987" y="0"/>
                    <a:pt x="82613" y="0"/>
                  </a:cubicBezTo>
                  <a:close/>
                </a:path>
              </a:pathLst>
            </a:custGeom>
            <a:solidFill>
              <a:srgbClr val="7F8163"/>
            </a:solidFill>
          </p:spPr>
        </p:sp>
        <p:sp>
          <p:nvSpPr>
            <p:cNvPr name="TextBox 7" id="7"/>
            <p:cNvSpPr txBox="true"/>
            <p:nvPr/>
          </p:nvSpPr>
          <p:spPr>
            <a:xfrm>
              <a:off x="0" y="19050"/>
              <a:ext cx="2394292" cy="2869890"/>
            </a:xfrm>
            <a:prstGeom prst="rect">
              <a:avLst/>
            </a:prstGeom>
          </p:spPr>
          <p:txBody>
            <a:bodyPr anchor="ctr" rtlCol="false" tIns="52367" lIns="52367" bIns="52367" rIns="52367"/>
            <a:lstStyle/>
            <a:p>
              <a:pPr algn="ctr">
                <a:lnSpc>
                  <a:spcPts val="1798"/>
                </a:lnSpc>
              </a:pPr>
            </a:p>
          </p:txBody>
        </p:sp>
      </p:grpSp>
      <p:sp>
        <p:nvSpPr>
          <p:cNvPr name="Freeform 8" id="8"/>
          <p:cNvSpPr/>
          <p:nvPr/>
        </p:nvSpPr>
        <p:spPr>
          <a:xfrm flipH="false" flipV="false" rot="2061228">
            <a:off x="6663301" y="-2248509"/>
            <a:ext cx="6442558" cy="6442558"/>
          </a:xfrm>
          <a:custGeom>
            <a:avLst/>
            <a:gdLst/>
            <a:ahLst/>
            <a:cxnLst/>
            <a:rect r="r" b="b" t="t" l="l"/>
            <a:pathLst>
              <a:path h="6442558" w="6442558">
                <a:moveTo>
                  <a:pt x="0" y="0"/>
                </a:moveTo>
                <a:lnTo>
                  <a:pt x="6442558" y="0"/>
                </a:lnTo>
                <a:lnTo>
                  <a:pt x="6442558" y="6442558"/>
                </a:lnTo>
                <a:lnTo>
                  <a:pt x="0" y="6442558"/>
                </a:lnTo>
                <a:lnTo>
                  <a:pt x="0" y="0"/>
                </a:lnTo>
                <a:close/>
              </a:path>
            </a:pathLst>
          </a:custGeom>
          <a:blipFill>
            <a:blip r:embed="rId4">
              <a:alphaModFix amt="10999"/>
              <a:extLst>
                <a:ext uri="{96DAC541-7B7A-43D3-8B79-37D633B846F1}">
                  <asvg:svgBlip xmlns:asvg="http://schemas.microsoft.com/office/drawing/2016/SVG/main" r:embed="rId5"/>
                </a:ext>
              </a:extLst>
            </a:blip>
            <a:stretch>
              <a:fillRect l="0" t="0" r="0" b="0"/>
            </a:stretch>
          </a:blipFill>
        </p:spPr>
      </p:sp>
      <p:sp>
        <p:nvSpPr>
          <p:cNvPr name="Freeform 9" id="9"/>
          <p:cNvSpPr/>
          <p:nvPr/>
        </p:nvSpPr>
        <p:spPr>
          <a:xfrm flipH="true" flipV="false" rot="0">
            <a:off x="9402948" y="3788410"/>
            <a:ext cx="10747236" cy="7805180"/>
          </a:xfrm>
          <a:custGeom>
            <a:avLst/>
            <a:gdLst/>
            <a:ahLst/>
            <a:cxnLst/>
            <a:rect r="r" b="b" t="t" l="l"/>
            <a:pathLst>
              <a:path h="7805180" w="10747236">
                <a:moveTo>
                  <a:pt x="10747236" y="0"/>
                </a:moveTo>
                <a:lnTo>
                  <a:pt x="0" y="0"/>
                </a:lnTo>
                <a:lnTo>
                  <a:pt x="0" y="7805180"/>
                </a:lnTo>
                <a:lnTo>
                  <a:pt x="10747236" y="7805180"/>
                </a:lnTo>
                <a:lnTo>
                  <a:pt x="10747236" y="0"/>
                </a:lnTo>
                <a:close/>
              </a:path>
            </a:pathLst>
          </a:custGeom>
          <a:blipFill>
            <a:blip r:embed="rId8">
              <a:extLst>
                <a:ext uri="{96DAC541-7B7A-43D3-8B79-37D633B846F1}">
                  <asvg:svgBlip xmlns:asvg="http://schemas.microsoft.com/office/drawing/2016/SVG/main" r:embed="rId9"/>
                </a:ext>
              </a:extLst>
            </a:blip>
            <a:stretch>
              <a:fillRect l="0" t="0" r="0" b="0"/>
            </a:stretch>
          </a:blipFill>
        </p:spPr>
      </p:sp>
      <p:grpSp>
        <p:nvGrpSpPr>
          <p:cNvPr name="Group 10" id="10"/>
          <p:cNvGrpSpPr/>
          <p:nvPr/>
        </p:nvGrpSpPr>
        <p:grpSpPr>
          <a:xfrm rot="0">
            <a:off x="10107108" y="1514475"/>
            <a:ext cx="6850848" cy="7509166"/>
            <a:chOff x="0" y="0"/>
            <a:chExt cx="1750336" cy="1918531"/>
          </a:xfrm>
        </p:grpSpPr>
        <p:sp>
          <p:nvSpPr>
            <p:cNvPr name="Freeform 11" id="11"/>
            <p:cNvSpPr/>
            <p:nvPr/>
          </p:nvSpPr>
          <p:spPr>
            <a:xfrm flipH="false" flipV="false" rot="0">
              <a:off x="0" y="0"/>
              <a:ext cx="1750336" cy="1918531"/>
            </a:xfrm>
            <a:custGeom>
              <a:avLst/>
              <a:gdLst/>
              <a:ahLst/>
              <a:cxnLst/>
              <a:rect r="r" b="b" t="t" l="l"/>
              <a:pathLst>
                <a:path h="1918531" w="1750336">
                  <a:moveTo>
                    <a:pt x="0" y="0"/>
                  </a:moveTo>
                  <a:lnTo>
                    <a:pt x="1750336" y="0"/>
                  </a:lnTo>
                  <a:lnTo>
                    <a:pt x="1750336" y="1918531"/>
                  </a:lnTo>
                  <a:lnTo>
                    <a:pt x="0" y="1918531"/>
                  </a:lnTo>
                  <a:close/>
                </a:path>
              </a:pathLst>
            </a:custGeom>
            <a:solidFill>
              <a:srgbClr val="88A3B5"/>
            </a:solidFill>
          </p:spPr>
        </p:sp>
        <p:sp>
          <p:nvSpPr>
            <p:cNvPr name="TextBox 12" id="12"/>
            <p:cNvSpPr txBox="true"/>
            <p:nvPr/>
          </p:nvSpPr>
          <p:spPr>
            <a:xfrm>
              <a:off x="0" y="19050"/>
              <a:ext cx="1750336" cy="1899481"/>
            </a:xfrm>
            <a:prstGeom prst="rect">
              <a:avLst/>
            </a:prstGeom>
          </p:spPr>
          <p:txBody>
            <a:bodyPr anchor="ctr" rtlCol="false" tIns="52367" lIns="52367" bIns="52367" rIns="52367"/>
            <a:lstStyle/>
            <a:p>
              <a:pPr algn="ctr">
                <a:lnSpc>
                  <a:spcPts val="1798"/>
                </a:lnSpc>
              </a:pPr>
            </a:p>
          </p:txBody>
        </p:sp>
      </p:grpSp>
      <p:sp>
        <p:nvSpPr>
          <p:cNvPr name="Freeform 13" id="13"/>
          <p:cNvSpPr/>
          <p:nvPr/>
        </p:nvSpPr>
        <p:spPr>
          <a:xfrm flipH="false" flipV="false" rot="0">
            <a:off x="9815887" y="1736116"/>
            <a:ext cx="4003664" cy="1815966"/>
          </a:xfrm>
          <a:custGeom>
            <a:avLst/>
            <a:gdLst/>
            <a:ahLst/>
            <a:cxnLst/>
            <a:rect r="r" b="b" t="t" l="l"/>
            <a:pathLst>
              <a:path h="1815966" w="4003664">
                <a:moveTo>
                  <a:pt x="0" y="0"/>
                </a:moveTo>
                <a:lnTo>
                  <a:pt x="4003664" y="0"/>
                </a:lnTo>
                <a:lnTo>
                  <a:pt x="4003664" y="1815965"/>
                </a:lnTo>
                <a:lnTo>
                  <a:pt x="0" y="1815965"/>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4" id="14"/>
          <p:cNvSpPr/>
          <p:nvPr/>
        </p:nvSpPr>
        <p:spPr>
          <a:xfrm flipH="false" flipV="false" rot="0">
            <a:off x="16163467" y="331598"/>
            <a:ext cx="1824476" cy="1824476"/>
          </a:xfrm>
          <a:custGeom>
            <a:avLst/>
            <a:gdLst/>
            <a:ahLst/>
            <a:cxnLst/>
            <a:rect r="r" b="b" t="t" l="l"/>
            <a:pathLst>
              <a:path h="1824476" w="1824476">
                <a:moveTo>
                  <a:pt x="0" y="0"/>
                </a:moveTo>
                <a:lnTo>
                  <a:pt x="1824477" y="0"/>
                </a:lnTo>
                <a:lnTo>
                  <a:pt x="1824477" y="1824477"/>
                </a:lnTo>
                <a:lnTo>
                  <a:pt x="0" y="1824477"/>
                </a:lnTo>
                <a:lnTo>
                  <a:pt x="0" y="0"/>
                </a:lnTo>
                <a:close/>
              </a:path>
            </a:pathLst>
          </a:custGeom>
          <a:blipFill>
            <a:blip r:embed="rId12"/>
            <a:stretch>
              <a:fillRect l="0" t="0" r="0" b="0"/>
            </a:stretch>
          </a:blipFill>
        </p:spPr>
      </p:sp>
      <p:sp>
        <p:nvSpPr>
          <p:cNvPr name="TextBox 15" id="15"/>
          <p:cNvSpPr txBox="true"/>
          <p:nvPr/>
        </p:nvSpPr>
        <p:spPr>
          <a:xfrm rot="0">
            <a:off x="1028700" y="1212217"/>
            <a:ext cx="7018587" cy="2111375"/>
          </a:xfrm>
          <a:prstGeom prst="rect">
            <a:avLst/>
          </a:prstGeom>
        </p:spPr>
        <p:txBody>
          <a:bodyPr anchor="t" rtlCol="false" tIns="0" lIns="0" bIns="0" rIns="0">
            <a:spAutoFit/>
          </a:bodyPr>
          <a:lstStyle/>
          <a:p>
            <a:pPr algn="ctr" marL="0" indent="0" lvl="0">
              <a:lnSpc>
                <a:spcPts val="5500"/>
              </a:lnSpc>
            </a:pPr>
            <a:r>
              <a:rPr lang="en-US" b="true" sz="5000">
                <a:solidFill>
                  <a:srgbClr val="E3DFDD"/>
                </a:solidFill>
                <a:latin typeface="Open Sauce Bold"/>
                <a:ea typeface="Open Sauce Bold"/>
                <a:cs typeface="Open Sauce Bold"/>
                <a:sym typeface="Open Sauce Bold"/>
              </a:rPr>
              <a:t>What do we</a:t>
            </a:r>
            <a:r>
              <a:rPr lang="en-US" b="true" sz="5000">
                <a:solidFill>
                  <a:srgbClr val="E3DFDD"/>
                </a:solidFill>
                <a:latin typeface="Open Sauce Bold"/>
                <a:ea typeface="Open Sauce Bold"/>
                <a:cs typeface="Open Sauce Bold"/>
                <a:sym typeface="Open Sauce Bold"/>
              </a:rPr>
              <a:t> mean by “routines”?</a:t>
            </a:r>
          </a:p>
          <a:p>
            <a:pPr algn="ctr" marL="0" indent="0" lvl="0">
              <a:lnSpc>
                <a:spcPts val="5500"/>
              </a:lnSpc>
            </a:pPr>
          </a:p>
        </p:txBody>
      </p:sp>
      <p:sp>
        <p:nvSpPr>
          <p:cNvPr name="TextBox 16" id="16"/>
          <p:cNvSpPr txBox="true"/>
          <p:nvPr/>
        </p:nvSpPr>
        <p:spPr>
          <a:xfrm rot="0">
            <a:off x="10107108" y="2341203"/>
            <a:ext cx="4254633" cy="302895"/>
          </a:xfrm>
          <a:prstGeom prst="rect">
            <a:avLst/>
          </a:prstGeom>
        </p:spPr>
        <p:txBody>
          <a:bodyPr anchor="t" rtlCol="false" tIns="0" lIns="0" bIns="0" rIns="0">
            <a:spAutoFit/>
          </a:bodyPr>
          <a:lstStyle/>
          <a:p>
            <a:pPr algn="l">
              <a:lnSpc>
                <a:spcPts val="2310"/>
              </a:lnSpc>
            </a:pPr>
            <a:r>
              <a:rPr lang="en-US" sz="2100" b="true">
                <a:solidFill>
                  <a:srgbClr val="35485D"/>
                </a:solidFill>
                <a:latin typeface="Open Sauce Bold"/>
                <a:ea typeface="Open Sauce Bold"/>
                <a:cs typeface="Open Sauce Bold"/>
                <a:sym typeface="Open Sauce Bold"/>
              </a:rPr>
              <a:t>Research link</a:t>
            </a:r>
          </a:p>
        </p:txBody>
      </p:sp>
      <p:sp>
        <p:nvSpPr>
          <p:cNvPr name="TextBox 17" id="17"/>
          <p:cNvSpPr txBox="true"/>
          <p:nvPr/>
        </p:nvSpPr>
        <p:spPr>
          <a:xfrm rot="0">
            <a:off x="10508495" y="3807460"/>
            <a:ext cx="6449460" cy="3215640"/>
          </a:xfrm>
          <a:prstGeom prst="rect">
            <a:avLst/>
          </a:prstGeom>
        </p:spPr>
        <p:txBody>
          <a:bodyPr anchor="t" rtlCol="false" tIns="0" lIns="0" bIns="0" rIns="0">
            <a:spAutoFit/>
          </a:bodyPr>
          <a:lstStyle/>
          <a:p>
            <a:pPr algn="l">
              <a:lnSpc>
                <a:spcPts val="2639"/>
              </a:lnSpc>
            </a:pPr>
            <a:r>
              <a:rPr lang="en-US" sz="2399">
                <a:solidFill>
                  <a:srgbClr val="1E3245"/>
                </a:solidFill>
                <a:latin typeface="Open Sauce"/>
                <a:ea typeface="Open Sauce"/>
                <a:cs typeface="Open Sauce"/>
                <a:sym typeface="Open Sauce"/>
              </a:rPr>
              <a:t>DfE “Behaviour in Schools: Advice for headteachers and school staff” (Feb 2024), states that:</a:t>
            </a:r>
          </a:p>
          <a:p>
            <a:pPr algn="l">
              <a:lnSpc>
                <a:spcPts val="2639"/>
              </a:lnSpc>
            </a:pPr>
          </a:p>
          <a:p>
            <a:pPr algn="l">
              <a:lnSpc>
                <a:spcPts val="2639"/>
              </a:lnSpc>
            </a:pPr>
            <a:r>
              <a:rPr lang="en-US" sz="2399">
                <a:solidFill>
                  <a:srgbClr val="1E3245"/>
                </a:solidFill>
                <a:latin typeface="Open Sauce"/>
                <a:ea typeface="Open Sauce"/>
                <a:cs typeface="Open Sauce"/>
                <a:sym typeface="Open Sauce"/>
              </a:rPr>
              <a:t>“Routines should be used to teach and reinforce expected</a:t>
            </a:r>
            <a:r>
              <a:rPr lang="en-US" sz="2399">
                <a:solidFill>
                  <a:srgbClr val="1E3245"/>
                </a:solidFill>
                <a:latin typeface="Open Sauce"/>
                <a:ea typeface="Open Sauce"/>
                <a:cs typeface="Open Sauce"/>
                <a:sym typeface="Open Sauce"/>
              </a:rPr>
              <a:t> </a:t>
            </a:r>
            <a:r>
              <a:rPr lang="en-US" sz="2399">
                <a:solidFill>
                  <a:srgbClr val="1E3245"/>
                </a:solidFill>
                <a:latin typeface="Open Sauce"/>
                <a:ea typeface="Open Sauce"/>
                <a:cs typeface="Open Sauce"/>
                <a:sym typeface="Open Sauce"/>
              </a:rPr>
              <a:t>b</a:t>
            </a:r>
            <a:r>
              <a:rPr lang="en-US" sz="2399">
                <a:solidFill>
                  <a:srgbClr val="1E3245"/>
                </a:solidFill>
                <a:latin typeface="Open Sauce"/>
                <a:ea typeface="Open Sauce"/>
                <a:cs typeface="Open Sauce"/>
                <a:sym typeface="Open Sauce"/>
              </a:rPr>
              <a:t>e</a:t>
            </a:r>
            <a:r>
              <a:rPr lang="en-US" sz="2399">
                <a:solidFill>
                  <a:srgbClr val="1E3245"/>
                </a:solidFill>
                <a:latin typeface="Open Sauce"/>
                <a:ea typeface="Open Sauce"/>
                <a:cs typeface="Open Sauce"/>
                <a:sym typeface="Open Sauce"/>
              </a:rPr>
              <a:t>h</a:t>
            </a:r>
            <a:r>
              <a:rPr lang="en-US" sz="2399">
                <a:solidFill>
                  <a:srgbClr val="1E3245"/>
                </a:solidFill>
                <a:latin typeface="Open Sauce"/>
                <a:ea typeface="Open Sauce"/>
                <a:cs typeface="Open Sauce"/>
                <a:sym typeface="Open Sauce"/>
              </a:rPr>
              <a:t>a</a:t>
            </a:r>
            <a:r>
              <a:rPr lang="en-US" sz="2399">
                <a:solidFill>
                  <a:srgbClr val="1E3245"/>
                </a:solidFill>
                <a:latin typeface="Open Sauce"/>
                <a:ea typeface="Open Sauce"/>
                <a:cs typeface="Open Sauce"/>
                <a:sym typeface="Open Sauce"/>
              </a:rPr>
              <a:t>viou</a:t>
            </a:r>
            <a:r>
              <a:rPr lang="en-US" sz="2399">
                <a:solidFill>
                  <a:srgbClr val="1E3245"/>
                </a:solidFill>
                <a:latin typeface="Open Sauce"/>
                <a:ea typeface="Open Sauce"/>
                <a:cs typeface="Open Sauce"/>
                <a:sym typeface="Open Sauce"/>
              </a:rPr>
              <a:t>r</a:t>
            </a:r>
            <a:r>
              <a:rPr lang="en-US" sz="2399">
                <a:solidFill>
                  <a:srgbClr val="1E3245"/>
                </a:solidFill>
                <a:latin typeface="Open Sauce"/>
                <a:ea typeface="Open Sauce"/>
                <a:cs typeface="Open Sauce"/>
                <a:sym typeface="Open Sauce"/>
              </a:rPr>
              <a:t>s, a</a:t>
            </a:r>
            <a:r>
              <a:rPr lang="en-US" sz="2399">
                <a:solidFill>
                  <a:srgbClr val="1E3245"/>
                </a:solidFill>
                <a:latin typeface="Open Sauce"/>
                <a:ea typeface="Open Sauce"/>
                <a:cs typeface="Open Sauce"/>
                <a:sym typeface="Open Sauce"/>
              </a:rPr>
              <a:t>n</a:t>
            </a:r>
            <a:r>
              <a:rPr lang="en-US" sz="2399">
                <a:solidFill>
                  <a:srgbClr val="1E3245"/>
                </a:solidFill>
                <a:latin typeface="Open Sauce"/>
                <a:ea typeface="Open Sauce"/>
                <a:cs typeface="Open Sauce"/>
                <a:sym typeface="Open Sauce"/>
              </a:rPr>
              <a:t>d</a:t>
            </a:r>
            <a:r>
              <a:rPr lang="en-US" sz="2399">
                <a:solidFill>
                  <a:srgbClr val="1E3245"/>
                </a:solidFill>
                <a:latin typeface="Open Sauce"/>
                <a:ea typeface="Open Sauce"/>
                <a:cs typeface="Open Sauce"/>
                <a:sym typeface="Open Sauce"/>
              </a:rPr>
              <a:t> </a:t>
            </a:r>
            <a:r>
              <a:rPr lang="en-US" sz="2399">
                <a:solidFill>
                  <a:srgbClr val="1E3245"/>
                </a:solidFill>
                <a:latin typeface="Open Sauce"/>
                <a:ea typeface="Open Sauce"/>
                <a:cs typeface="Open Sauce"/>
                <a:sym typeface="Open Sauce"/>
              </a:rPr>
              <a:t>t</a:t>
            </a:r>
            <a:r>
              <a:rPr lang="en-US" sz="2399">
                <a:solidFill>
                  <a:srgbClr val="1E3245"/>
                </a:solidFill>
                <a:latin typeface="Open Sauce"/>
                <a:ea typeface="Open Sauce"/>
                <a:cs typeface="Open Sauce"/>
                <a:sym typeface="Open Sauce"/>
              </a:rPr>
              <a:t>ha</a:t>
            </a:r>
            <a:r>
              <a:rPr lang="en-US" sz="2399">
                <a:solidFill>
                  <a:srgbClr val="1E3245"/>
                </a:solidFill>
                <a:latin typeface="Open Sauce"/>
                <a:ea typeface="Open Sauce"/>
                <a:cs typeface="Open Sauce"/>
                <a:sym typeface="Open Sauce"/>
              </a:rPr>
              <a:t>t re</a:t>
            </a:r>
            <a:r>
              <a:rPr lang="en-US" sz="2399">
                <a:solidFill>
                  <a:srgbClr val="1E3245"/>
                </a:solidFill>
                <a:latin typeface="Open Sauce"/>
                <a:ea typeface="Open Sauce"/>
                <a:cs typeface="Open Sauce"/>
                <a:sym typeface="Open Sauce"/>
              </a:rPr>
              <a:t>pe</a:t>
            </a:r>
            <a:r>
              <a:rPr lang="en-US" sz="2399">
                <a:solidFill>
                  <a:srgbClr val="1E3245"/>
                </a:solidFill>
                <a:latin typeface="Open Sauce"/>
                <a:ea typeface="Open Sauce"/>
                <a:cs typeface="Open Sauce"/>
                <a:sym typeface="Open Sauce"/>
              </a:rPr>
              <a:t>at</a:t>
            </a:r>
            <a:r>
              <a:rPr lang="en-US" sz="2399">
                <a:solidFill>
                  <a:srgbClr val="1E3245"/>
                </a:solidFill>
                <a:latin typeface="Open Sauce"/>
                <a:ea typeface="Open Sauce"/>
                <a:cs typeface="Open Sauce"/>
                <a:sym typeface="Open Sauce"/>
              </a:rPr>
              <a:t>e</a:t>
            </a:r>
            <a:r>
              <a:rPr lang="en-US" sz="2399">
                <a:solidFill>
                  <a:srgbClr val="1E3245"/>
                </a:solidFill>
                <a:latin typeface="Open Sauce"/>
                <a:ea typeface="Open Sauce"/>
                <a:cs typeface="Open Sauce"/>
                <a:sym typeface="Open Sauce"/>
              </a:rPr>
              <a:t>d</a:t>
            </a:r>
            <a:r>
              <a:rPr lang="en-US" sz="2399">
                <a:solidFill>
                  <a:srgbClr val="1E3245"/>
                </a:solidFill>
                <a:latin typeface="Open Sauce"/>
                <a:ea typeface="Open Sauce"/>
                <a:cs typeface="Open Sauce"/>
                <a:sym typeface="Open Sauce"/>
              </a:rPr>
              <a:t> p</a:t>
            </a:r>
            <a:r>
              <a:rPr lang="en-US" sz="2399">
                <a:solidFill>
                  <a:srgbClr val="1E3245"/>
                </a:solidFill>
                <a:latin typeface="Open Sauce"/>
                <a:ea typeface="Open Sauce"/>
                <a:cs typeface="Open Sauce"/>
                <a:sym typeface="Open Sauce"/>
              </a:rPr>
              <a:t>ract</a:t>
            </a:r>
            <a:r>
              <a:rPr lang="en-US" sz="2399">
                <a:solidFill>
                  <a:srgbClr val="1E3245"/>
                </a:solidFill>
                <a:latin typeface="Open Sauce"/>
                <a:ea typeface="Open Sauce"/>
                <a:cs typeface="Open Sauce"/>
                <a:sym typeface="Open Sauce"/>
              </a:rPr>
              <a:t>i</a:t>
            </a:r>
            <a:r>
              <a:rPr lang="en-US" sz="2399">
                <a:solidFill>
                  <a:srgbClr val="1E3245"/>
                </a:solidFill>
                <a:latin typeface="Open Sauce"/>
                <a:ea typeface="Open Sauce"/>
                <a:cs typeface="Open Sauce"/>
                <a:sym typeface="Open Sauce"/>
              </a:rPr>
              <a:t>ce</a:t>
            </a:r>
            <a:r>
              <a:rPr lang="en-US" sz="2399">
                <a:solidFill>
                  <a:srgbClr val="1E3245"/>
                </a:solidFill>
                <a:latin typeface="Open Sauce"/>
                <a:ea typeface="Open Sauce"/>
                <a:cs typeface="Open Sauce"/>
                <a:sym typeface="Open Sauce"/>
              </a:rPr>
              <a:t> </a:t>
            </a:r>
            <a:r>
              <a:rPr lang="en-US" sz="2399">
                <a:solidFill>
                  <a:srgbClr val="1E3245"/>
                </a:solidFill>
                <a:latin typeface="Open Sauce"/>
                <a:ea typeface="Open Sauce"/>
                <a:cs typeface="Open Sauce"/>
                <a:sym typeface="Open Sauce"/>
              </a:rPr>
              <a:t>promo</a:t>
            </a:r>
            <a:r>
              <a:rPr lang="en-US" sz="2399">
                <a:solidFill>
                  <a:srgbClr val="1E3245"/>
                </a:solidFill>
                <a:latin typeface="Open Sauce"/>
                <a:ea typeface="Open Sauce"/>
                <a:cs typeface="Open Sauce"/>
                <a:sym typeface="Open Sauce"/>
              </a:rPr>
              <a:t>t</a:t>
            </a:r>
            <a:r>
              <a:rPr lang="en-US" sz="2399">
                <a:solidFill>
                  <a:srgbClr val="1E3245"/>
                </a:solidFill>
                <a:latin typeface="Open Sauce"/>
                <a:ea typeface="Open Sauce"/>
                <a:cs typeface="Open Sauce"/>
                <a:sym typeface="Open Sauce"/>
              </a:rPr>
              <a:t>es</a:t>
            </a:r>
            <a:r>
              <a:rPr lang="en-US" sz="2399">
                <a:solidFill>
                  <a:srgbClr val="1E3245"/>
                </a:solidFill>
                <a:latin typeface="Open Sauce"/>
                <a:ea typeface="Open Sauce"/>
                <a:cs typeface="Open Sauce"/>
                <a:sym typeface="Open Sauce"/>
              </a:rPr>
              <a:t> </a:t>
            </a:r>
            <a:r>
              <a:rPr lang="en-US" sz="2399">
                <a:solidFill>
                  <a:srgbClr val="1E3245"/>
                </a:solidFill>
                <a:latin typeface="Open Sauce"/>
                <a:ea typeface="Open Sauce"/>
                <a:cs typeface="Open Sauce"/>
                <a:sym typeface="Open Sauce"/>
              </a:rPr>
              <a:t>p</a:t>
            </a:r>
            <a:r>
              <a:rPr lang="en-US" sz="2399">
                <a:solidFill>
                  <a:srgbClr val="1E3245"/>
                </a:solidFill>
                <a:latin typeface="Open Sauce"/>
                <a:ea typeface="Open Sauce"/>
                <a:cs typeface="Open Sauce"/>
                <a:sym typeface="Open Sauce"/>
              </a:rPr>
              <a:t>o</a:t>
            </a:r>
            <a:r>
              <a:rPr lang="en-US" sz="2399">
                <a:solidFill>
                  <a:srgbClr val="1E3245"/>
                </a:solidFill>
                <a:latin typeface="Open Sauce"/>
                <a:ea typeface="Open Sauce"/>
                <a:cs typeface="Open Sauce"/>
                <a:sym typeface="Open Sauce"/>
              </a:rPr>
              <a:t>si</a:t>
            </a:r>
            <a:r>
              <a:rPr lang="en-US" sz="2399">
                <a:solidFill>
                  <a:srgbClr val="1E3245"/>
                </a:solidFill>
                <a:latin typeface="Open Sauce"/>
                <a:ea typeface="Open Sauce"/>
                <a:cs typeface="Open Sauce"/>
                <a:sym typeface="Open Sauce"/>
              </a:rPr>
              <a:t>t</a:t>
            </a:r>
            <a:r>
              <a:rPr lang="en-US" sz="2399">
                <a:solidFill>
                  <a:srgbClr val="1E3245"/>
                </a:solidFill>
                <a:latin typeface="Open Sauce"/>
                <a:ea typeface="Open Sauce"/>
                <a:cs typeface="Open Sauce"/>
                <a:sym typeface="Open Sauce"/>
              </a:rPr>
              <a:t>ive</a:t>
            </a:r>
            <a:r>
              <a:rPr lang="en-US" sz="2399">
                <a:solidFill>
                  <a:srgbClr val="1E3245"/>
                </a:solidFill>
                <a:latin typeface="Open Sauce"/>
                <a:ea typeface="Open Sauce"/>
                <a:cs typeface="Open Sauce"/>
                <a:sym typeface="Open Sauce"/>
              </a:rPr>
              <a:t> </a:t>
            </a:r>
            <a:r>
              <a:rPr lang="en-US" sz="2399">
                <a:solidFill>
                  <a:srgbClr val="1E3245"/>
                </a:solidFill>
                <a:latin typeface="Open Sauce"/>
                <a:ea typeface="Open Sauce"/>
                <a:cs typeface="Open Sauce"/>
                <a:sym typeface="Open Sauce"/>
              </a:rPr>
              <a:t>b</a:t>
            </a:r>
            <a:r>
              <a:rPr lang="en-US" sz="2399">
                <a:solidFill>
                  <a:srgbClr val="1E3245"/>
                </a:solidFill>
                <a:latin typeface="Open Sauce"/>
                <a:ea typeface="Open Sauce"/>
                <a:cs typeface="Open Sauce"/>
                <a:sym typeface="Open Sauce"/>
              </a:rPr>
              <a:t>e</a:t>
            </a:r>
            <a:r>
              <a:rPr lang="en-US" sz="2399">
                <a:solidFill>
                  <a:srgbClr val="1E3245"/>
                </a:solidFill>
                <a:latin typeface="Open Sauce"/>
                <a:ea typeface="Open Sauce"/>
                <a:cs typeface="Open Sauce"/>
                <a:sym typeface="Open Sauce"/>
              </a:rPr>
              <a:t>h</a:t>
            </a:r>
            <a:r>
              <a:rPr lang="en-US" sz="2399">
                <a:solidFill>
                  <a:srgbClr val="1E3245"/>
                </a:solidFill>
                <a:latin typeface="Open Sauce"/>
                <a:ea typeface="Open Sauce"/>
                <a:cs typeface="Open Sauce"/>
                <a:sym typeface="Open Sauce"/>
              </a:rPr>
              <a:t>a</a:t>
            </a:r>
            <a:r>
              <a:rPr lang="en-US" sz="2399">
                <a:solidFill>
                  <a:srgbClr val="1E3245"/>
                </a:solidFill>
                <a:latin typeface="Open Sauce"/>
                <a:ea typeface="Open Sauce"/>
                <a:cs typeface="Open Sauce"/>
                <a:sym typeface="Open Sauce"/>
              </a:rPr>
              <a:t>vio</a:t>
            </a:r>
            <a:r>
              <a:rPr lang="en-US" sz="2399">
                <a:solidFill>
                  <a:srgbClr val="1E3245"/>
                </a:solidFill>
                <a:latin typeface="Open Sauce"/>
                <a:ea typeface="Open Sauce"/>
                <a:cs typeface="Open Sauce"/>
                <a:sym typeface="Open Sauce"/>
              </a:rPr>
              <a:t>u</a:t>
            </a:r>
            <a:r>
              <a:rPr lang="en-US" sz="2399">
                <a:solidFill>
                  <a:srgbClr val="1E3245"/>
                </a:solidFill>
                <a:latin typeface="Open Sauce"/>
                <a:ea typeface="Open Sauce"/>
                <a:cs typeface="Open Sauce"/>
                <a:sym typeface="Open Sauce"/>
              </a:rPr>
              <a:t>ra</a:t>
            </a:r>
            <a:r>
              <a:rPr lang="en-US" sz="2399">
                <a:solidFill>
                  <a:srgbClr val="1E3245"/>
                </a:solidFill>
                <a:latin typeface="Open Sauce"/>
                <a:ea typeface="Open Sauce"/>
                <a:cs typeface="Open Sauce"/>
                <a:sym typeface="Open Sauce"/>
              </a:rPr>
              <a:t>l </a:t>
            </a:r>
            <a:r>
              <a:rPr lang="en-US" sz="2399">
                <a:solidFill>
                  <a:srgbClr val="1E3245"/>
                </a:solidFill>
                <a:latin typeface="Open Sauce"/>
                <a:ea typeface="Open Sauce"/>
                <a:cs typeface="Open Sauce"/>
                <a:sym typeface="Open Sauce"/>
              </a:rPr>
              <a:t>norm</a:t>
            </a:r>
            <a:r>
              <a:rPr lang="en-US" sz="2399">
                <a:solidFill>
                  <a:srgbClr val="1E3245"/>
                </a:solidFill>
                <a:latin typeface="Open Sauce"/>
                <a:ea typeface="Open Sauce"/>
                <a:cs typeface="Open Sauce"/>
                <a:sym typeface="Open Sauce"/>
              </a:rPr>
              <a:t>s</a:t>
            </a:r>
          </a:p>
          <a:p>
            <a:pPr algn="ctr">
              <a:lnSpc>
                <a:spcPts val="2639"/>
              </a:lnSpc>
            </a:pPr>
          </a:p>
          <a:p>
            <a:pPr algn="just">
              <a:lnSpc>
                <a:spcPts val="1650"/>
              </a:lnSpc>
            </a:pPr>
          </a:p>
        </p:txBody>
      </p:sp>
      <p:sp>
        <p:nvSpPr>
          <p:cNvPr name="TextBox 18" id="18"/>
          <p:cNvSpPr txBox="true"/>
          <p:nvPr/>
        </p:nvSpPr>
        <p:spPr>
          <a:xfrm rot="0">
            <a:off x="277154" y="3807460"/>
            <a:ext cx="8521678" cy="6012180"/>
          </a:xfrm>
          <a:prstGeom prst="rect">
            <a:avLst/>
          </a:prstGeom>
        </p:spPr>
        <p:txBody>
          <a:bodyPr anchor="t" rtlCol="false" tIns="0" lIns="0" bIns="0" rIns="0">
            <a:spAutoFit/>
          </a:bodyPr>
          <a:lstStyle/>
          <a:p>
            <a:pPr algn="l" marL="518160" indent="-259080" lvl="1">
              <a:lnSpc>
                <a:spcPts val="2640"/>
              </a:lnSpc>
              <a:spcBef>
                <a:spcPct val="0"/>
              </a:spcBef>
              <a:buFont typeface="Arial"/>
              <a:buChar char="•"/>
            </a:pPr>
            <a:r>
              <a:rPr lang="en-US" sz="2400">
                <a:solidFill>
                  <a:srgbClr val="000000"/>
                </a:solidFill>
                <a:latin typeface="Open Sauce"/>
                <a:ea typeface="Open Sauce"/>
                <a:cs typeface="Open Sauce"/>
                <a:sym typeface="Open Sauce"/>
              </a:rPr>
              <a:t>“Th</a:t>
            </a:r>
            <a:r>
              <a:rPr lang="en-US" sz="2400">
                <a:solidFill>
                  <a:srgbClr val="000000"/>
                </a:solidFill>
                <a:latin typeface="Open Sauce"/>
                <a:ea typeface="Open Sauce"/>
                <a:cs typeface="Open Sauce"/>
                <a:sym typeface="Open Sauce"/>
              </a:rPr>
              <a:t>e predictable, rehearsed way</a:t>
            </a:r>
            <a:r>
              <a:rPr lang="en-US" sz="2400">
                <a:solidFill>
                  <a:srgbClr val="000000"/>
                </a:solidFill>
                <a:latin typeface="Open Sauce"/>
                <a:ea typeface="Open Sauce"/>
                <a:cs typeface="Open Sauce"/>
                <a:sym typeface="Open Sauce"/>
              </a:rPr>
              <a:t>s we do things here”</a:t>
            </a:r>
          </a:p>
          <a:p>
            <a:pPr algn="l">
              <a:lnSpc>
                <a:spcPts val="2640"/>
              </a:lnSpc>
              <a:spcBef>
                <a:spcPct val="0"/>
              </a:spcBef>
            </a:pPr>
          </a:p>
          <a:p>
            <a:pPr algn="l" marL="518160" indent="-259080" lvl="1">
              <a:lnSpc>
                <a:spcPts val="2640"/>
              </a:lnSpc>
              <a:spcBef>
                <a:spcPct val="0"/>
              </a:spcBef>
              <a:buFont typeface="Arial"/>
              <a:buChar char="•"/>
            </a:pPr>
            <a:r>
              <a:rPr lang="en-US" sz="2400">
                <a:solidFill>
                  <a:srgbClr val="000000"/>
                </a:solidFill>
                <a:latin typeface="Open Sauce"/>
                <a:ea typeface="Open Sauce"/>
                <a:cs typeface="Open Sauce"/>
                <a:sym typeface="Open Sauce"/>
              </a:rPr>
              <a:t>Turn expectations into vis</a:t>
            </a:r>
            <a:r>
              <a:rPr lang="en-US" sz="2400">
                <a:solidFill>
                  <a:srgbClr val="000000"/>
                </a:solidFill>
                <a:latin typeface="Open Sauce"/>
                <a:ea typeface="Open Sauce"/>
                <a:cs typeface="Open Sauce"/>
                <a:sym typeface="Open Sauce"/>
              </a:rPr>
              <a:t>ible, rep</a:t>
            </a:r>
            <a:r>
              <a:rPr lang="en-US" sz="2400">
                <a:solidFill>
                  <a:srgbClr val="000000"/>
                </a:solidFill>
                <a:latin typeface="Open Sauce"/>
                <a:ea typeface="Open Sauce"/>
                <a:cs typeface="Open Sauce"/>
                <a:sym typeface="Open Sauce"/>
              </a:rPr>
              <a:t>eatable actions</a:t>
            </a:r>
          </a:p>
          <a:p>
            <a:pPr algn="l">
              <a:lnSpc>
                <a:spcPts val="2640"/>
              </a:lnSpc>
              <a:spcBef>
                <a:spcPct val="0"/>
              </a:spcBef>
            </a:pPr>
          </a:p>
          <a:p>
            <a:pPr algn="l" marL="518160" indent="-259080" lvl="1">
              <a:lnSpc>
                <a:spcPts val="2640"/>
              </a:lnSpc>
              <a:spcBef>
                <a:spcPct val="0"/>
              </a:spcBef>
              <a:buFont typeface="Arial"/>
              <a:buChar char="•"/>
            </a:pPr>
            <a:r>
              <a:rPr lang="en-US" sz="2400">
                <a:solidFill>
                  <a:srgbClr val="000000"/>
                </a:solidFill>
                <a:latin typeface="Open Sauce"/>
                <a:ea typeface="Open Sauce"/>
                <a:cs typeface="Open Sauce"/>
                <a:sym typeface="Open Sauce"/>
              </a:rPr>
              <a:t>Exampl</a:t>
            </a:r>
            <a:r>
              <a:rPr lang="en-US" sz="2400">
                <a:solidFill>
                  <a:srgbClr val="000000"/>
                </a:solidFill>
                <a:latin typeface="Open Sauce"/>
                <a:ea typeface="Open Sauce"/>
                <a:cs typeface="Open Sauce"/>
                <a:sym typeface="Open Sauce"/>
              </a:rPr>
              <a:t>es:</a:t>
            </a:r>
          </a:p>
          <a:p>
            <a:pPr algn="l">
              <a:lnSpc>
                <a:spcPts val="2640"/>
              </a:lnSpc>
              <a:spcBef>
                <a:spcPct val="0"/>
              </a:spcBef>
            </a:pPr>
            <a:r>
              <a:rPr lang="en-US" sz="2400">
                <a:solidFill>
                  <a:srgbClr val="000000"/>
                </a:solidFill>
                <a:latin typeface="Open Sauce"/>
                <a:ea typeface="Open Sauce"/>
                <a:cs typeface="Open Sauce"/>
                <a:sym typeface="Open Sauce"/>
              </a:rPr>
              <a:t>-</a:t>
            </a:r>
            <a:r>
              <a:rPr lang="en-US" sz="2400">
                <a:solidFill>
                  <a:srgbClr val="000000"/>
                </a:solidFill>
                <a:latin typeface="Open Sauce"/>
                <a:ea typeface="Open Sauce"/>
                <a:cs typeface="Open Sauce"/>
                <a:sym typeface="Open Sauce"/>
              </a:rPr>
              <a:t>Entry and seating routines</a:t>
            </a:r>
          </a:p>
          <a:p>
            <a:pPr algn="l">
              <a:lnSpc>
                <a:spcPts val="2640"/>
              </a:lnSpc>
              <a:spcBef>
                <a:spcPct val="0"/>
              </a:spcBef>
            </a:pPr>
          </a:p>
          <a:p>
            <a:pPr algn="l">
              <a:lnSpc>
                <a:spcPts val="2640"/>
              </a:lnSpc>
              <a:spcBef>
                <a:spcPct val="0"/>
              </a:spcBef>
            </a:pPr>
            <a:r>
              <a:rPr lang="en-US" sz="2400">
                <a:solidFill>
                  <a:srgbClr val="000000"/>
                </a:solidFill>
                <a:latin typeface="Open Sauce"/>
                <a:ea typeface="Open Sauce"/>
                <a:cs typeface="Open Sauce"/>
                <a:sym typeface="Open Sauce"/>
              </a:rPr>
              <a:t>-</a:t>
            </a:r>
            <a:r>
              <a:rPr lang="en-US" sz="2400">
                <a:solidFill>
                  <a:srgbClr val="000000"/>
                </a:solidFill>
                <a:latin typeface="Open Sauce"/>
                <a:ea typeface="Open Sauce"/>
                <a:cs typeface="Open Sauce"/>
                <a:sym typeface="Open Sauce"/>
              </a:rPr>
              <a:t>“Do Now” / starter routines</a:t>
            </a:r>
          </a:p>
          <a:p>
            <a:pPr algn="l">
              <a:lnSpc>
                <a:spcPts val="2640"/>
              </a:lnSpc>
              <a:spcBef>
                <a:spcPct val="0"/>
              </a:spcBef>
            </a:pPr>
          </a:p>
          <a:p>
            <a:pPr algn="l">
              <a:lnSpc>
                <a:spcPts val="2640"/>
              </a:lnSpc>
              <a:spcBef>
                <a:spcPct val="0"/>
              </a:spcBef>
            </a:pPr>
            <a:r>
              <a:rPr lang="en-US" sz="2400">
                <a:solidFill>
                  <a:srgbClr val="000000"/>
                </a:solidFill>
                <a:latin typeface="Open Sauce"/>
                <a:ea typeface="Open Sauce"/>
                <a:cs typeface="Open Sauce"/>
                <a:sym typeface="Open Sauce"/>
              </a:rPr>
              <a:t>-</a:t>
            </a:r>
            <a:r>
              <a:rPr lang="en-US" sz="2400">
                <a:solidFill>
                  <a:srgbClr val="000000"/>
                </a:solidFill>
                <a:latin typeface="Open Sauce"/>
                <a:ea typeface="Open Sauce"/>
                <a:cs typeface="Open Sauce"/>
                <a:sym typeface="Open Sauce"/>
              </a:rPr>
              <a:t>Gett</a:t>
            </a:r>
            <a:r>
              <a:rPr lang="en-US" sz="2400">
                <a:solidFill>
                  <a:srgbClr val="000000"/>
                </a:solidFill>
                <a:latin typeface="Open Sauce"/>
                <a:ea typeface="Open Sauce"/>
                <a:cs typeface="Open Sauce"/>
                <a:sym typeface="Open Sauce"/>
              </a:rPr>
              <a:t>i</a:t>
            </a:r>
            <a:r>
              <a:rPr lang="en-US" sz="2400">
                <a:solidFill>
                  <a:srgbClr val="000000"/>
                </a:solidFill>
                <a:latin typeface="Open Sauce"/>
                <a:ea typeface="Open Sauce"/>
                <a:cs typeface="Open Sauce"/>
                <a:sym typeface="Open Sauce"/>
              </a:rPr>
              <a:t>ng</a:t>
            </a:r>
            <a:r>
              <a:rPr lang="en-US" sz="2400">
                <a:solidFill>
                  <a:srgbClr val="000000"/>
                </a:solidFill>
                <a:latin typeface="Open Sauce"/>
                <a:ea typeface="Open Sauce"/>
                <a:cs typeface="Open Sauce"/>
                <a:sym typeface="Open Sauce"/>
              </a:rPr>
              <a:t> a</a:t>
            </a:r>
            <a:r>
              <a:rPr lang="en-US" sz="2400">
                <a:solidFill>
                  <a:srgbClr val="000000"/>
                </a:solidFill>
                <a:latin typeface="Open Sauce"/>
                <a:ea typeface="Open Sauce"/>
                <a:cs typeface="Open Sauce"/>
                <a:sym typeface="Open Sauce"/>
              </a:rPr>
              <a:t>t</a:t>
            </a:r>
            <a:r>
              <a:rPr lang="en-US" sz="2400">
                <a:solidFill>
                  <a:srgbClr val="000000"/>
                </a:solidFill>
                <a:latin typeface="Open Sauce"/>
                <a:ea typeface="Open Sauce"/>
                <a:cs typeface="Open Sauce"/>
                <a:sym typeface="Open Sauce"/>
              </a:rPr>
              <a:t>te</a:t>
            </a:r>
            <a:r>
              <a:rPr lang="en-US" sz="2400">
                <a:solidFill>
                  <a:srgbClr val="000000"/>
                </a:solidFill>
                <a:latin typeface="Open Sauce"/>
                <a:ea typeface="Open Sauce"/>
                <a:cs typeface="Open Sauce"/>
                <a:sym typeface="Open Sauce"/>
              </a:rPr>
              <a:t>ntion (</a:t>
            </a:r>
            <a:r>
              <a:rPr lang="en-US" sz="2400">
                <a:solidFill>
                  <a:srgbClr val="000000"/>
                </a:solidFill>
                <a:latin typeface="Open Sauce"/>
                <a:ea typeface="Open Sauce"/>
                <a:cs typeface="Open Sauce"/>
                <a:sym typeface="Open Sauce"/>
              </a:rPr>
              <a:t>s</a:t>
            </a:r>
            <a:r>
              <a:rPr lang="en-US" sz="2400">
                <a:solidFill>
                  <a:srgbClr val="000000"/>
                </a:solidFill>
                <a:latin typeface="Open Sauce"/>
                <a:ea typeface="Open Sauce"/>
                <a:cs typeface="Open Sauce"/>
                <a:sym typeface="Open Sauce"/>
              </a:rPr>
              <a:t>ignal)</a:t>
            </a:r>
          </a:p>
          <a:p>
            <a:pPr algn="l">
              <a:lnSpc>
                <a:spcPts val="2640"/>
              </a:lnSpc>
              <a:spcBef>
                <a:spcPct val="0"/>
              </a:spcBef>
            </a:pPr>
          </a:p>
          <a:p>
            <a:pPr algn="l">
              <a:lnSpc>
                <a:spcPts val="2640"/>
              </a:lnSpc>
              <a:spcBef>
                <a:spcPct val="0"/>
              </a:spcBef>
            </a:pPr>
            <a:r>
              <a:rPr lang="en-US" b="true" sz="2400" i="true">
                <a:solidFill>
                  <a:srgbClr val="000000"/>
                </a:solidFill>
                <a:latin typeface="Open Sauce Bold Italics"/>
                <a:ea typeface="Open Sauce Bold Italics"/>
                <a:cs typeface="Open Sauce Bold Italics"/>
                <a:sym typeface="Open Sauce Bold Italics"/>
              </a:rPr>
              <a:t>-</a:t>
            </a:r>
            <a:r>
              <a:rPr lang="en-US" sz="2400">
                <a:solidFill>
                  <a:srgbClr val="000000"/>
                </a:solidFill>
                <a:latin typeface="Open Sauce"/>
                <a:ea typeface="Open Sauce"/>
                <a:cs typeface="Open Sauce"/>
                <a:sym typeface="Open Sauce"/>
              </a:rPr>
              <a:t>Tr</a:t>
            </a:r>
            <a:r>
              <a:rPr lang="en-US" sz="2400">
                <a:solidFill>
                  <a:srgbClr val="000000"/>
                </a:solidFill>
                <a:latin typeface="Open Sauce"/>
                <a:ea typeface="Open Sauce"/>
                <a:cs typeface="Open Sauce"/>
                <a:sym typeface="Open Sauce"/>
              </a:rPr>
              <a:t>a</a:t>
            </a:r>
            <a:r>
              <a:rPr lang="en-US" sz="2400">
                <a:solidFill>
                  <a:srgbClr val="000000"/>
                </a:solidFill>
                <a:latin typeface="Open Sauce"/>
                <a:ea typeface="Open Sauce"/>
                <a:cs typeface="Open Sauce"/>
                <a:sym typeface="Open Sauce"/>
              </a:rPr>
              <a:t>nsi</a:t>
            </a:r>
            <a:r>
              <a:rPr lang="en-US" sz="2400">
                <a:solidFill>
                  <a:srgbClr val="000000"/>
                </a:solidFill>
                <a:latin typeface="Open Sauce"/>
                <a:ea typeface="Open Sauce"/>
                <a:cs typeface="Open Sauce"/>
                <a:sym typeface="Open Sauce"/>
              </a:rPr>
              <a:t>t</a:t>
            </a:r>
            <a:r>
              <a:rPr lang="en-US" sz="2400">
                <a:solidFill>
                  <a:srgbClr val="000000"/>
                </a:solidFill>
                <a:latin typeface="Open Sauce"/>
                <a:ea typeface="Open Sauce"/>
                <a:cs typeface="Open Sauce"/>
                <a:sym typeface="Open Sauce"/>
              </a:rPr>
              <a:t>ion</a:t>
            </a:r>
            <a:r>
              <a:rPr lang="en-US" sz="2400">
                <a:solidFill>
                  <a:srgbClr val="000000"/>
                </a:solidFill>
                <a:latin typeface="Open Sauce"/>
                <a:ea typeface="Open Sauce"/>
                <a:cs typeface="Open Sauce"/>
                <a:sym typeface="Open Sauce"/>
              </a:rPr>
              <a:t> </a:t>
            </a:r>
            <a:r>
              <a:rPr lang="en-US" sz="2400">
                <a:solidFill>
                  <a:srgbClr val="000000"/>
                </a:solidFill>
                <a:latin typeface="Open Sauce"/>
                <a:ea typeface="Open Sauce"/>
                <a:cs typeface="Open Sauce"/>
                <a:sym typeface="Open Sauce"/>
              </a:rPr>
              <a:t>betw</a:t>
            </a:r>
            <a:r>
              <a:rPr lang="en-US" sz="2400">
                <a:solidFill>
                  <a:srgbClr val="000000"/>
                </a:solidFill>
                <a:latin typeface="Open Sauce"/>
                <a:ea typeface="Open Sauce"/>
                <a:cs typeface="Open Sauce"/>
                <a:sym typeface="Open Sauce"/>
              </a:rPr>
              <a:t>ee</a:t>
            </a:r>
            <a:r>
              <a:rPr lang="en-US" sz="2400">
                <a:solidFill>
                  <a:srgbClr val="000000"/>
                </a:solidFill>
                <a:latin typeface="Open Sauce"/>
                <a:ea typeface="Open Sauce"/>
                <a:cs typeface="Open Sauce"/>
                <a:sym typeface="Open Sauce"/>
              </a:rPr>
              <a:t>n </a:t>
            </a:r>
            <a:r>
              <a:rPr lang="en-US" sz="2400">
                <a:solidFill>
                  <a:srgbClr val="000000"/>
                </a:solidFill>
                <a:latin typeface="Open Sauce"/>
                <a:ea typeface="Open Sauce"/>
                <a:cs typeface="Open Sauce"/>
                <a:sym typeface="Open Sauce"/>
              </a:rPr>
              <a:t>ac</a:t>
            </a:r>
            <a:r>
              <a:rPr lang="en-US" sz="2400">
                <a:solidFill>
                  <a:srgbClr val="000000"/>
                </a:solidFill>
                <a:latin typeface="Open Sauce"/>
                <a:ea typeface="Open Sauce"/>
                <a:cs typeface="Open Sauce"/>
                <a:sym typeface="Open Sauce"/>
              </a:rPr>
              <a:t>tiviti</a:t>
            </a:r>
            <a:r>
              <a:rPr lang="en-US" sz="2400">
                <a:solidFill>
                  <a:srgbClr val="000000"/>
                </a:solidFill>
                <a:latin typeface="Open Sauce"/>
                <a:ea typeface="Open Sauce"/>
                <a:cs typeface="Open Sauce"/>
                <a:sym typeface="Open Sauce"/>
              </a:rPr>
              <a:t>es</a:t>
            </a:r>
          </a:p>
          <a:p>
            <a:pPr algn="l">
              <a:lnSpc>
                <a:spcPts val="2640"/>
              </a:lnSpc>
              <a:spcBef>
                <a:spcPct val="0"/>
              </a:spcBef>
            </a:pPr>
          </a:p>
          <a:p>
            <a:pPr algn="l">
              <a:lnSpc>
                <a:spcPts val="2640"/>
              </a:lnSpc>
              <a:spcBef>
                <a:spcPct val="0"/>
              </a:spcBef>
            </a:pPr>
            <a:r>
              <a:rPr lang="en-US" b="true" sz="2400" i="true">
                <a:solidFill>
                  <a:srgbClr val="000000"/>
                </a:solidFill>
                <a:latin typeface="Open Sauce Bold Italics"/>
                <a:ea typeface="Open Sauce Bold Italics"/>
                <a:cs typeface="Open Sauce Bold Italics"/>
                <a:sym typeface="Open Sauce Bold Italics"/>
              </a:rPr>
              <a:t>-</a:t>
            </a:r>
            <a:r>
              <a:rPr lang="en-US" sz="2400">
                <a:solidFill>
                  <a:srgbClr val="000000"/>
                </a:solidFill>
                <a:latin typeface="Open Sauce"/>
                <a:ea typeface="Open Sauce"/>
                <a:cs typeface="Open Sauce"/>
                <a:sym typeface="Open Sauce"/>
              </a:rPr>
              <a:t>Handing out /</a:t>
            </a:r>
            <a:r>
              <a:rPr lang="en-US" sz="2400">
                <a:solidFill>
                  <a:srgbClr val="000000"/>
                </a:solidFill>
                <a:latin typeface="Open Sauce"/>
                <a:ea typeface="Open Sauce"/>
                <a:cs typeface="Open Sauce"/>
                <a:sym typeface="Open Sauce"/>
              </a:rPr>
              <a:t> c</a:t>
            </a:r>
            <a:r>
              <a:rPr lang="en-US" sz="2400">
                <a:solidFill>
                  <a:srgbClr val="000000"/>
                </a:solidFill>
                <a:latin typeface="Open Sauce"/>
                <a:ea typeface="Open Sauce"/>
                <a:cs typeface="Open Sauce"/>
                <a:sym typeface="Open Sauce"/>
              </a:rPr>
              <a:t>o</a:t>
            </a:r>
            <a:r>
              <a:rPr lang="en-US" sz="2400">
                <a:solidFill>
                  <a:srgbClr val="000000"/>
                </a:solidFill>
                <a:latin typeface="Open Sauce"/>
                <a:ea typeface="Open Sauce"/>
                <a:cs typeface="Open Sauce"/>
                <a:sym typeface="Open Sauce"/>
              </a:rPr>
              <a:t>lle</a:t>
            </a:r>
            <a:r>
              <a:rPr lang="en-US" sz="2400">
                <a:solidFill>
                  <a:srgbClr val="000000"/>
                </a:solidFill>
                <a:latin typeface="Open Sauce"/>
                <a:ea typeface="Open Sauce"/>
                <a:cs typeface="Open Sauce"/>
                <a:sym typeface="Open Sauce"/>
              </a:rPr>
              <a:t>cting</a:t>
            </a:r>
            <a:r>
              <a:rPr lang="en-US" sz="2400">
                <a:solidFill>
                  <a:srgbClr val="000000"/>
                </a:solidFill>
                <a:latin typeface="Open Sauce"/>
                <a:ea typeface="Open Sauce"/>
                <a:cs typeface="Open Sauce"/>
                <a:sym typeface="Open Sauce"/>
              </a:rPr>
              <a:t> e</a:t>
            </a:r>
            <a:r>
              <a:rPr lang="en-US" sz="2400">
                <a:solidFill>
                  <a:srgbClr val="000000"/>
                </a:solidFill>
                <a:latin typeface="Open Sauce"/>
                <a:ea typeface="Open Sauce"/>
                <a:cs typeface="Open Sauce"/>
                <a:sym typeface="Open Sauce"/>
              </a:rPr>
              <a:t>qui</a:t>
            </a:r>
            <a:r>
              <a:rPr lang="en-US" sz="2400">
                <a:solidFill>
                  <a:srgbClr val="000000"/>
                </a:solidFill>
                <a:latin typeface="Open Sauce"/>
                <a:ea typeface="Open Sauce"/>
                <a:cs typeface="Open Sauce"/>
                <a:sym typeface="Open Sauce"/>
              </a:rPr>
              <a:t>p</a:t>
            </a:r>
            <a:r>
              <a:rPr lang="en-US" sz="2400">
                <a:solidFill>
                  <a:srgbClr val="000000"/>
                </a:solidFill>
                <a:latin typeface="Open Sauce"/>
                <a:ea typeface="Open Sauce"/>
                <a:cs typeface="Open Sauce"/>
                <a:sym typeface="Open Sauce"/>
              </a:rPr>
              <a:t>m</a:t>
            </a:r>
            <a:r>
              <a:rPr lang="en-US" sz="2400">
                <a:solidFill>
                  <a:srgbClr val="000000"/>
                </a:solidFill>
                <a:latin typeface="Open Sauce"/>
                <a:ea typeface="Open Sauce"/>
                <a:cs typeface="Open Sauce"/>
                <a:sym typeface="Open Sauce"/>
              </a:rPr>
              <a:t>en</a:t>
            </a:r>
            <a:r>
              <a:rPr lang="en-US" sz="2400">
                <a:solidFill>
                  <a:srgbClr val="000000"/>
                </a:solidFill>
                <a:latin typeface="Open Sauce"/>
                <a:ea typeface="Open Sauce"/>
                <a:cs typeface="Open Sauce"/>
                <a:sym typeface="Open Sauce"/>
              </a:rPr>
              <a:t>t</a:t>
            </a:r>
          </a:p>
          <a:p>
            <a:pPr algn="l">
              <a:lnSpc>
                <a:spcPts val="2640"/>
              </a:lnSpc>
              <a:spcBef>
                <a:spcPct val="0"/>
              </a:spcBef>
            </a:pPr>
          </a:p>
          <a:p>
            <a:pPr algn="l">
              <a:lnSpc>
                <a:spcPts val="2640"/>
              </a:lnSpc>
              <a:spcBef>
                <a:spcPct val="0"/>
              </a:spcBef>
            </a:pPr>
            <a:r>
              <a:rPr lang="en-US" b="true" sz="2400" i="true">
                <a:solidFill>
                  <a:srgbClr val="000000"/>
                </a:solidFill>
                <a:latin typeface="Open Sauce Bold Italics"/>
                <a:ea typeface="Open Sauce Bold Italics"/>
                <a:cs typeface="Open Sauce Bold Italics"/>
                <a:sym typeface="Open Sauce Bold Italics"/>
              </a:rPr>
              <a:t>-</a:t>
            </a:r>
            <a:r>
              <a:rPr lang="en-US" sz="2400">
                <a:solidFill>
                  <a:srgbClr val="000000"/>
                </a:solidFill>
                <a:latin typeface="Open Sauce"/>
                <a:ea typeface="Open Sauce"/>
                <a:cs typeface="Open Sauce"/>
                <a:sym typeface="Open Sauce"/>
              </a:rPr>
              <a:t>Packing up an</a:t>
            </a:r>
            <a:r>
              <a:rPr lang="en-US" sz="2400">
                <a:solidFill>
                  <a:srgbClr val="000000"/>
                </a:solidFill>
                <a:latin typeface="Open Sauce"/>
                <a:ea typeface="Open Sauce"/>
                <a:cs typeface="Open Sauce"/>
                <a:sym typeface="Open Sauce"/>
              </a:rPr>
              <a:t>d </a:t>
            </a:r>
            <a:r>
              <a:rPr lang="en-US" sz="2400">
                <a:solidFill>
                  <a:srgbClr val="000000"/>
                </a:solidFill>
                <a:latin typeface="Open Sauce"/>
                <a:ea typeface="Open Sauce"/>
                <a:cs typeface="Open Sauce"/>
                <a:sym typeface="Open Sauce"/>
              </a:rPr>
              <a:t>dismissal</a:t>
            </a:r>
          </a:p>
          <a:p>
            <a:pPr algn="ctr">
              <a:lnSpc>
                <a:spcPts val="2640"/>
              </a:lnSpc>
              <a:spcBef>
                <a:spcPct val="0"/>
              </a:spcBef>
            </a:pPr>
          </a:p>
          <a:p>
            <a:pPr algn="ctr">
              <a:lnSpc>
                <a:spcPts val="2640"/>
              </a:lnSpc>
              <a:spcBef>
                <a:spcPct val="0"/>
              </a:spcBef>
            </a:pPr>
          </a:p>
        </p:txBody>
      </p:sp>
      <p:sp>
        <p:nvSpPr>
          <p:cNvPr name="TextBox 19" id="19"/>
          <p:cNvSpPr txBox="true"/>
          <p:nvPr/>
        </p:nvSpPr>
        <p:spPr>
          <a:xfrm rot="0">
            <a:off x="9884580" y="7367467"/>
            <a:ext cx="6850848" cy="580390"/>
          </a:xfrm>
          <a:prstGeom prst="rect">
            <a:avLst/>
          </a:prstGeom>
        </p:spPr>
        <p:txBody>
          <a:bodyPr anchor="t" rtlCol="false" tIns="0" lIns="0" bIns="0" rIns="0">
            <a:spAutoFit/>
          </a:bodyPr>
          <a:lstStyle/>
          <a:p>
            <a:pPr algn="ctr">
              <a:lnSpc>
                <a:spcPts val="4759"/>
              </a:lnSpc>
            </a:pPr>
            <a:r>
              <a:rPr lang="en-US" sz="3399">
                <a:solidFill>
                  <a:srgbClr val="000000"/>
                </a:solidFill>
                <a:latin typeface="Canva Sans"/>
                <a:ea typeface="Canva Sans"/>
                <a:cs typeface="Canva Sans"/>
                <a:sym typeface="Canva Sans"/>
              </a:rPr>
              <a:t>Click h</a:t>
            </a:r>
            <a:r>
              <a:rPr lang="en-US" sz="3399" u="sng">
                <a:solidFill>
                  <a:srgbClr val="000000"/>
                </a:solidFill>
                <a:latin typeface="Canva Sans"/>
                <a:ea typeface="Canva Sans"/>
                <a:cs typeface="Canva Sans"/>
                <a:sym typeface="Canva Sans"/>
                <a:hlinkClick r:id="rId13" tooltip="https://assets.publishing.service.gov.uk/media/65ce3721e1bdec001a3221fe/Behaviour_in_schools_-_advice_for_headteachers_and_school_staff_Feb_2024.pdf"/>
              </a:rPr>
              <a:t>ere</a:t>
            </a:r>
            <a:r>
              <a:rPr lang="en-US" sz="3399">
                <a:solidFill>
                  <a:srgbClr val="000000"/>
                </a:solidFill>
                <a:latin typeface="Canva Sans"/>
                <a:ea typeface="Canva Sans"/>
                <a:cs typeface="Canva Sans"/>
                <a:sym typeface="Canva Sans"/>
              </a:rPr>
              <a:t> for research</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E3DFDD"/>
        </a:solidFill>
      </p:bgPr>
    </p:bg>
    <p:spTree>
      <p:nvGrpSpPr>
        <p:cNvPr id="1" name=""/>
        <p:cNvGrpSpPr/>
        <p:nvPr/>
      </p:nvGrpSpPr>
      <p:grpSpPr>
        <a:xfrm>
          <a:off x="0" y="0"/>
          <a:ext cx="0" cy="0"/>
          <a:chOff x="0" y="0"/>
          <a:chExt cx="0" cy="0"/>
        </a:xfrm>
      </p:grpSpPr>
      <p:sp>
        <p:nvSpPr>
          <p:cNvPr name="Freeform 2" id="2"/>
          <p:cNvSpPr/>
          <p:nvPr/>
        </p:nvSpPr>
        <p:spPr>
          <a:xfrm flipH="true" flipV="false" rot="-5400000">
            <a:off x="-3780590" y="4051029"/>
            <a:ext cx="13428363" cy="5656698"/>
          </a:xfrm>
          <a:custGeom>
            <a:avLst/>
            <a:gdLst/>
            <a:ahLst/>
            <a:cxnLst/>
            <a:rect r="r" b="b" t="t" l="l"/>
            <a:pathLst>
              <a:path h="5656698" w="13428363">
                <a:moveTo>
                  <a:pt x="13428363" y="0"/>
                </a:moveTo>
                <a:lnTo>
                  <a:pt x="0" y="0"/>
                </a:lnTo>
                <a:lnTo>
                  <a:pt x="0" y="5656698"/>
                </a:lnTo>
                <a:lnTo>
                  <a:pt x="13428363" y="5656698"/>
                </a:lnTo>
                <a:lnTo>
                  <a:pt x="13428363"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9972503" y="-915123"/>
            <a:ext cx="10113123" cy="12615960"/>
            <a:chOff x="0" y="0"/>
            <a:chExt cx="2583821" cy="3223276"/>
          </a:xfrm>
        </p:grpSpPr>
        <p:sp>
          <p:nvSpPr>
            <p:cNvPr name="Freeform 4" id="4"/>
            <p:cNvSpPr/>
            <p:nvPr/>
          </p:nvSpPr>
          <p:spPr>
            <a:xfrm flipH="false" flipV="false" rot="0">
              <a:off x="0" y="0"/>
              <a:ext cx="2583821" cy="3223276"/>
            </a:xfrm>
            <a:custGeom>
              <a:avLst/>
              <a:gdLst/>
              <a:ahLst/>
              <a:cxnLst/>
              <a:rect r="r" b="b" t="t" l="l"/>
              <a:pathLst>
                <a:path h="3223276" w="2583821">
                  <a:moveTo>
                    <a:pt x="76553" y="0"/>
                  </a:moveTo>
                  <a:lnTo>
                    <a:pt x="2507268" y="0"/>
                  </a:lnTo>
                  <a:cubicBezTo>
                    <a:pt x="2527571" y="0"/>
                    <a:pt x="2547043" y="8065"/>
                    <a:pt x="2561399" y="22422"/>
                  </a:cubicBezTo>
                  <a:cubicBezTo>
                    <a:pt x="2575756" y="36778"/>
                    <a:pt x="2583821" y="56250"/>
                    <a:pt x="2583821" y="76553"/>
                  </a:cubicBezTo>
                  <a:lnTo>
                    <a:pt x="2583821" y="3146722"/>
                  </a:lnTo>
                  <a:cubicBezTo>
                    <a:pt x="2583821" y="3189001"/>
                    <a:pt x="2549547" y="3223276"/>
                    <a:pt x="2507268" y="3223276"/>
                  </a:cubicBezTo>
                  <a:lnTo>
                    <a:pt x="76553" y="3223276"/>
                  </a:lnTo>
                  <a:cubicBezTo>
                    <a:pt x="56250" y="3223276"/>
                    <a:pt x="36778" y="3215210"/>
                    <a:pt x="22422" y="3200854"/>
                  </a:cubicBezTo>
                  <a:cubicBezTo>
                    <a:pt x="8065" y="3186497"/>
                    <a:pt x="0" y="3167025"/>
                    <a:pt x="0" y="3146722"/>
                  </a:cubicBezTo>
                  <a:lnTo>
                    <a:pt x="0" y="76553"/>
                  </a:lnTo>
                  <a:cubicBezTo>
                    <a:pt x="0" y="56250"/>
                    <a:pt x="8065" y="36778"/>
                    <a:pt x="22422" y="22422"/>
                  </a:cubicBezTo>
                  <a:cubicBezTo>
                    <a:pt x="36778" y="8065"/>
                    <a:pt x="56250" y="0"/>
                    <a:pt x="76553" y="0"/>
                  </a:cubicBezTo>
                  <a:close/>
                </a:path>
              </a:pathLst>
            </a:custGeom>
            <a:solidFill>
              <a:srgbClr val="E3DFDD"/>
            </a:solidFill>
          </p:spPr>
        </p:sp>
        <p:sp>
          <p:nvSpPr>
            <p:cNvPr name="TextBox 5" id="5"/>
            <p:cNvSpPr txBox="true"/>
            <p:nvPr/>
          </p:nvSpPr>
          <p:spPr>
            <a:xfrm>
              <a:off x="0" y="19050"/>
              <a:ext cx="2583821" cy="3204226"/>
            </a:xfrm>
            <a:prstGeom prst="rect">
              <a:avLst/>
            </a:prstGeom>
          </p:spPr>
          <p:txBody>
            <a:bodyPr anchor="ctr" rtlCol="false" tIns="52367" lIns="52367" bIns="52367" rIns="52367"/>
            <a:lstStyle/>
            <a:p>
              <a:pPr algn="ctr">
                <a:lnSpc>
                  <a:spcPts val="1798"/>
                </a:lnSpc>
              </a:pPr>
            </a:p>
          </p:txBody>
        </p:sp>
      </p:grpSp>
      <p:sp>
        <p:nvSpPr>
          <p:cNvPr name="Freeform 6" id="6"/>
          <p:cNvSpPr/>
          <p:nvPr/>
        </p:nvSpPr>
        <p:spPr>
          <a:xfrm flipH="false" flipV="false" rot="1318792">
            <a:off x="-1881840" y="-2212518"/>
            <a:ext cx="5821080" cy="5821080"/>
          </a:xfrm>
          <a:custGeom>
            <a:avLst/>
            <a:gdLst/>
            <a:ahLst/>
            <a:cxnLst/>
            <a:rect r="r" b="b" t="t" l="l"/>
            <a:pathLst>
              <a:path h="5821080" w="5821080">
                <a:moveTo>
                  <a:pt x="0" y="0"/>
                </a:moveTo>
                <a:lnTo>
                  <a:pt x="5821080" y="0"/>
                </a:lnTo>
                <a:lnTo>
                  <a:pt x="5821080" y="5821080"/>
                </a:lnTo>
                <a:lnTo>
                  <a:pt x="0" y="5821080"/>
                </a:lnTo>
                <a:lnTo>
                  <a:pt x="0" y="0"/>
                </a:lnTo>
                <a:close/>
              </a:path>
            </a:pathLst>
          </a:custGeom>
          <a:blipFill>
            <a:blip r:embed="rId4">
              <a:alphaModFix amt="5000"/>
              <a:extLst>
                <a:ext uri="{96DAC541-7B7A-43D3-8B79-37D633B846F1}">
                  <asvg:svgBlip xmlns:asvg="http://schemas.microsoft.com/office/drawing/2016/SVG/main" r:embed="rId5"/>
                </a:ext>
              </a:extLst>
            </a:blip>
            <a:stretch>
              <a:fillRect l="0" t="0" r="0" b="0"/>
            </a:stretch>
          </a:blipFill>
        </p:spPr>
      </p:sp>
      <p:sp>
        <p:nvSpPr>
          <p:cNvPr name="TextBox 7" id="7"/>
          <p:cNvSpPr txBox="true"/>
          <p:nvPr/>
        </p:nvSpPr>
        <p:spPr>
          <a:xfrm rot="0">
            <a:off x="2933591" y="736122"/>
            <a:ext cx="12757879" cy="1416050"/>
          </a:xfrm>
          <a:prstGeom prst="rect">
            <a:avLst/>
          </a:prstGeom>
        </p:spPr>
        <p:txBody>
          <a:bodyPr anchor="t" rtlCol="false" tIns="0" lIns="0" bIns="0" rIns="0">
            <a:spAutoFit/>
          </a:bodyPr>
          <a:lstStyle/>
          <a:p>
            <a:pPr algn="ctr" marL="0" indent="0" lvl="0">
              <a:lnSpc>
                <a:spcPts val="5500"/>
              </a:lnSpc>
            </a:pPr>
            <a:r>
              <a:rPr lang="en-US" b="true" sz="5000">
                <a:solidFill>
                  <a:srgbClr val="35485D"/>
                </a:solidFill>
                <a:latin typeface="Open Sauce Bold"/>
                <a:ea typeface="Open Sauce Bold"/>
                <a:cs typeface="Open Sauce Bold"/>
                <a:sym typeface="Open Sauce Bold"/>
              </a:rPr>
              <a:t>High Expectations + Consistency = Secuity for Pupils</a:t>
            </a:r>
          </a:p>
        </p:txBody>
      </p:sp>
      <p:sp>
        <p:nvSpPr>
          <p:cNvPr name="Freeform 8" id="8"/>
          <p:cNvSpPr/>
          <p:nvPr/>
        </p:nvSpPr>
        <p:spPr>
          <a:xfrm flipH="false" flipV="false" rot="652895">
            <a:off x="-745627" y="5906834"/>
            <a:ext cx="8938369" cy="8938369"/>
          </a:xfrm>
          <a:custGeom>
            <a:avLst/>
            <a:gdLst/>
            <a:ahLst/>
            <a:cxnLst/>
            <a:rect r="r" b="b" t="t" l="l"/>
            <a:pathLst>
              <a:path h="8938369" w="8938369">
                <a:moveTo>
                  <a:pt x="0" y="0"/>
                </a:moveTo>
                <a:lnTo>
                  <a:pt x="8938370" y="0"/>
                </a:lnTo>
                <a:lnTo>
                  <a:pt x="8938370" y="8938369"/>
                </a:lnTo>
                <a:lnTo>
                  <a:pt x="0" y="8938369"/>
                </a:lnTo>
                <a:lnTo>
                  <a:pt x="0" y="0"/>
                </a:lnTo>
                <a:close/>
              </a:path>
            </a:pathLst>
          </a:custGeom>
          <a:blipFill>
            <a:blip r:embed="rId4">
              <a:alphaModFix amt="5000"/>
              <a:extLst>
                <a:ext uri="{96DAC541-7B7A-43D3-8B79-37D633B846F1}">
                  <asvg:svgBlip xmlns:asvg="http://schemas.microsoft.com/office/drawing/2016/SVG/main" r:embed="rId5"/>
                </a:ext>
              </a:extLst>
            </a:blip>
            <a:stretch>
              <a:fillRect l="0" t="0" r="0" b="0"/>
            </a:stretch>
          </a:blipFill>
        </p:spPr>
      </p:sp>
      <p:sp>
        <p:nvSpPr>
          <p:cNvPr name="Freeform 9" id="9"/>
          <p:cNvSpPr/>
          <p:nvPr/>
        </p:nvSpPr>
        <p:spPr>
          <a:xfrm flipH="false" flipV="false" rot="0">
            <a:off x="16217466" y="165196"/>
            <a:ext cx="1824476" cy="1824476"/>
          </a:xfrm>
          <a:custGeom>
            <a:avLst/>
            <a:gdLst/>
            <a:ahLst/>
            <a:cxnLst/>
            <a:rect r="r" b="b" t="t" l="l"/>
            <a:pathLst>
              <a:path h="1824476" w="1824476">
                <a:moveTo>
                  <a:pt x="0" y="0"/>
                </a:moveTo>
                <a:lnTo>
                  <a:pt x="1824477" y="0"/>
                </a:lnTo>
                <a:lnTo>
                  <a:pt x="1824477" y="1824476"/>
                </a:lnTo>
                <a:lnTo>
                  <a:pt x="0" y="1824476"/>
                </a:lnTo>
                <a:lnTo>
                  <a:pt x="0" y="0"/>
                </a:lnTo>
                <a:close/>
              </a:path>
            </a:pathLst>
          </a:custGeom>
          <a:blipFill>
            <a:blip r:embed="rId6"/>
            <a:stretch>
              <a:fillRect l="0" t="0" r="0" b="0"/>
            </a:stretch>
          </a:blipFill>
        </p:spPr>
      </p:sp>
      <p:sp>
        <p:nvSpPr>
          <p:cNvPr name="TextBox 10" id="10"/>
          <p:cNvSpPr txBox="true"/>
          <p:nvPr/>
        </p:nvSpPr>
        <p:spPr>
          <a:xfrm rot="0">
            <a:off x="664927" y="2486143"/>
            <a:ext cx="16958146" cy="7889875"/>
          </a:xfrm>
          <a:prstGeom prst="rect">
            <a:avLst/>
          </a:prstGeom>
        </p:spPr>
        <p:txBody>
          <a:bodyPr anchor="t" rtlCol="false" tIns="0" lIns="0" bIns="0" rIns="0">
            <a:spAutoFit/>
          </a:bodyPr>
          <a:lstStyle/>
          <a:p>
            <a:pPr algn="just">
              <a:lnSpc>
                <a:spcPts val="2750"/>
              </a:lnSpc>
            </a:pPr>
            <a:r>
              <a:rPr lang="en-US" sz="2500" b="true">
                <a:solidFill>
                  <a:srgbClr val="35485D"/>
                </a:solidFill>
                <a:latin typeface="Open Sauce Bold"/>
                <a:ea typeface="Open Sauce Bold"/>
                <a:cs typeface="Open Sauce Bold"/>
                <a:sym typeface="Open Sauce Bold"/>
              </a:rPr>
              <a:t>High exp</a:t>
            </a:r>
            <a:r>
              <a:rPr lang="en-US" b="true" sz="2500">
                <a:solidFill>
                  <a:srgbClr val="35485D"/>
                </a:solidFill>
                <a:latin typeface="Open Sauce Bold"/>
                <a:ea typeface="Open Sauce Bold"/>
                <a:cs typeface="Open Sauce Bold"/>
                <a:sym typeface="Open Sauce Bold"/>
              </a:rPr>
              <a:t>ectations are not only academic; they are also behavioural. When adults clearly explain how pupils enter, listen, participate and transition, we communicate that everyone is capable of learning well — and that we will create the conditions for that to happen. Behaviour expectations are therefore something we teach deliberately, not something pupils simply “pick up”.</a:t>
            </a:r>
          </a:p>
          <a:p>
            <a:pPr algn="just">
              <a:lnSpc>
                <a:spcPts val="2750"/>
              </a:lnSpc>
            </a:pPr>
          </a:p>
          <a:p>
            <a:pPr algn="just">
              <a:lnSpc>
                <a:spcPts val="2750"/>
              </a:lnSpc>
            </a:pPr>
            <a:r>
              <a:rPr lang="en-US" b="true" sz="2500">
                <a:solidFill>
                  <a:srgbClr val="35485D"/>
                </a:solidFill>
                <a:latin typeface="Open Sauce Bold"/>
                <a:ea typeface="Open Sauce Bold"/>
                <a:cs typeface="Open Sauce Bold"/>
                <a:sym typeface="Open Sauce Bold"/>
              </a:rPr>
              <a:t>Pupils need clarity. “Ready to learn” should be translated into concrete actions - where to sit, what to have on the desk, what to do first, and what appropriate talk or silence looks like. Clear routines reduce anxiety and guesswork, especially for pupils who find organisation or attention difficult.</a:t>
            </a:r>
          </a:p>
          <a:p>
            <a:pPr algn="just">
              <a:lnSpc>
                <a:spcPts val="2750"/>
              </a:lnSpc>
            </a:pPr>
          </a:p>
          <a:p>
            <a:pPr algn="just">
              <a:lnSpc>
                <a:spcPts val="2750"/>
              </a:lnSpc>
            </a:pPr>
            <a:r>
              <a:rPr lang="en-US" b="true" sz="2500">
                <a:solidFill>
                  <a:srgbClr val="35485D"/>
                </a:solidFill>
                <a:latin typeface="Open Sauce Bold"/>
                <a:ea typeface="Open Sauce Bold"/>
                <a:cs typeface="Open Sauce Bold"/>
                <a:sym typeface="Open Sauce Bold"/>
              </a:rPr>
              <a:t>They also need predictability. When adults respond to behaviour in broadly similar ways, boundaries feel fair and secure. Inconsistency between lessons - strict one moment and relaxed the next -creates confusion and often fuels low-level disruption.</a:t>
            </a:r>
          </a:p>
          <a:p>
            <a:pPr algn="just">
              <a:lnSpc>
                <a:spcPts val="2750"/>
              </a:lnSpc>
            </a:pPr>
            <a:r>
              <a:rPr lang="en-US" b="true" sz="2500">
                <a:solidFill>
                  <a:srgbClr val="35485D"/>
                </a:solidFill>
                <a:latin typeface="Open Sauce Bold"/>
                <a:ea typeface="Open Sauce Bold"/>
                <a:cs typeface="Open Sauce Bold"/>
                <a:sym typeface="Open Sauce Bold"/>
              </a:rPr>
              <a:t>Finally, they need fairness. Routines applied consistently to everyone help pupils see that corrections are not personal, but part of an agreed way of working that supports learning.</a:t>
            </a:r>
          </a:p>
          <a:p>
            <a:pPr algn="just">
              <a:lnSpc>
                <a:spcPts val="2750"/>
              </a:lnSpc>
            </a:pPr>
          </a:p>
          <a:p>
            <a:pPr algn="just">
              <a:lnSpc>
                <a:spcPts val="2750"/>
              </a:lnSpc>
            </a:pPr>
            <a:r>
              <a:rPr lang="en-US" b="true" sz="2500">
                <a:solidFill>
                  <a:srgbClr val="35485D"/>
                </a:solidFill>
                <a:latin typeface="Open Sauce Bold"/>
                <a:ea typeface="Open Sauce Bold"/>
                <a:cs typeface="Open Sauce Bold"/>
                <a:sym typeface="Open Sauce Bold"/>
              </a:rPr>
              <a:t>Research backs this up: Tom Bennett’s review for the DfE shows that schools with simple, consistent routines have calmer classrooms, and the EEF/Research Schools Network note that inconsistency across classrooms undermines behaviour, while shared routines reclaim time for learning.</a:t>
            </a:r>
          </a:p>
          <a:p>
            <a:pPr algn="just">
              <a:lnSpc>
                <a:spcPts val="2750"/>
              </a:lnSpc>
            </a:pPr>
          </a:p>
          <a:p>
            <a:pPr algn="just">
              <a:lnSpc>
                <a:spcPts val="2750"/>
              </a:lnSpc>
            </a:pPr>
            <a:r>
              <a:rPr lang="en-US" b="true" sz="2500">
                <a:solidFill>
                  <a:srgbClr val="35485D"/>
                </a:solidFill>
                <a:latin typeface="Open Sauce Bold"/>
                <a:ea typeface="Open Sauce Bold"/>
                <a:cs typeface="Open Sauce Bold"/>
                <a:sym typeface="Open Sauce Bold"/>
              </a:rPr>
              <a:t>In short: high expectations + consistency = security and secure pupils learn better.</a:t>
            </a:r>
          </a:p>
          <a:p>
            <a:pPr algn="just">
              <a:lnSpc>
                <a:spcPts val="2750"/>
              </a:lnSpc>
            </a:pPr>
          </a:p>
          <a:p>
            <a:pPr algn="just">
              <a:lnSpc>
                <a:spcPts val="2750"/>
              </a:lnSpc>
            </a:pPr>
          </a:p>
          <a:p>
            <a:pPr algn="just">
              <a:lnSpc>
                <a:spcPts val="2750"/>
              </a:lnSpc>
            </a:pP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88A3B5"/>
        </a:solidFill>
      </p:bgPr>
    </p:bg>
    <p:spTree>
      <p:nvGrpSpPr>
        <p:cNvPr id="1" name=""/>
        <p:cNvGrpSpPr/>
        <p:nvPr/>
      </p:nvGrpSpPr>
      <p:grpSpPr>
        <a:xfrm>
          <a:off x="0" y="0"/>
          <a:ext cx="0" cy="0"/>
          <a:chOff x="0" y="0"/>
          <a:chExt cx="0" cy="0"/>
        </a:xfrm>
      </p:grpSpPr>
      <p:sp>
        <p:nvSpPr>
          <p:cNvPr name="Freeform 2" id="2"/>
          <p:cNvSpPr/>
          <p:nvPr/>
        </p:nvSpPr>
        <p:spPr>
          <a:xfrm flipH="false" flipV="true" rot="0">
            <a:off x="-4004366" y="-1041863"/>
            <a:ext cx="8008733" cy="8203567"/>
          </a:xfrm>
          <a:custGeom>
            <a:avLst/>
            <a:gdLst/>
            <a:ahLst/>
            <a:cxnLst/>
            <a:rect r="r" b="b" t="t" l="l"/>
            <a:pathLst>
              <a:path h="8203567" w="8008733">
                <a:moveTo>
                  <a:pt x="0" y="8203568"/>
                </a:moveTo>
                <a:lnTo>
                  <a:pt x="8008732" y="8203568"/>
                </a:lnTo>
                <a:lnTo>
                  <a:pt x="8008732" y="0"/>
                </a:lnTo>
                <a:lnTo>
                  <a:pt x="0" y="0"/>
                </a:lnTo>
                <a:lnTo>
                  <a:pt x="0" y="8203568"/>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1161835">
            <a:off x="-1267694" y="6045212"/>
            <a:ext cx="8043724" cy="8043724"/>
          </a:xfrm>
          <a:custGeom>
            <a:avLst/>
            <a:gdLst/>
            <a:ahLst/>
            <a:cxnLst/>
            <a:rect r="r" b="b" t="t" l="l"/>
            <a:pathLst>
              <a:path h="8043724" w="8043724">
                <a:moveTo>
                  <a:pt x="0" y="0"/>
                </a:moveTo>
                <a:lnTo>
                  <a:pt x="8043723" y="0"/>
                </a:lnTo>
                <a:lnTo>
                  <a:pt x="8043723" y="8043724"/>
                </a:lnTo>
                <a:lnTo>
                  <a:pt x="0" y="8043724"/>
                </a:lnTo>
                <a:lnTo>
                  <a:pt x="0" y="0"/>
                </a:lnTo>
                <a:close/>
              </a:path>
            </a:pathLst>
          </a:custGeom>
          <a:blipFill>
            <a:blip r:embed="rId4">
              <a:alphaModFix amt="5000"/>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true" flipV="false" rot="0">
            <a:off x="8491636" y="2196821"/>
            <a:ext cx="10012384" cy="10255963"/>
          </a:xfrm>
          <a:custGeom>
            <a:avLst/>
            <a:gdLst/>
            <a:ahLst/>
            <a:cxnLst/>
            <a:rect r="r" b="b" t="t" l="l"/>
            <a:pathLst>
              <a:path h="10255963" w="10012384">
                <a:moveTo>
                  <a:pt x="10012385" y="0"/>
                </a:moveTo>
                <a:lnTo>
                  <a:pt x="0" y="0"/>
                </a:lnTo>
                <a:lnTo>
                  <a:pt x="0" y="10255964"/>
                </a:lnTo>
                <a:lnTo>
                  <a:pt x="10012385" y="10255964"/>
                </a:lnTo>
                <a:lnTo>
                  <a:pt x="10012385" y="0"/>
                </a:lnTo>
                <a:close/>
              </a:path>
            </a:pathLst>
          </a:custGeom>
          <a:blipFill>
            <a:blip r:embed="rId6">
              <a:extLst>
                <a:ext uri="{96DAC541-7B7A-43D3-8B79-37D633B846F1}">
                  <asvg:svgBlip xmlns:asvg="http://schemas.microsoft.com/office/drawing/2016/SVG/main" r:embed="rId7"/>
                </a:ext>
              </a:extLst>
            </a:blip>
            <a:stretch>
              <a:fillRect l="0" t="0" r="0" b="0"/>
            </a:stretch>
          </a:blipFill>
        </p:spPr>
      </p:sp>
      <p:grpSp>
        <p:nvGrpSpPr>
          <p:cNvPr name="Group 5" id="5"/>
          <p:cNvGrpSpPr/>
          <p:nvPr/>
        </p:nvGrpSpPr>
        <p:grpSpPr>
          <a:xfrm rot="0">
            <a:off x="639414" y="1273720"/>
            <a:ext cx="17102124" cy="8538254"/>
            <a:chOff x="0" y="0"/>
            <a:chExt cx="4369454" cy="2181455"/>
          </a:xfrm>
        </p:grpSpPr>
        <p:sp>
          <p:nvSpPr>
            <p:cNvPr name="Freeform 6" id="6"/>
            <p:cNvSpPr/>
            <p:nvPr/>
          </p:nvSpPr>
          <p:spPr>
            <a:xfrm flipH="false" flipV="false" rot="0">
              <a:off x="0" y="0"/>
              <a:ext cx="4369454" cy="2181455"/>
            </a:xfrm>
            <a:custGeom>
              <a:avLst/>
              <a:gdLst/>
              <a:ahLst/>
              <a:cxnLst/>
              <a:rect r="r" b="b" t="t" l="l"/>
              <a:pathLst>
                <a:path h="2181455" w="4369454">
                  <a:moveTo>
                    <a:pt x="45269" y="0"/>
                  </a:moveTo>
                  <a:lnTo>
                    <a:pt x="4324185" y="0"/>
                  </a:lnTo>
                  <a:cubicBezTo>
                    <a:pt x="4349187" y="0"/>
                    <a:pt x="4369454" y="20268"/>
                    <a:pt x="4369454" y="45269"/>
                  </a:cubicBezTo>
                  <a:lnTo>
                    <a:pt x="4369454" y="2136186"/>
                  </a:lnTo>
                  <a:cubicBezTo>
                    <a:pt x="4369454" y="2148192"/>
                    <a:pt x="4364685" y="2159706"/>
                    <a:pt x="4356195" y="2168196"/>
                  </a:cubicBezTo>
                  <a:cubicBezTo>
                    <a:pt x="4347706" y="2176685"/>
                    <a:pt x="4336192" y="2181455"/>
                    <a:pt x="4324185" y="2181455"/>
                  </a:cubicBezTo>
                  <a:lnTo>
                    <a:pt x="45269" y="2181455"/>
                  </a:lnTo>
                  <a:cubicBezTo>
                    <a:pt x="20268" y="2181455"/>
                    <a:pt x="0" y="2161187"/>
                    <a:pt x="0" y="2136186"/>
                  </a:cubicBezTo>
                  <a:lnTo>
                    <a:pt x="0" y="45269"/>
                  </a:lnTo>
                  <a:cubicBezTo>
                    <a:pt x="0" y="20268"/>
                    <a:pt x="20268" y="0"/>
                    <a:pt x="45269" y="0"/>
                  </a:cubicBezTo>
                  <a:close/>
                </a:path>
              </a:pathLst>
            </a:custGeom>
            <a:solidFill>
              <a:srgbClr val="E3DFDD"/>
            </a:solidFill>
          </p:spPr>
        </p:sp>
        <p:sp>
          <p:nvSpPr>
            <p:cNvPr name="TextBox 7" id="7"/>
            <p:cNvSpPr txBox="true"/>
            <p:nvPr/>
          </p:nvSpPr>
          <p:spPr>
            <a:xfrm>
              <a:off x="0" y="19050"/>
              <a:ext cx="4369454" cy="2162405"/>
            </a:xfrm>
            <a:prstGeom prst="rect">
              <a:avLst/>
            </a:prstGeom>
          </p:spPr>
          <p:txBody>
            <a:bodyPr anchor="ctr" rtlCol="false" tIns="52367" lIns="52367" bIns="52367" rIns="52367"/>
            <a:lstStyle/>
            <a:p>
              <a:pPr algn="ctr">
                <a:lnSpc>
                  <a:spcPts val="1798"/>
                </a:lnSpc>
              </a:pPr>
            </a:p>
          </p:txBody>
        </p:sp>
      </p:grpSp>
      <p:sp>
        <p:nvSpPr>
          <p:cNvPr name="TextBox 8" id="8"/>
          <p:cNvSpPr txBox="true"/>
          <p:nvPr/>
        </p:nvSpPr>
        <p:spPr>
          <a:xfrm rot="0">
            <a:off x="3284727" y="307975"/>
            <a:ext cx="12740684" cy="720725"/>
          </a:xfrm>
          <a:prstGeom prst="rect">
            <a:avLst/>
          </a:prstGeom>
        </p:spPr>
        <p:txBody>
          <a:bodyPr anchor="t" rtlCol="false" tIns="0" lIns="0" bIns="0" rIns="0">
            <a:spAutoFit/>
          </a:bodyPr>
          <a:lstStyle/>
          <a:p>
            <a:pPr algn="ctr" marL="0" indent="0" lvl="0">
              <a:lnSpc>
                <a:spcPts val="5500"/>
              </a:lnSpc>
            </a:pPr>
            <a:r>
              <a:rPr lang="en-US" b="true" sz="5000">
                <a:solidFill>
                  <a:srgbClr val="1E3245"/>
                </a:solidFill>
                <a:latin typeface="Open Sauce Bold"/>
                <a:ea typeface="Open Sauce Bold"/>
                <a:cs typeface="Open Sauce Bold"/>
                <a:sym typeface="Open Sauce Bold"/>
              </a:rPr>
              <a:t>Teaching Routines Explicitly</a:t>
            </a:r>
          </a:p>
        </p:txBody>
      </p:sp>
      <p:grpSp>
        <p:nvGrpSpPr>
          <p:cNvPr name="Group 9" id="9"/>
          <p:cNvGrpSpPr/>
          <p:nvPr/>
        </p:nvGrpSpPr>
        <p:grpSpPr>
          <a:xfrm rot="0">
            <a:off x="1236874" y="1684068"/>
            <a:ext cx="15814252" cy="7717558"/>
            <a:chOff x="0" y="0"/>
            <a:chExt cx="4040413" cy="1971773"/>
          </a:xfrm>
        </p:grpSpPr>
        <p:sp>
          <p:nvSpPr>
            <p:cNvPr name="Freeform 10" id="10"/>
            <p:cNvSpPr/>
            <p:nvPr/>
          </p:nvSpPr>
          <p:spPr>
            <a:xfrm flipH="false" flipV="false" rot="0">
              <a:off x="0" y="0"/>
              <a:ext cx="4040413" cy="1971773"/>
            </a:xfrm>
            <a:custGeom>
              <a:avLst/>
              <a:gdLst/>
              <a:ahLst/>
              <a:cxnLst/>
              <a:rect r="r" b="b" t="t" l="l"/>
              <a:pathLst>
                <a:path h="1971773" w="4040413">
                  <a:moveTo>
                    <a:pt x="48955" y="0"/>
                  </a:moveTo>
                  <a:lnTo>
                    <a:pt x="3991458" y="0"/>
                  </a:lnTo>
                  <a:cubicBezTo>
                    <a:pt x="4004442" y="0"/>
                    <a:pt x="4016894" y="5158"/>
                    <a:pt x="4026074" y="14339"/>
                  </a:cubicBezTo>
                  <a:cubicBezTo>
                    <a:pt x="4035255" y="23520"/>
                    <a:pt x="4040413" y="35972"/>
                    <a:pt x="4040413" y="48955"/>
                  </a:cubicBezTo>
                  <a:lnTo>
                    <a:pt x="4040413" y="1922818"/>
                  </a:lnTo>
                  <a:cubicBezTo>
                    <a:pt x="4040413" y="1935802"/>
                    <a:pt x="4035255" y="1948254"/>
                    <a:pt x="4026074" y="1957435"/>
                  </a:cubicBezTo>
                  <a:cubicBezTo>
                    <a:pt x="4016894" y="1966616"/>
                    <a:pt x="4004442" y="1971773"/>
                    <a:pt x="3991458" y="1971773"/>
                  </a:cubicBezTo>
                  <a:lnTo>
                    <a:pt x="48955" y="1971773"/>
                  </a:lnTo>
                  <a:cubicBezTo>
                    <a:pt x="35972" y="1971773"/>
                    <a:pt x="23520" y="1966616"/>
                    <a:pt x="14339" y="1957435"/>
                  </a:cubicBezTo>
                  <a:cubicBezTo>
                    <a:pt x="5158" y="1948254"/>
                    <a:pt x="0" y="1935802"/>
                    <a:pt x="0" y="1922818"/>
                  </a:cubicBezTo>
                  <a:lnTo>
                    <a:pt x="0" y="48955"/>
                  </a:lnTo>
                  <a:cubicBezTo>
                    <a:pt x="0" y="35972"/>
                    <a:pt x="5158" y="23520"/>
                    <a:pt x="14339" y="14339"/>
                  </a:cubicBezTo>
                  <a:cubicBezTo>
                    <a:pt x="23520" y="5158"/>
                    <a:pt x="35972" y="0"/>
                    <a:pt x="48955" y="0"/>
                  </a:cubicBezTo>
                  <a:close/>
                </a:path>
              </a:pathLst>
            </a:custGeom>
            <a:solidFill>
              <a:srgbClr val="1E3245"/>
            </a:solidFill>
          </p:spPr>
        </p:sp>
        <p:sp>
          <p:nvSpPr>
            <p:cNvPr name="TextBox 11" id="11"/>
            <p:cNvSpPr txBox="true"/>
            <p:nvPr/>
          </p:nvSpPr>
          <p:spPr>
            <a:xfrm>
              <a:off x="0" y="19050"/>
              <a:ext cx="4040413" cy="1952723"/>
            </a:xfrm>
            <a:prstGeom prst="rect">
              <a:avLst/>
            </a:prstGeom>
          </p:spPr>
          <p:txBody>
            <a:bodyPr anchor="ctr" rtlCol="false" tIns="52367" lIns="52367" bIns="52367" rIns="52367"/>
            <a:lstStyle/>
            <a:p>
              <a:pPr algn="ctr">
                <a:lnSpc>
                  <a:spcPts val="1798"/>
                </a:lnSpc>
              </a:pPr>
            </a:p>
          </p:txBody>
        </p:sp>
      </p:grpSp>
      <p:sp>
        <p:nvSpPr>
          <p:cNvPr name="TextBox 12" id="12"/>
          <p:cNvSpPr txBox="true"/>
          <p:nvPr/>
        </p:nvSpPr>
        <p:spPr>
          <a:xfrm rot="0">
            <a:off x="4577243" y="2215871"/>
            <a:ext cx="10838452" cy="459740"/>
          </a:xfrm>
          <a:prstGeom prst="rect">
            <a:avLst/>
          </a:prstGeom>
        </p:spPr>
        <p:txBody>
          <a:bodyPr anchor="t" rtlCol="false" tIns="0" lIns="0" bIns="0" rIns="0">
            <a:spAutoFit/>
          </a:bodyPr>
          <a:lstStyle/>
          <a:p>
            <a:pPr algn="l">
              <a:lnSpc>
                <a:spcPts val="3519"/>
              </a:lnSpc>
            </a:pPr>
            <a:r>
              <a:rPr lang="en-US" b="true" sz="3199" i="true">
                <a:solidFill>
                  <a:srgbClr val="ECE0D0"/>
                </a:solidFill>
                <a:latin typeface="Open Sauce Bold Italics"/>
                <a:ea typeface="Open Sauce Bold Italics"/>
                <a:cs typeface="Open Sauce Bold Italics"/>
                <a:sym typeface="Open Sauce Bold Italics"/>
              </a:rPr>
              <a:t>We don’t “have” routines – we teach them</a:t>
            </a:r>
          </a:p>
        </p:txBody>
      </p:sp>
      <p:sp>
        <p:nvSpPr>
          <p:cNvPr name="TextBox 13" id="13"/>
          <p:cNvSpPr txBox="true"/>
          <p:nvPr/>
        </p:nvSpPr>
        <p:spPr>
          <a:xfrm rot="0">
            <a:off x="1445048" y="3213032"/>
            <a:ext cx="15397904" cy="3345180"/>
          </a:xfrm>
          <a:prstGeom prst="rect">
            <a:avLst/>
          </a:prstGeom>
        </p:spPr>
        <p:txBody>
          <a:bodyPr anchor="t" rtlCol="false" tIns="0" lIns="0" bIns="0" rIns="0">
            <a:spAutoFit/>
          </a:bodyPr>
          <a:lstStyle/>
          <a:p>
            <a:pPr algn="just" marL="518165" indent="-259082" lvl="1">
              <a:lnSpc>
                <a:spcPts val="2640"/>
              </a:lnSpc>
              <a:buFont typeface="Arial"/>
              <a:buChar char="•"/>
            </a:pPr>
            <a:r>
              <a:rPr lang="en-US" sz="2400">
                <a:solidFill>
                  <a:srgbClr val="ECE0D0"/>
                </a:solidFill>
                <a:latin typeface="Open Sauce"/>
                <a:ea typeface="Open Sauce"/>
                <a:cs typeface="Open Sauce"/>
                <a:sym typeface="Open Sauce"/>
              </a:rPr>
              <a:t>Expl</a:t>
            </a:r>
            <a:r>
              <a:rPr lang="en-US" sz="2400">
                <a:solidFill>
                  <a:srgbClr val="ECE0D0"/>
                </a:solidFill>
                <a:latin typeface="Open Sauce"/>
                <a:ea typeface="Open Sauce"/>
                <a:cs typeface="Open Sauce"/>
                <a:sym typeface="Open Sauce"/>
              </a:rPr>
              <a:t>ain it – state the routin</a:t>
            </a:r>
            <a:r>
              <a:rPr lang="en-US" sz="2400">
                <a:solidFill>
                  <a:srgbClr val="ECE0D0"/>
                </a:solidFill>
                <a:latin typeface="Open Sauce"/>
                <a:ea typeface="Open Sauce"/>
                <a:cs typeface="Open Sauce"/>
                <a:sym typeface="Open Sauce"/>
              </a:rPr>
              <a:t>e and why it matters</a:t>
            </a:r>
          </a:p>
          <a:p>
            <a:pPr algn="just">
              <a:lnSpc>
                <a:spcPts val="2640"/>
              </a:lnSpc>
            </a:pPr>
          </a:p>
          <a:p>
            <a:pPr algn="just" marL="518165" indent="-259082" lvl="1">
              <a:lnSpc>
                <a:spcPts val="2640"/>
              </a:lnSpc>
              <a:buFont typeface="Arial"/>
              <a:buChar char="•"/>
            </a:pPr>
            <a:r>
              <a:rPr lang="en-US" sz="2400">
                <a:solidFill>
                  <a:srgbClr val="ECE0D0"/>
                </a:solidFill>
                <a:latin typeface="Open Sauce"/>
                <a:ea typeface="Open Sauce"/>
                <a:cs typeface="Open Sauce"/>
                <a:sym typeface="Open Sauce"/>
              </a:rPr>
              <a:t>Model it – show pupils exactly what it looks and sounds like</a:t>
            </a:r>
          </a:p>
          <a:p>
            <a:pPr algn="just">
              <a:lnSpc>
                <a:spcPts val="2640"/>
              </a:lnSpc>
            </a:pPr>
          </a:p>
          <a:p>
            <a:pPr algn="just" marL="518165" indent="-259082" lvl="1">
              <a:lnSpc>
                <a:spcPts val="2640"/>
              </a:lnSpc>
              <a:spcBef>
                <a:spcPct val="0"/>
              </a:spcBef>
              <a:buFont typeface="Arial"/>
              <a:buChar char="•"/>
            </a:pPr>
            <a:r>
              <a:rPr lang="en-US" sz="2400">
                <a:solidFill>
                  <a:srgbClr val="ECE0D0"/>
                </a:solidFill>
                <a:latin typeface="Open Sauce"/>
                <a:ea typeface="Open Sauce"/>
                <a:cs typeface="Open Sauce"/>
                <a:sym typeface="Open Sauce"/>
              </a:rPr>
              <a:t>Practise it – pupils rehearse (multiple times </a:t>
            </a:r>
            <a:r>
              <a:rPr lang="en-US" sz="2400">
                <a:solidFill>
                  <a:srgbClr val="ECE0D0"/>
                </a:solidFill>
                <a:latin typeface="Open Sauce"/>
                <a:ea typeface="Open Sauce"/>
                <a:cs typeface="Open Sauce"/>
                <a:sym typeface="Open Sauce"/>
              </a:rPr>
              <a:t>if needed)</a:t>
            </a:r>
          </a:p>
          <a:p>
            <a:pPr algn="just">
              <a:lnSpc>
                <a:spcPts val="2640"/>
              </a:lnSpc>
              <a:spcBef>
                <a:spcPct val="0"/>
              </a:spcBef>
            </a:pPr>
          </a:p>
          <a:p>
            <a:pPr algn="just" marL="518165" indent="-259082" lvl="1">
              <a:lnSpc>
                <a:spcPts val="2640"/>
              </a:lnSpc>
              <a:spcBef>
                <a:spcPct val="0"/>
              </a:spcBef>
              <a:buFont typeface="Arial"/>
              <a:buChar char="•"/>
            </a:pPr>
            <a:r>
              <a:rPr lang="en-US" sz="2400">
                <a:solidFill>
                  <a:srgbClr val="ECE0D0"/>
                </a:solidFill>
                <a:latin typeface="Open Sauce"/>
                <a:ea typeface="Open Sauce"/>
                <a:cs typeface="Open Sauce"/>
                <a:sym typeface="Open Sauce"/>
              </a:rPr>
              <a:t>Reinforce it – praise and correct in the moment</a:t>
            </a:r>
          </a:p>
          <a:p>
            <a:pPr algn="just">
              <a:lnSpc>
                <a:spcPts val="2640"/>
              </a:lnSpc>
              <a:spcBef>
                <a:spcPct val="0"/>
              </a:spcBef>
            </a:pPr>
          </a:p>
          <a:p>
            <a:pPr algn="just" marL="518165" indent="-259082" lvl="1">
              <a:lnSpc>
                <a:spcPts val="2640"/>
              </a:lnSpc>
              <a:buFont typeface="Arial"/>
              <a:buChar char="•"/>
            </a:pPr>
            <a:r>
              <a:rPr lang="en-US" sz="2400">
                <a:solidFill>
                  <a:srgbClr val="ECE0D0"/>
                </a:solidFill>
                <a:latin typeface="Open Sauce"/>
                <a:ea typeface="Open Sauce"/>
                <a:cs typeface="Open Sauce"/>
                <a:sym typeface="Open Sauce"/>
              </a:rPr>
              <a:t>R</a:t>
            </a:r>
            <a:r>
              <a:rPr lang="en-US" sz="2400">
                <a:solidFill>
                  <a:srgbClr val="ECE0D0"/>
                </a:solidFill>
                <a:latin typeface="Open Sauce"/>
                <a:ea typeface="Open Sauce"/>
                <a:cs typeface="Open Sauce"/>
                <a:sym typeface="Open Sauce"/>
              </a:rPr>
              <a:t>etrain it – reteach after holidays / changes / wobbles</a:t>
            </a:r>
          </a:p>
          <a:p>
            <a:pPr algn="just">
              <a:lnSpc>
                <a:spcPts val="2640"/>
              </a:lnSpc>
            </a:pPr>
          </a:p>
        </p:txBody>
      </p:sp>
      <p:sp>
        <p:nvSpPr>
          <p:cNvPr name="TextBox 14" id="14"/>
          <p:cNvSpPr txBox="true"/>
          <p:nvPr/>
        </p:nvSpPr>
        <p:spPr>
          <a:xfrm rot="0">
            <a:off x="2171469" y="6968935"/>
            <a:ext cx="14389981" cy="1828611"/>
          </a:xfrm>
          <a:prstGeom prst="rect">
            <a:avLst/>
          </a:prstGeom>
        </p:spPr>
        <p:txBody>
          <a:bodyPr anchor="t" rtlCol="false" tIns="0" lIns="0" bIns="0" rIns="0">
            <a:spAutoFit/>
          </a:bodyPr>
          <a:lstStyle/>
          <a:p>
            <a:pPr algn="just">
              <a:lnSpc>
                <a:spcPts val="2458"/>
              </a:lnSpc>
            </a:pPr>
            <a:r>
              <a:rPr lang="en-US" sz="2235">
                <a:solidFill>
                  <a:srgbClr val="ECE0D0"/>
                </a:solidFill>
                <a:latin typeface="Open Sauce"/>
                <a:ea typeface="Open Sauce"/>
                <a:cs typeface="Open Sauce"/>
                <a:sym typeface="Open Sauce"/>
              </a:rPr>
              <a:t>EEF’s </a:t>
            </a:r>
            <a:r>
              <a:rPr lang="en-US" sz="2235">
                <a:solidFill>
                  <a:srgbClr val="ECE0D0"/>
                </a:solidFill>
                <a:latin typeface="Open Sauce"/>
                <a:ea typeface="Open Sauce"/>
                <a:cs typeface="Open Sauce"/>
                <a:sym typeface="Open Sauce"/>
              </a:rPr>
              <a:t>“Five-a-day – effective learning behaviours” blog urges schools to (re)establish learning routines explicitly, especially after breaks – high expectations from all staff, and clear classroom scripts.</a:t>
            </a:r>
            <a:r>
              <a:rPr lang="en-US" sz="2235" u="sng">
                <a:solidFill>
                  <a:srgbClr val="ECE0D0"/>
                </a:solidFill>
                <a:latin typeface="Open Sauce"/>
                <a:ea typeface="Open Sauce"/>
                <a:cs typeface="Open Sauce"/>
                <a:sym typeface="Open Sauce"/>
                <a:hlinkClick r:id="rId8" tooltip="https://educationendowmentfoundation.org.uk/news/five-a-day-effective-learning-behaviours-within-our-classrooms?utm_source=chatgpt.com"/>
              </a:rPr>
              <a:t>EEF</a:t>
            </a:r>
          </a:p>
          <a:p>
            <a:pPr algn="just">
              <a:lnSpc>
                <a:spcPts val="2458"/>
              </a:lnSpc>
              <a:spcBef>
                <a:spcPct val="0"/>
              </a:spcBef>
            </a:pPr>
          </a:p>
          <a:p>
            <a:pPr algn="just">
              <a:lnSpc>
                <a:spcPts val="2458"/>
              </a:lnSpc>
              <a:spcBef>
                <a:spcPct val="0"/>
              </a:spcBef>
            </a:pPr>
            <a:r>
              <a:rPr lang="en-US" sz="2235">
                <a:solidFill>
                  <a:srgbClr val="ECE0D0"/>
                </a:solidFill>
                <a:latin typeface="Open Sauce"/>
                <a:ea typeface="Open Sauce"/>
                <a:cs typeface="Open Sauce"/>
                <a:sym typeface="Open Sauce"/>
              </a:rPr>
              <a:t>Link to EEF’s Implementation guidance (“Putting evidence to work”) – implementation is a process, not an event: we plan, introduce, monitor, and sustain routines over time, rather than “one-off” training.</a:t>
            </a:r>
            <a:r>
              <a:rPr lang="en-US" sz="2235" u="sng">
                <a:solidFill>
                  <a:srgbClr val="ECE0D0"/>
                </a:solidFill>
                <a:latin typeface="Open Sauce"/>
                <a:ea typeface="Open Sauce"/>
                <a:cs typeface="Open Sauce"/>
                <a:sym typeface="Open Sauce"/>
                <a:hlinkClick r:id="rId9" tooltip="https://educationendowmentfoundation.org.uk/education-evidence/guidance-reports/implementation?utm_source=chatgpt.com"/>
              </a:rPr>
              <a:t>EEF+1</a:t>
            </a:r>
          </a:p>
          <a:p>
            <a:pPr algn="just">
              <a:lnSpc>
                <a:spcPts val="2458"/>
              </a:lnSpc>
              <a:spcBef>
                <a:spcPct val="0"/>
              </a:spcBef>
            </a:pP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88A3B5"/>
        </a:solidFill>
      </p:bgPr>
    </p:bg>
    <p:spTree>
      <p:nvGrpSpPr>
        <p:cNvPr id="1" name=""/>
        <p:cNvGrpSpPr/>
        <p:nvPr/>
      </p:nvGrpSpPr>
      <p:grpSpPr>
        <a:xfrm>
          <a:off x="0" y="0"/>
          <a:ext cx="0" cy="0"/>
          <a:chOff x="0" y="0"/>
          <a:chExt cx="0" cy="0"/>
        </a:xfrm>
      </p:grpSpPr>
      <p:sp>
        <p:nvSpPr>
          <p:cNvPr name="Freeform 2" id="2"/>
          <p:cNvSpPr/>
          <p:nvPr/>
        </p:nvSpPr>
        <p:spPr>
          <a:xfrm flipH="true" flipV="false" rot="0">
            <a:off x="10351621" y="3266237"/>
            <a:ext cx="15157680" cy="15526432"/>
          </a:xfrm>
          <a:custGeom>
            <a:avLst/>
            <a:gdLst/>
            <a:ahLst/>
            <a:cxnLst/>
            <a:rect r="r" b="b" t="t" l="l"/>
            <a:pathLst>
              <a:path h="15526432" w="15157680">
                <a:moveTo>
                  <a:pt x="15157679" y="0"/>
                </a:moveTo>
                <a:lnTo>
                  <a:pt x="0" y="0"/>
                </a:lnTo>
                <a:lnTo>
                  <a:pt x="0" y="15526433"/>
                </a:lnTo>
                <a:lnTo>
                  <a:pt x="15157679" y="15526433"/>
                </a:lnTo>
                <a:lnTo>
                  <a:pt x="15157679"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true" rot="0">
            <a:off x="-2538646" y="-1072207"/>
            <a:ext cx="8330294" cy="8532951"/>
          </a:xfrm>
          <a:custGeom>
            <a:avLst/>
            <a:gdLst/>
            <a:ahLst/>
            <a:cxnLst/>
            <a:rect r="r" b="b" t="t" l="l"/>
            <a:pathLst>
              <a:path h="8532951" w="8330294">
                <a:moveTo>
                  <a:pt x="0" y="8532952"/>
                </a:moveTo>
                <a:lnTo>
                  <a:pt x="8330293" y="8532952"/>
                </a:lnTo>
                <a:lnTo>
                  <a:pt x="8330293" y="0"/>
                </a:lnTo>
                <a:lnTo>
                  <a:pt x="0" y="0"/>
                </a:lnTo>
                <a:lnTo>
                  <a:pt x="0" y="8532952"/>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1161835">
            <a:off x="-1331385" y="5376763"/>
            <a:ext cx="8780123" cy="8780123"/>
          </a:xfrm>
          <a:custGeom>
            <a:avLst/>
            <a:gdLst/>
            <a:ahLst/>
            <a:cxnLst/>
            <a:rect r="r" b="b" t="t" l="l"/>
            <a:pathLst>
              <a:path h="8780123" w="8780123">
                <a:moveTo>
                  <a:pt x="0" y="0"/>
                </a:moveTo>
                <a:lnTo>
                  <a:pt x="8780123" y="0"/>
                </a:lnTo>
                <a:lnTo>
                  <a:pt x="8780123" y="8780123"/>
                </a:lnTo>
                <a:lnTo>
                  <a:pt x="0" y="8780123"/>
                </a:lnTo>
                <a:lnTo>
                  <a:pt x="0" y="0"/>
                </a:lnTo>
                <a:close/>
              </a:path>
            </a:pathLst>
          </a:custGeom>
          <a:blipFill>
            <a:blip r:embed="rId4">
              <a:alphaModFix amt="5000"/>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2187986">
            <a:off x="5456685" y="-3638866"/>
            <a:ext cx="8780123" cy="8780123"/>
          </a:xfrm>
          <a:custGeom>
            <a:avLst/>
            <a:gdLst/>
            <a:ahLst/>
            <a:cxnLst/>
            <a:rect r="r" b="b" t="t" l="l"/>
            <a:pathLst>
              <a:path h="8780123" w="8780123">
                <a:moveTo>
                  <a:pt x="0" y="0"/>
                </a:moveTo>
                <a:lnTo>
                  <a:pt x="8780123" y="0"/>
                </a:lnTo>
                <a:lnTo>
                  <a:pt x="8780123" y="8780122"/>
                </a:lnTo>
                <a:lnTo>
                  <a:pt x="0" y="8780122"/>
                </a:lnTo>
                <a:lnTo>
                  <a:pt x="0" y="0"/>
                </a:lnTo>
                <a:close/>
              </a:path>
            </a:pathLst>
          </a:custGeom>
          <a:blipFill>
            <a:blip r:embed="rId4">
              <a:alphaModFix amt="5000"/>
              <a:extLst>
                <a:ext uri="{96DAC541-7B7A-43D3-8B79-37D633B846F1}">
                  <asvg:svgBlip xmlns:asvg="http://schemas.microsoft.com/office/drawing/2016/SVG/main" r:embed="rId5"/>
                </a:ext>
              </a:extLst>
            </a:blip>
            <a:stretch>
              <a:fillRect l="0" t="0" r="0" b="0"/>
            </a:stretch>
          </a:blipFill>
        </p:spPr>
      </p:sp>
      <p:sp>
        <p:nvSpPr>
          <p:cNvPr name="Freeform 6" id="6"/>
          <p:cNvSpPr/>
          <p:nvPr/>
        </p:nvSpPr>
        <p:spPr>
          <a:xfrm flipH="false" flipV="false" rot="0">
            <a:off x="11716270" y="-2552302"/>
            <a:ext cx="7564953" cy="7593429"/>
          </a:xfrm>
          <a:custGeom>
            <a:avLst/>
            <a:gdLst/>
            <a:ahLst/>
            <a:cxnLst/>
            <a:rect r="r" b="b" t="t" l="l"/>
            <a:pathLst>
              <a:path h="7593429" w="7564953">
                <a:moveTo>
                  <a:pt x="0" y="0"/>
                </a:moveTo>
                <a:lnTo>
                  <a:pt x="7564953" y="0"/>
                </a:lnTo>
                <a:lnTo>
                  <a:pt x="7564953" y="7593429"/>
                </a:lnTo>
                <a:lnTo>
                  <a:pt x="0" y="7593429"/>
                </a:lnTo>
                <a:lnTo>
                  <a:pt x="0" y="0"/>
                </a:lnTo>
                <a:close/>
              </a:path>
            </a:pathLst>
          </a:custGeom>
          <a:blipFill>
            <a:blip r:embed="rId6">
              <a:alphaModFix amt="55000"/>
            </a:blip>
            <a:stretch>
              <a:fillRect l="0" t="0" r="0" b="0"/>
            </a:stretch>
          </a:blipFill>
        </p:spPr>
      </p:sp>
      <p:grpSp>
        <p:nvGrpSpPr>
          <p:cNvPr name="Group 7" id="7"/>
          <p:cNvGrpSpPr/>
          <p:nvPr/>
        </p:nvGrpSpPr>
        <p:grpSpPr>
          <a:xfrm rot="0">
            <a:off x="12933061" y="-1321273"/>
            <a:ext cx="5131371" cy="5131371"/>
            <a:chOff x="0" y="0"/>
            <a:chExt cx="812800" cy="812800"/>
          </a:xfrm>
        </p:grpSpPr>
        <p:sp>
          <p:nvSpPr>
            <p:cNvPr name="Freeform 8" id="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B5C5D0"/>
            </a:solidFill>
          </p:spPr>
        </p:sp>
      </p:grpSp>
      <p:grpSp>
        <p:nvGrpSpPr>
          <p:cNvPr name="Group 9" id="9"/>
          <p:cNvGrpSpPr/>
          <p:nvPr/>
        </p:nvGrpSpPr>
        <p:grpSpPr>
          <a:xfrm rot="0">
            <a:off x="13990427" y="177630"/>
            <a:ext cx="3016639" cy="3016639"/>
            <a:chOff x="0" y="0"/>
            <a:chExt cx="812800" cy="812800"/>
          </a:xfrm>
        </p:grpSpPr>
        <p:sp>
          <p:nvSpPr>
            <p:cNvPr name="Freeform 10" id="1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7"/>
              <a:stretch>
                <a:fillRect l="-14274" t="0" r="-14274" b="0"/>
              </a:stretch>
            </a:blipFill>
          </p:spPr>
        </p:sp>
      </p:grpSp>
      <p:sp>
        <p:nvSpPr>
          <p:cNvPr name="Freeform 11" id="11"/>
          <p:cNvSpPr/>
          <p:nvPr/>
        </p:nvSpPr>
        <p:spPr>
          <a:xfrm flipH="false" flipV="false" rot="0">
            <a:off x="374493" y="8202938"/>
            <a:ext cx="1824476" cy="1824476"/>
          </a:xfrm>
          <a:custGeom>
            <a:avLst/>
            <a:gdLst/>
            <a:ahLst/>
            <a:cxnLst/>
            <a:rect r="r" b="b" t="t" l="l"/>
            <a:pathLst>
              <a:path h="1824476" w="1824476">
                <a:moveTo>
                  <a:pt x="0" y="0"/>
                </a:moveTo>
                <a:lnTo>
                  <a:pt x="1824476" y="0"/>
                </a:lnTo>
                <a:lnTo>
                  <a:pt x="1824476" y="1824477"/>
                </a:lnTo>
                <a:lnTo>
                  <a:pt x="0" y="1824477"/>
                </a:lnTo>
                <a:lnTo>
                  <a:pt x="0" y="0"/>
                </a:lnTo>
                <a:close/>
              </a:path>
            </a:pathLst>
          </a:custGeom>
          <a:blipFill>
            <a:blip r:embed="rId8"/>
            <a:stretch>
              <a:fillRect l="0" t="0" r="0" b="0"/>
            </a:stretch>
          </a:blipFill>
        </p:spPr>
      </p:sp>
      <p:sp>
        <p:nvSpPr>
          <p:cNvPr name="TextBox 12" id="12"/>
          <p:cNvSpPr txBox="true"/>
          <p:nvPr/>
        </p:nvSpPr>
        <p:spPr>
          <a:xfrm rot="0">
            <a:off x="3706996" y="1066800"/>
            <a:ext cx="6993120" cy="1416050"/>
          </a:xfrm>
          <a:prstGeom prst="rect">
            <a:avLst/>
          </a:prstGeom>
        </p:spPr>
        <p:txBody>
          <a:bodyPr anchor="t" rtlCol="false" tIns="0" lIns="0" bIns="0" rIns="0">
            <a:spAutoFit/>
          </a:bodyPr>
          <a:lstStyle/>
          <a:p>
            <a:pPr algn="ctr" marL="0" indent="0" lvl="0">
              <a:lnSpc>
                <a:spcPts val="5500"/>
              </a:lnSpc>
            </a:pPr>
            <a:r>
              <a:rPr lang="en-US" b="true" sz="5000">
                <a:solidFill>
                  <a:srgbClr val="35485D"/>
                </a:solidFill>
                <a:latin typeface="Open Sauce Bold"/>
                <a:ea typeface="Open Sauce Bold"/>
                <a:cs typeface="Open Sauce Bold"/>
                <a:sym typeface="Open Sauce Bold"/>
              </a:rPr>
              <a:t>Example: entry routine micro script</a:t>
            </a:r>
          </a:p>
        </p:txBody>
      </p:sp>
      <p:sp>
        <p:nvSpPr>
          <p:cNvPr name="TextBox 13" id="13"/>
          <p:cNvSpPr txBox="true"/>
          <p:nvPr/>
        </p:nvSpPr>
        <p:spPr>
          <a:xfrm rot="0">
            <a:off x="1778032" y="3304337"/>
            <a:ext cx="15067782" cy="5424170"/>
          </a:xfrm>
          <a:prstGeom prst="rect">
            <a:avLst/>
          </a:prstGeom>
        </p:spPr>
        <p:txBody>
          <a:bodyPr anchor="t" rtlCol="false" tIns="0" lIns="0" bIns="0" rIns="0">
            <a:spAutoFit/>
          </a:bodyPr>
          <a:lstStyle/>
          <a:p>
            <a:pPr algn="l">
              <a:lnSpc>
                <a:spcPts val="2860"/>
              </a:lnSpc>
            </a:pPr>
            <a:r>
              <a:rPr lang="en-US" b="true" sz="2600" i="true">
                <a:solidFill>
                  <a:srgbClr val="35485D"/>
                </a:solidFill>
                <a:latin typeface="Open Sauce Bold Italics"/>
                <a:ea typeface="Open Sauce Bold Italics"/>
                <a:cs typeface="Open Sauce Bold Italics"/>
                <a:sym typeface="Open Sauce Bold Italics"/>
              </a:rPr>
              <a:t>Bef</a:t>
            </a:r>
            <a:r>
              <a:rPr lang="en-US" b="true" sz="2600" i="true">
                <a:solidFill>
                  <a:srgbClr val="35485D"/>
                </a:solidFill>
                <a:latin typeface="Open Sauce Bold Italics"/>
                <a:ea typeface="Open Sauce Bold Italics"/>
                <a:cs typeface="Open Sauce Bold Italics"/>
                <a:sym typeface="Open Sauce Bold Italics"/>
              </a:rPr>
              <a:t>ore pupils arrive:</a:t>
            </a:r>
          </a:p>
          <a:p>
            <a:pPr algn="l">
              <a:lnSpc>
                <a:spcPts val="2860"/>
              </a:lnSpc>
            </a:pPr>
          </a:p>
          <a:p>
            <a:pPr algn="l">
              <a:lnSpc>
                <a:spcPts val="2860"/>
              </a:lnSpc>
            </a:pPr>
            <a:r>
              <a:rPr lang="en-US" b="true" sz="2600" i="true">
                <a:solidFill>
                  <a:srgbClr val="35485D"/>
                </a:solidFill>
                <a:latin typeface="Open Sauce Bold Italics"/>
                <a:ea typeface="Open Sauce Bold Italics"/>
                <a:cs typeface="Open Sauce Bold Italics"/>
                <a:sym typeface="Open Sauce Bold Italics"/>
              </a:rPr>
              <a:t>Teacher at doorway, greeting each pupil by name where possible</a:t>
            </a:r>
          </a:p>
          <a:p>
            <a:pPr algn="l">
              <a:lnSpc>
                <a:spcPts val="2860"/>
              </a:lnSpc>
            </a:pPr>
          </a:p>
          <a:p>
            <a:pPr algn="l">
              <a:lnSpc>
                <a:spcPts val="2860"/>
              </a:lnSpc>
            </a:pPr>
            <a:r>
              <a:rPr lang="en-US" b="true" sz="2600" i="true">
                <a:solidFill>
                  <a:srgbClr val="35485D"/>
                </a:solidFill>
                <a:latin typeface="Open Sauce Bold Italics"/>
                <a:ea typeface="Open Sauce Bold Italics"/>
                <a:cs typeface="Open Sauce Bold Italics"/>
                <a:sym typeface="Open Sauce Bold Italics"/>
              </a:rPr>
              <a:t>“Book out, bag under desk, start the Do Now on the board”</a:t>
            </a:r>
          </a:p>
          <a:p>
            <a:pPr algn="l">
              <a:lnSpc>
                <a:spcPts val="2860"/>
              </a:lnSpc>
            </a:pPr>
          </a:p>
          <a:p>
            <a:pPr algn="l">
              <a:lnSpc>
                <a:spcPts val="2860"/>
              </a:lnSpc>
            </a:pPr>
            <a:r>
              <a:rPr lang="en-US" b="true" sz="2600" i="true">
                <a:solidFill>
                  <a:srgbClr val="35485D"/>
                </a:solidFill>
                <a:latin typeface="Open Sauce Bold Italics"/>
                <a:ea typeface="Open Sauce Bold Italics"/>
                <a:cs typeface="Open Sauce Bold Italics"/>
                <a:sym typeface="Open Sauce Bold Italics"/>
              </a:rPr>
              <a:t>Script to pupils: “When you enter [subject], you:</a:t>
            </a:r>
          </a:p>
          <a:p>
            <a:pPr algn="l">
              <a:lnSpc>
                <a:spcPts val="2860"/>
              </a:lnSpc>
            </a:pPr>
          </a:p>
          <a:p>
            <a:pPr algn="l">
              <a:lnSpc>
                <a:spcPts val="2860"/>
              </a:lnSpc>
            </a:pPr>
            <a:r>
              <a:rPr lang="en-US" sz="2600">
                <a:solidFill>
                  <a:srgbClr val="35485D"/>
                </a:solidFill>
                <a:latin typeface="Open Sauce"/>
                <a:ea typeface="Open Sauce"/>
                <a:cs typeface="Open Sauce"/>
                <a:sym typeface="Open Sauce"/>
              </a:rPr>
              <a:t>1. Enter quietly</a:t>
            </a:r>
          </a:p>
          <a:p>
            <a:pPr algn="l">
              <a:lnSpc>
                <a:spcPts val="2860"/>
              </a:lnSpc>
            </a:pPr>
            <a:r>
              <a:rPr lang="en-US" sz="2600">
                <a:solidFill>
                  <a:srgbClr val="35485D"/>
                </a:solidFill>
                <a:latin typeface="Open Sauce"/>
                <a:ea typeface="Open Sauce"/>
                <a:cs typeface="Open Sauce"/>
                <a:sym typeface="Open Sauce"/>
              </a:rPr>
              <a:t>2. </a:t>
            </a:r>
            <a:r>
              <a:rPr lang="en-US" sz="2600">
                <a:solidFill>
                  <a:srgbClr val="35485D"/>
                </a:solidFill>
                <a:latin typeface="Open Sauce"/>
                <a:ea typeface="Open Sauce"/>
                <a:cs typeface="Open Sauce"/>
                <a:sym typeface="Open Sauce"/>
              </a:rPr>
              <a:t>Go straight to your assigned seat</a:t>
            </a:r>
          </a:p>
          <a:p>
            <a:pPr algn="l">
              <a:lnSpc>
                <a:spcPts val="2860"/>
              </a:lnSpc>
            </a:pPr>
            <a:r>
              <a:rPr lang="en-US" sz="2600">
                <a:solidFill>
                  <a:srgbClr val="35485D"/>
                </a:solidFill>
                <a:latin typeface="Open Sauce"/>
                <a:ea typeface="Open Sauce"/>
                <a:cs typeface="Open Sauce"/>
                <a:sym typeface="Open Sauce"/>
              </a:rPr>
              <a:t>3. </a:t>
            </a:r>
            <a:r>
              <a:rPr lang="en-US" sz="2600">
                <a:solidFill>
                  <a:srgbClr val="35485D"/>
                </a:solidFill>
                <a:latin typeface="Open Sauce"/>
                <a:ea typeface="Open Sauce"/>
                <a:cs typeface="Open Sauce"/>
                <a:sym typeface="Open Sauce"/>
              </a:rPr>
              <a:t>Take out your book and equipment</a:t>
            </a:r>
          </a:p>
          <a:p>
            <a:pPr algn="l">
              <a:lnSpc>
                <a:spcPts val="2860"/>
              </a:lnSpc>
            </a:pPr>
            <a:r>
              <a:rPr lang="en-US" sz="2600">
                <a:solidFill>
                  <a:srgbClr val="35485D"/>
                </a:solidFill>
                <a:latin typeface="Open Sauce"/>
                <a:ea typeface="Open Sauce"/>
                <a:cs typeface="Open Sauce"/>
                <a:sym typeface="Open Sauce"/>
              </a:rPr>
              <a:t>4. </a:t>
            </a:r>
            <a:r>
              <a:rPr lang="en-US" sz="2600">
                <a:solidFill>
                  <a:srgbClr val="35485D"/>
                </a:solidFill>
                <a:latin typeface="Open Sauce"/>
                <a:ea typeface="Open Sauce"/>
                <a:cs typeface="Open Sauce"/>
                <a:sym typeface="Open Sauce"/>
              </a:rPr>
              <a:t>Begin the Do Now in silence”</a:t>
            </a:r>
          </a:p>
          <a:p>
            <a:pPr algn="l">
              <a:lnSpc>
                <a:spcPts val="2860"/>
              </a:lnSpc>
            </a:pPr>
          </a:p>
          <a:p>
            <a:pPr algn="l">
              <a:lnSpc>
                <a:spcPts val="2860"/>
              </a:lnSpc>
            </a:pPr>
          </a:p>
          <a:p>
            <a:pPr algn="l">
              <a:lnSpc>
                <a:spcPts val="2860"/>
              </a:lnSpc>
            </a:pPr>
          </a:p>
        </p:txBody>
      </p:sp>
      <p:sp>
        <p:nvSpPr>
          <p:cNvPr name="TextBox 14" id="14"/>
          <p:cNvSpPr txBox="true"/>
          <p:nvPr/>
        </p:nvSpPr>
        <p:spPr>
          <a:xfrm rot="0">
            <a:off x="1121494" y="8216757"/>
            <a:ext cx="16045011" cy="669101"/>
          </a:xfrm>
          <a:prstGeom prst="rect">
            <a:avLst/>
          </a:prstGeom>
        </p:spPr>
        <p:txBody>
          <a:bodyPr anchor="t" rtlCol="false" tIns="0" lIns="0" bIns="0" rIns="0">
            <a:spAutoFit/>
          </a:bodyPr>
          <a:lstStyle/>
          <a:p>
            <a:pPr algn="ctr">
              <a:lnSpc>
                <a:spcPts val="2678"/>
              </a:lnSpc>
              <a:spcBef>
                <a:spcPct val="0"/>
              </a:spcBef>
            </a:pPr>
            <a:r>
              <a:rPr lang="en-US" b="true" sz="2435" i="true">
                <a:solidFill>
                  <a:srgbClr val="35485D"/>
                </a:solidFill>
                <a:latin typeface="Open Sauce Bold Italics"/>
                <a:ea typeface="Open Sauce Bold Italics"/>
                <a:cs typeface="Open Sauce Bold Italics"/>
                <a:sym typeface="Open Sauce Bold Italics"/>
              </a:rPr>
              <a:t>Correction script: “Remember our entry routine. Try that again: in quietly, straight to your seat, book out, </a:t>
            </a:r>
          </a:p>
          <a:p>
            <a:pPr algn="ctr">
              <a:lnSpc>
                <a:spcPts val="2678"/>
              </a:lnSpc>
              <a:spcBef>
                <a:spcPct val="0"/>
              </a:spcBef>
            </a:pPr>
            <a:r>
              <a:rPr lang="en-US" b="true" sz="2435" i="true">
                <a:solidFill>
                  <a:srgbClr val="35485D"/>
                </a:solidFill>
                <a:latin typeface="Open Sauce Bold Italics"/>
                <a:ea typeface="Open Sauce Bold Italics"/>
                <a:cs typeface="Open Sauce Bold Italics"/>
                <a:sym typeface="Open Sauce Bold Italics"/>
              </a:rPr>
              <a:t>Do Now in silence.”</a:t>
            </a: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bg>
      <p:bgPr>
        <a:solidFill>
          <a:srgbClr val="88A3B5"/>
        </a:solidFill>
      </p:bgPr>
    </p:bg>
    <p:spTree>
      <p:nvGrpSpPr>
        <p:cNvPr id="1" name=""/>
        <p:cNvGrpSpPr/>
        <p:nvPr/>
      </p:nvGrpSpPr>
      <p:grpSpPr>
        <a:xfrm>
          <a:off x="0" y="0"/>
          <a:ext cx="0" cy="0"/>
          <a:chOff x="0" y="0"/>
          <a:chExt cx="0" cy="0"/>
        </a:xfrm>
      </p:grpSpPr>
      <p:sp>
        <p:nvSpPr>
          <p:cNvPr name="Freeform 2" id="2"/>
          <p:cNvSpPr/>
          <p:nvPr/>
        </p:nvSpPr>
        <p:spPr>
          <a:xfrm flipH="true" flipV="false" rot="0">
            <a:off x="10351621" y="3266237"/>
            <a:ext cx="15157680" cy="15526432"/>
          </a:xfrm>
          <a:custGeom>
            <a:avLst/>
            <a:gdLst/>
            <a:ahLst/>
            <a:cxnLst/>
            <a:rect r="r" b="b" t="t" l="l"/>
            <a:pathLst>
              <a:path h="15526432" w="15157680">
                <a:moveTo>
                  <a:pt x="15157679" y="0"/>
                </a:moveTo>
                <a:lnTo>
                  <a:pt x="0" y="0"/>
                </a:lnTo>
                <a:lnTo>
                  <a:pt x="0" y="15526433"/>
                </a:lnTo>
                <a:lnTo>
                  <a:pt x="15157679" y="15526433"/>
                </a:lnTo>
                <a:lnTo>
                  <a:pt x="15157679"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true" rot="0">
            <a:off x="-2538646" y="-1072207"/>
            <a:ext cx="8330294" cy="8532951"/>
          </a:xfrm>
          <a:custGeom>
            <a:avLst/>
            <a:gdLst/>
            <a:ahLst/>
            <a:cxnLst/>
            <a:rect r="r" b="b" t="t" l="l"/>
            <a:pathLst>
              <a:path h="8532951" w="8330294">
                <a:moveTo>
                  <a:pt x="0" y="8532952"/>
                </a:moveTo>
                <a:lnTo>
                  <a:pt x="8330293" y="8532952"/>
                </a:lnTo>
                <a:lnTo>
                  <a:pt x="8330293" y="0"/>
                </a:lnTo>
                <a:lnTo>
                  <a:pt x="0" y="0"/>
                </a:lnTo>
                <a:lnTo>
                  <a:pt x="0" y="8532952"/>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1161835">
            <a:off x="-1331385" y="5376763"/>
            <a:ext cx="8780123" cy="8780123"/>
          </a:xfrm>
          <a:custGeom>
            <a:avLst/>
            <a:gdLst/>
            <a:ahLst/>
            <a:cxnLst/>
            <a:rect r="r" b="b" t="t" l="l"/>
            <a:pathLst>
              <a:path h="8780123" w="8780123">
                <a:moveTo>
                  <a:pt x="0" y="0"/>
                </a:moveTo>
                <a:lnTo>
                  <a:pt x="8780123" y="0"/>
                </a:lnTo>
                <a:lnTo>
                  <a:pt x="8780123" y="8780123"/>
                </a:lnTo>
                <a:lnTo>
                  <a:pt x="0" y="8780123"/>
                </a:lnTo>
                <a:lnTo>
                  <a:pt x="0" y="0"/>
                </a:lnTo>
                <a:close/>
              </a:path>
            </a:pathLst>
          </a:custGeom>
          <a:blipFill>
            <a:blip r:embed="rId4">
              <a:alphaModFix amt="5000"/>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2187986">
            <a:off x="5456685" y="-3638866"/>
            <a:ext cx="8780123" cy="8780123"/>
          </a:xfrm>
          <a:custGeom>
            <a:avLst/>
            <a:gdLst/>
            <a:ahLst/>
            <a:cxnLst/>
            <a:rect r="r" b="b" t="t" l="l"/>
            <a:pathLst>
              <a:path h="8780123" w="8780123">
                <a:moveTo>
                  <a:pt x="0" y="0"/>
                </a:moveTo>
                <a:lnTo>
                  <a:pt x="8780123" y="0"/>
                </a:lnTo>
                <a:lnTo>
                  <a:pt x="8780123" y="8780122"/>
                </a:lnTo>
                <a:lnTo>
                  <a:pt x="0" y="8780122"/>
                </a:lnTo>
                <a:lnTo>
                  <a:pt x="0" y="0"/>
                </a:lnTo>
                <a:close/>
              </a:path>
            </a:pathLst>
          </a:custGeom>
          <a:blipFill>
            <a:blip r:embed="rId4">
              <a:alphaModFix amt="5000"/>
              <a:extLst>
                <a:ext uri="{96DAC541-7B7A-43D3-8B79-37D633B846F1}">
                  <asvg:svgBlip xmlns:asvg="http://schemas.microsoft.com/office/drawing/2016/SVG/main" r:embed="rId5"/>
                </a:ext>
              </a:extLst>
            </a:blip>
            <a:stretch>
              <a:fillRect l="0" t="0" r="0" b="0"/>
            </a:stretch>
          </a:blipFill>
        </p:spPr>
      </p:sp>
      <p:sp>
        <p:nvSpPr>
          <p:cNvPr name="Freeform 6" id="6"/>
          <p:cNvSpPr/>
          <p:nvPr/>
        </p:nvSpPr>
        <p:spPr>
          <a:xfrm flipH="false" flipV="false" rot="0">
            <a:off x="11914573" y="-3045519"/>
            <a:ext cx="7564953" cy="7593429"/>
          </a:xfrm>
          <a:custGeom>
            <a:avLst/>
            <a:gdLst/>
            <a:ahLst/>
            <a:cxnLst/>
            <a:rect r="r" b="b" t="t" l="l"/>
            <a:pathLst>
              <a:path h="7593429" w="7564953">
                <a:moveTo>
                  <a:pt x="0" y="0"/>
                </a:moveTo>
                <a:lnTo>
                  <a:pt x="7564954" y="0"/>
                </a:lnTo>
                <a:lnTo>
                  <a:pt x="7564954" y="7593428"/>
                </a:lnTo>
                <a:lnTo>
                  <a:pt x="0" y="7593428"/>
                </a:lnTo>
                <a:lnTo>
                  <a:pt x="0" y="0"/>
                </a:lnTo>
                <a:close/>
              </a:path>
            </a:pathLst>
          </a:custGeom>
          <a:blipFill>
            <a:blip r:embed="rId6">
              <a:alphaModFix amt="55000"/>
            </a:blip>
            <a:stretch>
              <a:fillRect l="0" t="0" r="0" b="0"/>
            </a:stretch>
          </a:blipFill>
        </p:spPr>
      </p:sp>
      <p:grpSp>
        <p:nvGrpSpPr>
          <p:cNvPr name="Group 7" id="7"/>
          <p:cNvGrpSpPr/>
          <p:nvPr/>
        </p:nvGrpSpPr>
        <p:grpSpPr>
          <a:xfrm rot="0">
            <a:off x="12933061" y="-1321273"/>
            <a:ext cx="5131371" cy="5131371"/>
            <a:chOff x="0" y="0"/>
            <a:chExt cx="812800" cy="812800"/>
          </a:xfrm>
        </p:grpSpPr>
        <p:sp>
          <p:nvSpPr>
            <p:cNvPr name="Freeform 8" id="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B5C5D0"/>
            </a:solidFill>
          </p:spPr>
        </p:sp>
      </p:grpSp>
      <p:grpSp>
        <p:nvGrpSpPr>
          <p:cNvPr name="Group 9" id="9"/>
          <p:cNvGrpSpPr/>
          <p:nvPr/>
        </p:nvGrpSpPr>
        <p:grpSpPr>
          <a:xfrm rot="0">
            <a:off x="13990427" y="177630"/>
            <a:ext cx="3016639" cy="3016639"/>
            <a:chOff x="0" y="0"/>
            <a:chExt cx="812800" cy="812800"/>
          </a:xfrm>
        </p:grpSpPr>
        <p:sp>
          <p:nvSpPr>
            <p:cNvPr name="Freeform 10" id="1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7"/>
              <a:stretch>
                <a:fillRect l="-14274" t="0" r="-14274" b="0"/>
              </a:stretch>
            </a:blipFill>
          </p:spPr>
        </p:sp>
      </p:grpSp>
      <p:sp>
        <p:nvSpPr>
          <p:cNvPr name="Freeform 11" id="11"/>
          <p:cNvSpPr/>
          <p:nvPr/>
        </p:nvSpPr>
        <p:spPr>
          <a:xfrm flipH="false" flipV="false" rot="0">
            <a:off x="16347062" y="8346062"/>
            <a:ext cx="1824476" cy="1824476"/>
          </a:xfrm>
          <a:custGeom>
            <a:avLst/>
            <a:gdLst/>
            <a:ahLst/>
            <a:cxnLst/>
            <a:rect r="r" b="b" t="t" l="l"/>
            <a:pathLst>
              <a:path h="1824476" w="1824476">
                <a:moveTo>
                  <a:pt x="0" y="0"/>
                </a:moveTo>
                <a:lnTo>
                  <a:pt x="1824476" y="0"/>
                </a:lnTo>
                <a:lnTo>
                  <a:pt x="1824476" y="1824476"/>
                </a:lnTo>
                <a:lnTo>
                  <a:pt x="0" y="1824476"/>
                </a:lnTo>
                <a:lnTo>
                  <a:pt x="0" y="0"/>
                </a:lnTo>
                <a:close/>
              </a:path>
            </a:pathLst>
          </a:custGeom>
          <a:blipFill>
            <a:blip r:embed="rId8"/>
            <a:stretch>
              <a:fillRect l="0" t="0" r="0" b="0"/>
            </a:stretch>
          </a:blipFill>
        </p:spPr>
      </p:sp>
      <p:sp>
        <p:nvSpPr>
          <p:cNvPr name="TextBox 12" id="12"/>
          <p:cNvSpPr txBox="true"/>
          <p:nvPr/>
        </p:nvSpPr>
        <p:spPr>
          <a:xfrm rot="0">
            <a:off x="3706996" y="1066800"/>
            <a:ext cx="8645650" cy="1416050"/>
          </a:xfrm>
          <a:prstGeom prst="rect">
            <a:avLst/>
          </a:prstGeom>
        </p:spPr>
        <p:txBody>
          <a:bodyPr anchor="t" rtlCol="false" tIns="0" lIns="0" bIns="0" rIns="0">
            <a:spAutoFit/>
          </a:bodyPr>
          <a:lstStyle/>
          <a:p>
            <a:pPr algn="ctr" marL="0" indent="0" lvl="0">
              <a:lnSpc>
                <a:spcPts val="5500"/>
              </a:lnSpc>
            </a:pPr>
            <a:r>
              <a:rPr lang="en-US" b="true" sz="5000">
                <a:solidFill>
                  <a:srgbClr val="35485D"/>
                </a:solidFill>
                <a:latin typeface="Open Sauce Bold"/>
                <a:ea typeface="Open Sauce Bold"/>
                <a:cs typeface="Open Sauce Bold"/>
                <a:sym typeface="Open Sauce Bold"/>
              </a:rPr>
              <a:t>Which routines are tight  and which are loose?</a:t>
            </a:r>
          </a:p>
        </p:txBody>
      </p:sp>
      <p:sp>
        <p:nvSpPr>
          <p:cNvPr name="TextBox 13" id="13"/>
          <p:cNvSpPr txBox="true"/>
          <p:nvPr/>
        </p:nvSpPr>
        <p:spPr>
          <a:xfrm rot="0">
            <a:off x="1626500" y="3232369"/>
            <a:ext cx="13745757" cy="7595870"/>
          </a:xfrm>
          <a:prstGeom prst="rect">
            <a:avLst/>
          </a:prstGeom>
        </p:spPr>
        <p:txBody>
          <a:bodyPr anchor="t" rtlCol="false" tIns="0" lIns="0" bIns="0" rIns="0">
            <a:spAutoFit/>
          </a:bodyPr>
          <a:lstStyle/>
          <a:p>
            <a:pPr algn="l" marL="561341" indent="-280670" lvl="1">
              <a:lnSpc>
                <a:spcPts val="2860"/>
              </a:lnSpc>
              <a:buFont typeface="Arial"/>
              <a:buChar char="•"/>
            </a:pPr>
            <a:r>
              <a:rPr lang="en-US" sz="2600">
                <a:solidFill>
                  <a:srgbClr val="35485D"/>
                </a:solidFill>
                <a:latin typeface="Open Sauce"/>
                <a:ea typeface="Open Sauce"/>
                <a:cs typeface="Open Sauce"/>
                <a:sym typeface="Open Sauce"/>
              </a:rPr>
              <a:t>Individually:</a:t>
            </a:r>
          </a:p>
          <a:p>
            <a:pPr algn="l">
              <a:lnSpc>
                <a:spcPts val="2860"/>
              </a:lnSpc>
            </a:pPr>
          </a:p>
          <a:p>
            <a:pPr algn="l" marL="1122681" indent="-374227" lvl="2">
              <a:lnSpc>
                <a:spcPts val="2860"/>
              </a:lnSpc>
              <a:buFont typeface="Arial"/>
              <a:buChar char="⚬"/>
            </a:pPr>
            <a:r>
              <a:rPr lang="en-US" sz="2600">
                <a:solidFill>
                  <a:srgbClr val="35485D"/>
                </a:solidFill>
                <a:latin typeface="Open Sauce"/>
                <a:ea typeface="Open Sauce"/>
                <a:cs typeface="Open Sauce"/>
                <a:sym typeface="Open Sauce"/>
              </a:rPr>
              <a:t>Which on</a:t>
            </a:r>
            <a:r>
              <a:rPr lang="en-US" sz="2600">
                <a:solidFill>
                  <a:srgbClr val="35485D"/>
                </a:solidFill>
                <a:latin typeface="Open Sauce"/>
                <a:ea typeface="Open Sauce"/>
                <a:cs typeface="Open Sauce"/>
                <a:sym typeface="Open Sauce"/>
              </a:rPr>
              <a:t>e r</a:t>
            </a:r>
            <a:r>
              <a:rPr lang="en-US" sz="2600">
                <a:solidFill>
                  <a:srgbClr val="35485D"/>
                </a:solidFill>
                <a:latin typeface="Open Sauce"/>
                <a:ea typeface="Open Sauce"/>
                <a:cs typeface="Open Sauce"/>
                <a:sym typeface="Open Sauce"/>
              </a:rPr>
              <a:t>outine in your classroom is strongest right now?</a:t>
            </a:r>
          </a:p>
          <a:p>
            <a:pPr algn="l" marL="1122681" indent="-374227" lvl="2">
              <a:lnSpc>
                <a:spcPts val="2860"/>
              </a:lnSpc>
              <a:buFont typeface="Arial"/>
              <a:buChar char="⚬"/>
            </a:pPr>
            <a:r>
              <a:rPr lang="en-US" sz="2600">
                <a:solidFill>
                  <a:srgbClr val="35485D"/>
                </a:solidFill>
                <a:latin typeface="Open Sauce"/>
                <a:ea typeface="Open Sauce"/>
                <a:cs typeface="Open Sauce"/>
                <a:sym typeface="Open Sauce"/>
              </a:rPr>
              <a:t>Whi</a:t>
            </a:r>
            <a:r>
              <a:rPr lang="en-US" sz="2600">
                <a:solidFill>
                  <a:srgbClr val="35485D"/>
                </a:solidFill>
                <a:latin typeface="Open Sauce"/>
                <a:ea typeface="Open Sauce"/>
                <a:cs typeface="Open Sauce"/>
                <a:sym typeface="Open Sauce"/>
              </a:rPr>
              <a:t>ch one routine most needs tightening (e.g. entry, transitions, pack-up)?</a:t>
            </a:r>
          </a:p>
          <a:p>
            <a:pPr algn="l">
              <a:lnSpc>
                <a:spcPts val="2860"/>
              </a:lnSpc>
            </a:pPr>
          </a:p>
          <a:p>
            <a:pPr algn="l" marL="561341" indent="-280670" lvl="1">
              <a:lnSpc>
                <a:spcPts val="2860"/>
              </a:lnSpc>
              <a:buFont typeface="Arial"/>
              <a:buChar char="•"/>
            </a:pPr>
            <a:r>
              <a:rPr lang="en-US" sz="2600">
                <a:solidFill>
                  <a:srgbClr val="35485D"/>
                </a:solidFill>
                <a:latin typeface="Open Sauce"/>
                <a:ea typeface="Open Sauce"/>
                <a:cs typeface="Open Sauce"/>
                <a:sym typeface="Open Sauce"/>
              </a:rPr>
              <a:t>In pairs:</a:t>
            </a:r>
          </a:p>
          <a:p>
            <a:pPr algn="l" marL="1122681" indent="-374227" lvl="2">
              <a:lnSpc>
                <a:spcPts val="2860"/>
              </a:lnSpc>
              <a:buFont typeface="Arial"/>
              <a:buChar char="⚬"/>
            </a:pPr>
            <a:r>
              <a:rPr lang="en-US" sz="2600">
                <a:solidFill>
                  <a:srgbClr val="35485D"/>
                </a:solidFill>
                <a:latin typeface="Open Sauce"/>
                <a:ea typeface="Open Sauce"/>
                <a:cs typeface="Open Sauce"/>
                <a:sym typeface="Open Sauce"/>
              </a:rPr>
              <a:t>Share your “strong” routine – what makes it work?</a:t>
            </a:r>
          </a:p>
          <a:p>
            <a:pPr algn="l" marL="1122681" indent="-374227" lvl="2">
              <a:lnSpc>
                <a:spcPts val="2860"/>
              </a:lnSpc>
              <a:buFont typeface="Arial"/>
              <a:buChar char="⚬"/>
            </a:pPr>
            <a:r>
              <a:rPr lang="en-US" sz="2600">
                <a:solidFill>
                  <a:srgbClr val="35485D"/>
                </a:solidFill>
                <a:latin typeface="Open Sauce"/>
                <a:ea typeface="Open Sauce"/>
                <a:cs typeface="Open Sauce"/>
                <a:sym typeface="Open Sauce"/>
              </a:rPr>
              <a:t>Share your “loose” routine – what might you change?</a:t>
            </a:r>
          </a:p>
          <a:p>
            <a:pPr algn="l">
              <a:lnSpc>
                <a:spcPts val="2860"/>
              </a:lnSpc>
            </a:pPr>
          </a:p>
          <a:p>
            <a:pPr algn="l">
              <a:lnSpc>
                <a:spcPts val="2860"/>
              </a:lnSpc>
            </a:pPr>
            <a:r>
              <a:rPr lang="en-US" sz="2600">
                <a:solidFill>
                  <a:srgbClr val="35485D"/>
                </a:solidFill>
                <a:latin typeface="Open Sauce"/>
                <a:ea typeface="Open Sauce"/>
                <a:cs typeface="Open Sauce"/>
                <a:sym typeface="Open Sauce"/>
              </a:rPr>
              <a:t>Instructions (2–3 mins):</a:t>
            </a:r>
          </a:p>
          <a:p>
            <a:pPr algn="l">
              <a:lnSpc>
                <a:spcPts val="2860"/>
              </a:lnSpc>
            </a:pPr>
            <a:r>
              <a:rPr lang="en-US" sz="2600">
                <a:solidFill>
                  <a:srgbClr val="35485D"/>
                </a:solidFill>
                <a:latin typeface="Open Sauce"/>
                <a:ea typeface="Open Sauce"/>
                <a:cs typeface="Open Sauce"/>
                <a:sym typeface="Open Sauce"/>
              </a:rPr>
              <a:t>1 minute silent reflection – jot answers on a sticky note/mini whiteboard.</a:t>
            </a:r>
          </a:p>
          <a:p>
            <a:pPr algn="l">
              <a:lnSpc>
                <a:spcPts val="2860"/>
              </a:lnSpc>
            </a:pPr>
            <a:r>
              <a:rPr lang="en-US" sz="2600">
                <a:solidFill>
                  <a:srgbClr val="35485D"/>
                </a:solidFill>
                <a:latin typeface="Open Sauce"/>
                <a:ea typeface="Open Sauce"/>
                <a:cs typeface="Open Sauce"/>
                <a:sym typeface="Open Sauce"/>
              </a:rPr>
              <a:t>2–3 m</a:t>
            </a:r>
            <a:r>
              <a:rPr lang="en-US" sz="2600">
                <a:solidFill>
                  <a:srgbClr val="35485D"/>
                </a:solidFill>
                <a:latin typeface="Open Sauce"/>
                <a:ea typeface="Open Sauce"/>
                <a:cs typeface="Open Sauce"/>
                <a:sym typeface="Open Sauce"/>
              </a:rPr>
              <a:t>inutes in pairs to share and steal ideas.</a:t>
            </a:r>
          </a:p>
          <a:p>
            <a:pPr algn="l">
              <a:lnSpc>
                <a:spcPts val="2860"/>
              </a:lnSpc>
            </a:pPr>
          </a:p>
          <a:p>
            <a:pPr algn="l">
              <a:lnSpc>
                <a:spcPts val="2860"/>
              </a:lnSpc>
            </a:pPr>
            <a:r>
              <a:rPr lang="en-US" sz="2600">
                <a:solidFill>
                  <a:srgbClr val="35485D"/>
                </a:solidFill>
                <a:latin typeface="Open Sauce"/>
                <a:ea typeface="Open Sauce"/>
                <a:cs typeface="Open Sauce"/>
                <a:sym typeface="Open Sauce"/>
              </a:rPr>
              <a:t>Talking points</a:t>
            </a:r>
          </a:p>
          <a:p>
            <a:pPr algn="l">
              <a:lnSpc>
                <a:spcPts val="2860"/>
              </a:lnSpc>
            </a:pPr>
            <a:r>
              <a:rPr lang="en-US" sz="2600">
                <a:solidFill>
                  <a:srgbClr val="35485D"/>
                </a:solidFill>
                <a:latin typeface="Open Sauce"/>
                <a:ea typeface="Open Sauce"/>
                <a:cs typeface="Open Sauce"/>
                <a:sym typeface="Open Sauce"/>
              </a:rPr>
              <a:t>-T</a:t>
            </a:r>
            <a:r>
              <a:rPr lang="en-US" sz="2600">
                <a:solidFill>
                  <a:srgbClr val="35485D"/>
                </a:solidFill>
                <a:latin typeface="Open Sauce"/>
                <a:ea typeface="Open Sauce"/>
                <a:cs typeface="Open Sauce"/>
                <a:sym typeface="Open Sauce"/>
              </a:rPr>
              <a:t>his as developmental, not judgemental</a:t>
            </a:r>
          </a:p>
          <a:p>
            <a:pPr algn="l">
              <a:lnSpc>
                <a:spcPts val="2860"/>
              </a:lnSpc>
            </a:pPr>
            <a:r>
              <a:rPr lang="en-US" sz="2600">
                <a:solidFill>
                  <a:srgbClr val="35485D"/>
                </a:solidFill>
                <a:latin typeface="Open Sauce"/>
                <a:ea typeface="Open Sauce"/>
                <a:cs typeface="Open Sauce"/>
                <a:sym typeface="Open Sauce"/>
              </a:rPr>
              <a:t>-N</a:t>
            </a:r>
            <a:r>
              <a:rPr lang="en-US" sz="2600">
                <a:solidFill>
                  <a:srgbClr val="35485D"/>
                </a:solidFill>
                <a:latin typeface="Open Sauce"/>
                <a:ea typeface="Open Sauce"/>
                <a:cs typeface="Open Sauce"/>
                <a:sym typeface="Open Sauce"/>
              </a:rPr>
              <a:t>ame specific actions they could take (e.g. “I will stand at</a:t>
            </a:r>
            <a:r>
              <a:rPr lang="en-US" sz="2600">
                <a:solidFill>
                  <a:srgbClr val="35485D"/>
                </a:solidFill>
                <a:latin typeface="Open Sauce"/>
                <a:ea typeface="Open Sauce"/>
                <a:cs typeface="Open Sauce"/>
                <a:sym typeface="Open Sauce"/>
              </a:rPr>
              <a:t> th</a:t>
            </a:r>
            <a:r>
              <a:rPr lang="en-US" sz="2600">
                <a:solidFill>
                  <a:srgbClr val="35485D"/>
                </a:solidFill>
                <a:latin typeface="Open Sauce"/>
                <a:ea typeface="Open Sauce"/>
                <a:cs typeface="Open Sauce"/>
                <a:sym typeface="Open Sauce"/>
              </a:rPr>
              <a:t>e door for all Year 8 lessons and use the</a:t>
            </a:r>
            <a:r>
              <a:rPr lang="en-US" sz="2600">
                <a:solidFill>
                  <a:srgbClr val="35485D"/>
                </a:solidFill>
                <a:latin typeface="Open Sauce"/>
                <a:ea typeface="Open Sauce"/>
                <a:cs typeface="Open Sauce"/>
                <a:sym typeface="Open Sauce"/>
              </a:rPr>
              <a:t> sam</a:t>
            </a:r>
            <a:r>
              <a:rPr lang="en-US" sz="2600">
                <a:solidFill>
                  <a:srgbClr val="35485D"/>
                </a:solidFill>
                <a:latin typeface="Open Sauce"/>
                <a:ea typeface="Open Sauce"/>
                <a:cs typeface="Open Sauce"/>
                <a:sym typeface="Open Sauce"/>
              </a:rPr>
              <a:t>e 4-step entry script”).</a:t>
            </a:r>
          </a:p>
          <a:p>
            <a:pPr algn="l">
              <a:lnSpc>
                <a:spcPts val="2860"/>
              </a:lnSpc>
            </a:pPr>
          </a:p>
          <a:p>
            <a:pPr algn="l">
              <a:lnSpc>
                <a:spcPts val="2860"/>
              </a:lnSpc>
            </a:pPr>
          </a:p>
          <a:p>
            <a:pPr algn="l">
              <a:lnSpc>
                <a:spcPts val="2860"/>
              </a:lnSpc>
            </a:pPr>
          </a:p>
          <a:p>
            <a:pPr algn="l">
              <a:lnSpc>
                <a:spcPts val="2860"/>
              </a:lnSpc>
            </a:pPr>
          </a:p>
        </p:txBody>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bg>
      <p:bgPr>
        <a:solidFill>
          <a:srgbClr val="88A3B5"/>
        </a:solidFill>
      </p:bgPr>
    </p:bg>
    <p:spTree>
      <p:nvGrpSpPr>
        <p:cNvPr id="1" name=""/>
        <p:cNvGrpSpPr/>
        <p:nvPr/>
      </p:nvGrpSpPr>
      <p:grpSpPr>
        <a:xfrm>
          <a:off x="0" y="0"/>
          <a:ext cx="0" cy="0"/>
          <a:chOff x="0" y="0"/>
          <a:chExt cx="0" cy="0"/>
        </a:xfrm>
      </p:grpSpPr>
      <p:sp>
        <p:nvSpPr>
          <p:cNvPr name="Freeform 2" id="2"/>
          <p:cNvSpPr/>
          <p:nvPr/>
        </p:nvSpPr>
        <p:spPr>
          <a:xfrm flipH="true" flipV="false" rot="0">
            <a:off x="10351621" y="3266237"/>
            <a:ext cx="15157680" cy="15526432"/>
          </a:xfrm>
          <a:custGeom>
            <a:avLst/>
            <a:gdLst/>
            <a:ahLst/>
            <a:cxnLst/>
            <a:rect r="r" b="b" t="t" l="l"/>
            <a:pathLst>
              <a:path h="15526432" w="15157680">
                <a:moveTo>
                  <a:pt x="15157679" y="0"/>
                </a:moveTo>
                <a:lnTo>
                  <a:pt x="0" y="0"/>
                </a:lnTo>
                <a:lnTo>
                  <a:pt x="0" y="15526433"/>
                </a:lnTo>
                <a:lnTo>
                  <a:pt x="15157679" y="15526433"/>
                </a:lnTo>
                <a:lnTo>
                  <a:pt x="15157679"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true" rot="0">
            <a:off x="-3136447" y="-1783626"/>
            <a:ext cx="8330294" cy="8532951"/>
          </a:xfrm>
          <a:custGeom>
            <a:avLst/>
            <a:gdLst/>
            <a:ahLst/>
            <a:cxnLst/>
            <a:rect r="r" b="b" t="t" l="l"/>
            <a:pathLst>
              <a:path h="8532951" w="8330294">
                <a:moveTo>
                  <a:pt x="0" y="8532952"/>
                </a:moveTo>
                <a:lnTo>
                  <a:pt x="8330294" y="8532952"/>
                </a:lnTo>
                <a:lnTo>
                  <a:pt x="8330294" y="0"/>
                </a:lnTo>
                <a:lnTo>
                  <a:pt x="0" y="0"/>
                </a:lnTo>
                <a:lnTo>
                  <a:pt x="0" y="8532952"/>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1161835">
            <a:off x="-1331385" y="5376763"/>
            <a:ext cx="8780123" cy="8780123"/>
          </a:xfrm>
          <a:custGeom>
            <a:avLst/>
            <a:gdLst/>
            <a:ahLst/>
            <a:cxnLst/>
            <a:rect r="r" b="b" t="t" l="l"/>
            <a:pathLst>
              <a:path h="8780123" w="8780123">
                <a:moveTo>
                  <a:pt x="0" y="0"/>
                </a:moveTo>
                <a:lnTo>
                  <a:pt x="8780123" y="0"/>
                </a:lnTo>
                <a:lnTo>
                  <a:pt x="8780123" y="8780123"/>
                </a:lnTo>
                <a:lnTo>
                  <a:pt x="0" y="8780123"/>
                </a:lnTo>
                <a:lnTo>
                  <a:pt x="0" y="0"/>
                </a:lnTo>
                <a:close/>
              </a:path>
            </a:pathLst>
          </a:custGeom>
          <a:blipFill>
            <a:blip r:embed="rId4">
              <a:alphaModFix amt="5000"/>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2187986">
            <a:off x="5456685" y="-3638866"/>
            <a:ext cx="8780123" cy="8780123"/>
          </a:xfrm>
          <a:custGeom>
            <a:avLst/>
            <a:gdLst/>
            <a:ahLst/>
            <a:cxnLst/>
            <a:rect r="r" b="b" t="t" l="l"/>
            <a:pathLst>
              <a:path h="8780123" w="8780123">
                <a:moveTo>
                  <a:pt x="0" y="0"/>
                </a:moveTo>
                <a:lnTo>
                  <a:pt x="8780123" y="0"/>
                </a:lnTo>
                <a:lnTo>
                  <a:pt x="8780123" y="8780122"/>
                </a:lnTo>
                <a:lnTo>
                  <a:pt x="0" y="8780122"/>
                </a:lnTo>
                <a:lnTo>
                  <a:pt x="0" y="0"/>
                </a:lnTo>
                <a:close/>
              </a:path>
            </a:pathLst>
          </a:custGeom>
          <a:blipFill>
            <a:blip r:embed="rId4">
              <a:alphaModFix amt="5000"/>
              <a:extLst>
                <a:ext uri="{96DAC541-7B7A-43D3-8B79-37D633B846F1}">
                  <asvg:svgBlip xmlns:asvg="http://schemas.microsoft.com/office/drawing/2016/SVG/main" r:embed="rId5"/>
                </a:ext>
              </a:extLst>
            </a:blip>
            <a:stretch>
              <a:fillRect l="0" t="0" r="0" b="0"/>
            </a:stretch>
          </a:blipFill>
        </p:spPr>
      </p:sp>
      <p:sp>
        <p:nvSpPr>
          <p:cNvPr name="Freeform 6" id="6"/>
          <p:cNvSpPr/>
          <p:nvPr/>
        </p:nvSpPr>
        <p:spPr>
          <a:xfrm flipH="false" flipV="false" rot="0">
            <a:off x="11914573" y="-3045519"/>
            <a:ext cx="7564953" cy="7593429"/>
          </a:xfrm>
          <a:custGeom>
            <a:avLst/>
            <a:gdLst/>
            <a:ahLst/>
            <a:cxnLst/>
            <a:rect r="r" b="b" t="t" l="l"/>
            <a:pathLst>
              <a:path h="7593429" w="7564953">
                <a:moveTo>
                  <a:pt x="0" y="0"/>
                </a:moveTo>
                <a:lnTo>
                  <a:pt x="7564954" y="0"/>
                </a:lnTo>
                <a:lnTo>
                  <a:pt x="7564954" y="7593428"/>
                </a:lnTo>
                <a:lnTo>
                  <a:pt x="0" y="7593428"/>
                </a:lnTo>
                <a:lnTo>
                  <a:pt x="0" y="0"/>
                </a:lnTo>
                <a:close/>
              </a:path>
            </a:pathLst>
          </a:custGeom>
          <a:blipFill>
            <a:blip r:embed="rId6">
              <a:alphaModFix amt="55000"/>
            </a:blip>
            <a:stretch>
              <a:fillRect l="0" t="0" r="0" b="0"/>
            </a:stretch>
          </a:blipFill>
        </p:spPr>
      </p:sp>
      <p:grpSp>
        <p:nvGrpSpPr>
          <p:cNvPr name="Group 7" id="7"/>
          <p:cNvGrpSpPr/>
          <p:nvPr/>
        </p:nvGrpSpPr>
        <p:grpSpPr>
          <a:xfrm rot="0">
            <a:off x="12933061" y="-1321273"/>
            <a:ext cx="5131371" cy="5131371"/>
            <a:chOff x="0" y="0"/>
            <a:chExt cx="812800" cy="812800"/>
          </a:xfrm>
        </p:grpSpPr>
        <p:sp>
          <p:nvSpPr>
            <p:cNvPr name="Freeform 8" id="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B5C5D0"/>
            </a:solidFill>
          </p:spPr>
        </p:sp>
      </p:grpSp>
      <p:grpSp>
        <p:nvGrpSpPr>
          <p:cNvPr name="Group 9" id="9"/>
          <p:cNvGrpSpPr/>
          <p:nvPr/>
        </p:nvGrpSpPr>
        <p:grpSpPr>
          <a:xfrm rot="0">
            <a:off x="13990427" y="177630"/>
            <a:ext cx="3016639" cy="3016639"/>
            <a:chOff x="0" y="0"/>
            <a:chExt cx="812800" cy="812800"/>
          </a:xfrm>
        </p:grpSpPr>
        <p:sp>
          <p:nvSpPr>
            <p:cNvPr name="Freeform 10" id="1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7"/>
              <a:stretch>
                <a:fillRect l="-14274" t="0" r="-14274" b="0"/>
              </a:stretch>
            </a:blipFill>
          </p:spPr>
        </p:sp>
      </p:grpSp>
      <p:sp>
        <p:nvSpPr>
          <p:cNvPr name="Freeform 11" id="11"/>
          <p:cNvSpPr/>
          <p:nvPr/>
        </p:nvSpPr>
        <p:spPr>
          <a:xfrm flipH="false" flipV="false" rot="0">
            <a:off x="16347062" y="8346062"/>
            <a:ext cx="1824476" cy="1824476"/>
          </a:xfrm>
          <a:custGeom>
            <a:avLst/>
            <a:gdLst/>
            <a:ahLst/>
            <a:cxnLst/>
            <a:rect r="r" b="b" t="t" l="l"/>
            <a:pathLst>
              <a:path h="1824476" w="1824476">
                <a:moveTo>
                  <a:pt x="0" y="0"/>
                </a:moveTo>
                <a:lnTo>
                  <a:pt x="1824476" y="0"/>
                </a:lnTo>
                <a:lnTo>
                  <a:pt x="1824476" y="1824476"/>
                </a:lnTo>
                <a:lnTo>
                  <a:pt x="0" y="1824476"/>
                </a:lnTo>
                <a:lnTo>
                  <a:pt x="0" y="0"/>
                </a:lnTo>
                <a:close/>
              </a:path>
            </a:pathLst>
          </a:custGeom>
          <a:blipFill>
            <a:blip r:embed="rId8"/>
            <a:stretch>
              <a:fillRect l="0" t="0" r="0" b="0"/>
            </a:stretch>
          </a:blipFill>
        </p:spPr>
      </p:sp>
      <p:sp>
        <p:nvSpPr>
          <p:cNvPr name="TextBox 12" id="12"/>
          <p:cNvSpPr txBox="true"/>
          <p:nvPr/>
        </p:nvSpPr>
        <p:spPr>
          <a:xfrm rot="0">
            <a:off x="3706996" y="1066800"/>
            <a:ext cx="8645650" cy="1416050"/>
          </a:xfrm>
          <a:prstGeom prst="rect">
            <a:avLst/>
          </a:prstGeom>
        </p:spPr>
        <p:txBody>
          <a:bodyPr anchor="t" rtlCol="false" tIns="0" lIns="0" bIns="0" rIns="0">
            <a:spAutoFit/>
          </a:bodyPr>
          <a:lstStyle/>
          <a:p>
            <a:pPr algn="ctr" marL="0" indent="0" lvl="0">
              <a:lnSpc>
                <a:spcPts val="5500"/>
              </a:lnSpc>
            </a:pPr>
            <a:r>
              <a:rPr lang="en-US" b="true" sz="5000">
                <a:solidFill>
                  <a:srgbClr val="35485D"/>
                </a:solidFill>
                <a:latin typeface="Open Sauce Bold"/>
                <a:ea typeface="Open Sauce Bold"/>
                <a:cs typeface="Open Sauce Bold"/>
                <a:sym typeface="Open Sauce Bold"/>
              </a:rPr>
              <a:t>Next steps &amp; link to whole-school policy</a:t>
            </a:r>
          </a:p>
        </p:txBody>
      </p:sp>
      <p:sp>
        <p:nvSpPr>
          <p:cNvPr name="TextBox 13" id="13"/>
          <p:cNvSpPr txBox="true"/>
          <p:nvPr/>
        </p:nvSpPr>
        <p:spPr>
          <a:xfrm rot="0">
            <a:off x="1057935" y="2520950"/>
            <a:ext cx="15949131" cy="7957820"/>
          </a:xfrm>
          <a:prstGeom prst="rect">
            <a:avLst/>
          </a:prstGeom>
        </p:spPr>
        <p:txBody>
          <a:bodyPr anchor="t" rtlCol="false" tIns="0" lIns="0" bIns="0" rIns="0">
            <a:spAutoFit/>
          </a:bodyPr>
          <a:lstStyle/>
          <a:p>
            <a:pPr algn="l">
              <a:lnSpc>
                <a:spcPts val="2860"/>
              </a:lnSpc>
            </a:pPr>
            <a:r>
              <a:rPr lang="en-US" sz="2600">
                <a:solidFill>
                  <a:srgbClr val="35485D"/>
                </a:solidFill>
                <a:latin typeface="Open Sauce"/>
                <a:ea typeface="Open Sauce"/>
                <a:cs typeface="Open Sauce"/>
                <a:sym typeface="Open Sauce"/>
              </a:rPr>
              <a:t>This week:</a:t>
            </a:r>
          </a:p>
          <a:p>
            <a:pPr algn="l" marL="561341" indent="-280670" lvl="1">
              <a:lnSpc>
                <a:spcPts val="2860"/>
              </a:lnSpc>
              <a:buFont typeface="Arial"/>
              <a:buChar char="•"/>
            </a:pPr>
            <a:r>
              <a:rPr lang="en-US" sz="2600">
                <a:solidFill>
                  <a:srgbClr val="35485D"/>
                </a:solidFill>
                <a:latin typeface="Open Sauce"/>
                <a:ea typeface="Open Sauce"/>
                <a:cs typeface="Open Sauce"/>
                <a:sym typeface="Open Sauce"/>
              </a:rPr>
              <a:t>C</a:t>
            </a:r>
            <a:r>
              <a:rPr lang="en-US" sz="2600">
                <a:solidFill>
                  <a:srgbClr val="35485D"/>
                </a:solidFill>
                <a:latin typeface="Open Sauce"/>
                <a:ea typeface="Open Sauce"/>
                <a:cs typeface="Open Sauce"/>
                <a:sym typeface="Open Sauce"/>
              </a:rPr>
              <a:t>hoose on</a:t>
            </a:r>
            <a:r>
              <a:rPr lang="en-US" sz="2600">
                <a:solidFill>
                  <a:srgbClr val="35485D"/>
                </a:solidFill>
                <a:latin typeface="Open Sauce"/>
                <a:ea typeface="Open Sauce"/>
                <a:cs typeface="Open Sauce"/>
                <a:sym typeface="Open Sauce"/>
              </a:rPr>
              <a:t>e r</a:t>
            </a:r>
            <a:r>
              <a:rPr lang="en-US" sz="2600">
                <a:solidFill>
                  <a:srgbClr val="35485D"/>
                </a:solidFill>
                <a:latin typeface="Open Sauce"/>
                <a:ea typeface="Open Sauce"/>
                <a:cs typeface="Open Sauce"/>
                <a:sym typeface="Open Sauce"/>
              </a:rPr>
              <a:t>outine to tighten up in your classroom</a:t>
            </a:r>
          </a:p>
          <a:p>
            <a:pPr algn="l" marL="561341" indent="-280670" lvl="1">
              <a:lnSpc>
                <a:spcPts val="2860"/>
              </a:lnSpc>
              <a:buFont typeface="Arial"/>
              <a:buChar char="•"/>
            </a:pPr>
            <a:r>
              <a:rPr lang="en-US" sz="2600">
                <a:solidFill>
                  <a:srgbClr val="35485D"/>
                </a:solidFill>
                <a:latin typeface="Open Sauce"/>
                <a:ea typeface="Open Sauce"/>
                <a:cs typeface="Open Sauce"/>
                <a:sym typeface="Open Sauce"/>
              </a:rPr>
              <a:t>Teach/re-teach it using the 5-step model</a:t>
            </a:r>
          </a:p>
          <a:p>
            <a:pPr algn="l">
              <a:lnSpc>
                <a:spcPts val="2860"/>
              </a:lnSpc>
            </a:pPr>
          </a:p>
          <a:p>
            <a:pPr algn="l">
              <a:lnSpc>
                <a:spcPts val="2860"/>
              </a:lnSpc>
            </a:pPr>
            <a:r>
              <a:rPr lang="en-US" b="true" sz="2600" u="sng">
                <a:solidFill>
                  <a:srgbClr val="35485D"/>
                </a:solidFill>
                <a:latin typeface="Open Sauce Bold"/>
                <a:ea typeface="Open Sauce Bold"/>
                <a:cs typeface="Open Sauce Bold"/>
                <a:sym typeface="Open Sauce Bold"/>
              </a:rPr>
              <a:t>Optional Extension Activity:</a:t>
            </a:r>
          </a:p>
          <a:p>
            <a:pPr algn="l">
              <a:lnSpc>
                <a:spcPts val="2860"/>
              </a:lnSpc>
            </a:pPr>
          </a:p>
          <a:p>
            <a:pPr algn="l">
              <a:lnSpc>
                <a:spcPts val="2860"/>
              </a:lnSpc>
            </a:pPr>
            <a:r>
              <a:rPr lang="en-US" sz="2600">
                <a:solidFill>
                  <a:srgbClr val="35485D"/>
                </a:solidFill>
                <a:latin typeface="Open Sauce"/>
                <a:ea typeface="Open Sauce"/>
                <a:cs typeface="Open Sauce"/>
                <a:sym typeface="Open Sauce"/>
              </a:rPr>
              <a:t>PART 1  (10 MINUTES)</a:t>
            </a:r>
          </a:p>
          <a:p>
            <a:pPr algn="l">
              <a:lnSpc>
                <a:spcPts val="2860"/>
              </a:lnSpc>
            </a:pPr>
          </a:p>
          <a:p>
            <a:pPr algn="l">
              <a:lnSpc>
                <a:spcPts val="2860"/>
              </a:lnSpc>
            </a:pPr>
            <a:r>
              <a:rPr lang="en-US" sz="2600">
                <a:solidFill>
                  <a:srgbClr val="35485D"/>
                </a:solidFill>
                <a:latin typeface="Open Sauce"/>
                <a:ea typeface="Open Sauce"/>
                <a:cs typeface="Open Sauce"/>
                <a:sym typeface="Open Sauce"/>
              </a:rPr>
              <a:t>To design, script and rehearse a small set of non-negotiable routines for key moments in the school day, aligned with policy and grounded in evidence.</a:t>
            </a:r>
          </a:p>
          <a:p>
            <a:pPr algn="l">
              <a:lnSpc>
                <a:spcPts val="2860"/>
              </a:lnSpc>
            </a:pPr>
          </a:p>
          <a:p>
            <a:pPr algn="l">
              <a:lnSpc>
                <a:spcPts val="2860"/>
              </a:lnSpc>
            </a:pPr>
            <a:r>
              <a:rPr lang="en-US" sz="2600">
                <a:solidFill>
                  <a:srgbClr val="35485D"/>
                </a:solidFill>
                <a:latin typeface="Open Sauce"/>
                <a:ea typeface="Open Sauce"/>
                <a:cs typeface="Open Sauce"/>
                <a:sym typeface="Open Sauce"/>
              </a:rPr>
              <a:t>In groups (e.g. by department, year team or key stage), ask colleagues to list:</a:t>
            </a:r>
          </a:p>
          <a:p>
            <a:pPr algn="l" marL="1122681" indent="-374227" lvl="2">
              <a:lnSpc>
                <a:spcPts val="2860"/>
              </a:lnSpc>
              <a:buFont typeface="Arial"/>
              <a:buChar char="⚬"/>
            </a:pPr>
            <a:r>
              <a:rPr lang="en-US" sz="2600">
                <a:solidFill>
                  <a:srgbClr val="35485D"/>
                </a:solidFill>
                <a:latin typeface="Open Sauce"/>
                <a:ea typeface="Open Sauce"/>
                <a:cs typeface="Open Sauce"/>
                <a:sym typeface="Open Sauce"/>
              </a:rPr>
              <a:t>The 3–5 most critical routines for behaviour for learning in their area (e.g. entry, equipment check, questioning routine, independent work, end of lesson).</a:t>
            </a:r>
          </a:p>
          <a:p>
            <a:pPr algn="l" marL="1122681" indent="-374227" lvl="2">
              <a:lnSpc>
                <a:spcPts val="2860"/>
              </a:lnSpc>
              <a:buFont typeface="Arial"/>
              <a:buChar char="⚬"/>
            </a:pPr>
          </a:p>
          <a:p>
            <a:pPr algn="l">
              <a:lnSpc>
                <a:spcPts val="2860"/>
              </a:lnSpc>
            </a:pPr>
          </a:p>
          <a:p>
            <a:pPr algn="l">
              <a:lnSpc>
                <a:spcPts val="2860"/>
              </a:lnSpc>
            </a:pPr>
            <a:r>
              <a:rPr lang="en-US" sz="2600">
                <a:solidFill>
                  <a:srgbClr val="35485D"/>
                </a:solidFill>
                <a:latin typeface="Open Sauce"/>
                <a:ea typeface="Open Sauce"/>
                <a:cs typeface="Open Sauce"/>
                <a:sym typeface="Open Sauce"/>
              </a:rPr>
              <a:t>Each group chooses one priority routine to work on (the one that causes most lost learning/low-level disruption). </a:t>
            </a:r>
            <a:r>
              <a:rPr lang="en-US" sz="2600">
                <a:solidFill>
                  <a:srgbClr val="35485D"/>
                </a:solidFill>
                <a:latin typeface="Open Sauce"/>
                <a:ea typeface="Open Sauce"/>
                <a:cs typeface="Open Sauce"/>
                <a:sym typeface="Open Sauce"/>
              </a:rPr>
              <a:t>Try to keep</a:t>
            </a:r>
            <a:r>
              <a:rPr lang="en-US" sz="2600">
                <a:solidFill>
                  <a:srgbClr val="35485D"/>
                </a:solidFill>
                <a:latin typeface="Open Sauce"/>
                <a:ea typeface="Open Sauce"/>
                <a:cs typeface="Open Sauce"/>
                <a:sym typeface="Open Sauce"/>
              </a:rPr>
              <a:t> referring to the ideas from EEF and DfE guidance: simple, clear, and consistently applied routines.</a:t>
            </a:r>
            <a:r>
              <a:rPr lang="en-US" sz="2600" u="sng">
                <a:solidFill>
                  <a:srgbClr val="35485D"/>
                </a:solidFill>
                <a:latin typeface="Open Sauce"/>
                <a:ea typeface="Open Sauce"/>
                <a:cs typeface="Open Sauce"/>
                <a:sym typeface="Open Sauce"/>
                <a:hlinkClick r:id="rId9" tooltip="https://educationendowmentfoundation.org.uk/education-evidence/guidance-reports/behaviour?utm_source=chatgpt.com"/>
              </a:rPr>
              <a:t>EEF+1</a:t>
            </a:r>
          </a:p>
          <a:p>
            <a:pPr algn="l">
              <a:lnSpc>
                <a:spcPts val="2860"/>
              </a:lnSpc>
            </a:pPr>
          </a:p>
          <a:p>
            <a:pPr algn="l">
              <a:lnSpc>
                <a:spcPts val="2860"/>
              </a:lnSpc>
            </a:pPr>
          </a:p>
          <a:p>
            <a:pPr algn="l">
              <a:lnSpc>
                <a:spcPts val="2860"/>
              </a:lnSpc>
            </a:pPr>
          </a:p>
        </p:txBody>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bg>
      <p:bgPr>
        <a:solidFill>
          <a:srgbClr val="88A3B5"/>
        </a:solidFill>
      </p:bgPr>
    </p:bg>
    <p:spTree>
      <p:nvGrpSpPr>
        <p:cNvPr id="1" name=""/>
        <p:cNvGrpSpPr/>
        <p:nvPr/>
      </p:nvGrpSpPr>
      <p:grpSpPr>
        <a:xfrm>
          <a:off x="0" y="0"/>
          <a:ext cx="0" cy="0"/>
          <a:chOff x="0" y="0"/>
          <a:chExt cx="0" cy="0"/>
        </a:xfrm>
      </p:grpSpPr>
      <p:sp>
        <p:nvSpPr>
          <p:cNvPr name="Freeform 2" id="2"/>
          <p:cNvSpPr/>
          <p:nvPr/>
        </p:nvSpPr>
        <p:spPr>
          <a:xfrm flipH="true" flipV="false" rot="0">
            <a:off x="10351621" y="3266237"/>
            <a:ext cx="15157680" cy="15526432"/>
          </a:xfrm>
          <a:custGeom>
            <a:avLst/>
            <a:gdLst/>
            <a:ahLst/>
            <a:cxnLst/>
            <a:rect r="r" b="b" t="t" l="l"/>
            <a:pathLst>
              <a:path h="15526432" w="15157680">
                <a:moveTo>
                  <a:pt x="15157679" y="0"/>
                </a:moveTo>
                <a:lnTo>
                  <a:pt x="0" y="0"/>
                </a:lnTo>
                <a:lnTo>
                  <a:pt x="0" y="15526433"/>
                </a:lnTo>
                <a:lnTo>
                  <a:pt x="15157679" y="15526433"/>
                </a:lnTo>
                <a:lnTo>
                  <a:pt x="15157679"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true" rot="0">
            <a:off x="-3136447" y="-1783626"/>
            <a:ext cx="8330294" cy="8532951"/>
          </a:xfrm>
          <a:custGeom>
            <a:avLst/>
            <a:gdLst/>
            <a:ahLst/>
            <a:cxnLst/>
            <a:rect r="r" b="b" t="t" l="l"/>
            <a:pathLst>
              <a:path h="8532951" w="8330294">
                <a:moveTo>
                  <a:pt x="0" y="8532952"/>
                </a:moveTo>
                <a:lnTo>
                  <a:pt x="8330294" y="8532952"/>
                </a:lnTo>
                <a:lnTo>
                  <a:pt x="8330294" y="0"/>
                </a:lnTo>
                <a:lnTo>
                  <a:pt x="0" y="0"/>
                </a:lnTo>
                <a:lnTo>
                  <a:pt x="0" y="8532952"/>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1161835">
            <a:off x="-1331385" y="5376763"/>
            <a:ext cx="8780123" cy="8780123"/>
          </a:xfrm>
          <a:custGeom>
            <a:avLst/>
            <a:gdLst/>
            <a:ahLst/>
            <a:cxnLst/>
            <a:rect r="r" b="b" t="t" l="l"/>
            <a:pathLst>
              <a:path h="8780123" w="8780123">
                <a:moveTo>
                  <a:pt x="0" y="0"/>
                </a:moveTo>
                <a:lnTo>
                  <a:pt x="8780123" y="0"/>
                </a:lnTo>
                <a:lnTo>
                  <a:pt x="8780123" y="8780123"/>
                </a:lnTo>
                <a:lnTo>
                  <a:pt x="0" y="8780123"/>
                </a:lnTo>
                <a:lnTo>
                  <a:pt x="0" y="0"/>
                </a:lnTo>
                <a:close/>
              </a:path>
            </a:pathLst>
          </a:custGeom>
          <a:blipFill>
            <a:blip r:embed="rId4">
              <a:alphaModFix amt="5000"/>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2187986">
            <a:off x="5456685" y="-3638866"/>
            <a:ext cx="8780123" cy="8780123"/>
          </a:xfrm>
          <a:custGeom>
            <a:avLst/>
            <a:gdLst/>
            <a:ahLst/>
            <a:cxnLst/>
            <a:rect r="r" b="b" t="t" l="l"/>
            <a:pathLst>
              <a:path h="8780123" w="8780123">
                <a:moveTo>
                  <a:pt x="0" y="0"/>
                </a:moveTo>
                <a:lnTo>
                  <a:pt x="8780123" y="0"/>
                </a:lnTo>
                <a:lnTo>
                  <a:pt x="8780123" y="8780122"/>
                </a:lnTo>
                <a:lnTo>
                  <a:pt x="0" y="8780122"/>
                </a:lnTo>
                <a:lnTo>
                  <a:pt x="0" y="0"/>
                </a:lnTo>
                <a:close/>
              </a:path>
            </a:pathLst>
          </a:custGeom>
          <a:blipFill>
            <a:blip r:embed="rId4">
              <a:alphaModFix amt="5000"/>
              <a:extLst>
                <a:ext uri="{96DAC541-7B7A-43D3-8B79-37D633B846F1}">
                  <asvg:svgBlip xmlns:asvg="http://schemas.microsoft.com/office/drawing/2016/SVG/main" r:embed="rId5"/>
                </a:ext>
              </a:extLst>
            </a:blip>
            <a:stretch>
              <a:fillRect l="0" t="0" r="0" b="0"/>
            </a:stretch>
          </a:blipFill>
        </p:spPr>
      </p:sp>
      <p:sp>
        <p:nvSpPr>
          <p:cNvPr name="Freeform 6" id="6"/>
          <p:cNvSpPr/>
          <p:nvPr/>
        </p:nvSpPr>
        <p:spPr>
          <a:xfrm flipH="false" flipV="false" rot="0">
            <a:off x="11914573" y="-3045519"/>
            <a:ext cx="7564953" cy="7593429"/>
          </a:xfrm>
          <a:custGeom>
            <a:avLst/>
            <a:gdLst/>
            <a:ahLst/>
            <a:cxnLst/>
            <a:rect r="r" b="b" t="t" l="l"/>
            <a:pathLst>
              <a:path h="7593429" w="7564953">
                <a:moveTo>
                  <a:pt x="0" y="0"/>
                </a:moveTo>
                <a:lnTo>
                  <a:pt x="7564954" y="0"/>
                </a:lnTo>
                <a:lnTo>
                  <a:pt x="7564954" y="7593428"/>
                </a:lnTo>
                <a:lnTo>
                  <a:pt x="0" y="7593428"/>
                </a:lnTo>
                <a:lnTo>
                  <a:pt x="0" y="0"/>
                </a:lnTo>
                <a:close/>
              </a:path>
            </a:pathLst>
          </a:custGeom>
          <a:blipFill>
            <a:blip r:embed="rId6">
              <a:alphaModFix amt="55000"/>
            </a:blip>
            <a:stretch>
              <a:fillRect l="0" t="0" r="0" b="0"/>
            </a:stretch>
          </a:blipFill>
        </p:spPr>
      </p:sp>
      <p:grpSp>
        <p:nvGrpSpPr>
          <p:cNvPr name="Group 7" id="7"/>
          <p:cNvGrpSpPr/>
          <p:nvPr/>
        </p:nvGrpSpPr>
        <p:grpSpPr>
          <a:xfrm rot="0">
            <a:off x="12933061" y="-1321273"/>
            <a:ext cx="5131371" cy="5131371"/>
            <a:chOff x="0" y="0"/>
            <a:chExt cx="812800" cy="812800"/>
          </a:xfrm>
        </p:grpSpPr>
        <p:sp>
          <p:nvSpPr>
            <p:cNvPr name="Freeform 8" id="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B5C5D0"/>
            </a:solidFill>
          </p:spPr>
        </p:sp>
      </p:grpSp>
      <p:grpSp>
        <p:nvGrpSpPr>
          <p:cNvPr name="Group 9" id="9"/>
          <p:cNvGrpSpPr/>
          <p:nvPr/>
        </p:nvGrpSpPr>
        <p:grpSpPr>
          <a:xfrm rot="0">
            <a:off x="13990427" y="177630"/>
            <a:ext cx="3016639" cy="3016639"/>
            <a:chOff x="0" y="0"/>
            <a:chExt cx="812800" cy="812800"/>
          </a:xfrm>
        </p:grpSpPr>
        <p:sp>
          <p:nvSpPr>
            <p:cNvPr name="Freeform 10" id="1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7"/>
              <a:stretch>
                <a:fillRect l="-14274" t="0" r="-14274" b="0"/>
              </a:stretch>
            </a:blipFill>
          </p:spPr>
        </p:sp>
      </p:grpSp>
      <p:sp>
        <p:nvSpPr>
          <p:cNvPr name="Freeform 11" id="11"/>
          <p:cNvSpPr/>
          <p:nvPr/>
        </p:nvSpPr>
        <p:spPr>
          <a:xfrm flipH="false" flipV="false" rot="0">
            <a:off x="16347062" y="8346062"/>
            <a:ext cx="1824476" cy="1824476"/>
          </a:xfrm>
          <a:custGeom>
            <a:avLst/>
            <a:gdLst/>
            <a:ahLst/>
            <a:cxnLst/>
            <a:rect r="r" b="b" t="t" l="l"/>
            <a:pathLst>
              <a:path h="1824476" w="1824476">
                <a:moveTo>
                  <a:pt x="0" y="0"/>
                </a:moveTo>
                <a:lnTo>
                  <a:pt x="1824476" y="0"/>
                </a:lnTo>
                <a:lnTo>
                  <a:pt x="1824476" y="1824476"/>
                </a:lnTo>
                <a:lnTo>
                  <a:pt x="0" y="1824476"/>
                </a:lnTo>
                <a:lnTo>
                  <a:pt x="0" y="0"/>
                </a:lnTo>
                <a:close/>
              </a:path>
            </a:pathLst>
          </a:custGeom>
          <a:blipFill>
            <a:blip r:embed="rId8"/>
            <a:stretch>
              <a:fillRect l="0" t="0" r="0" b="0"/>
            </a:stretch>
          </a:blipFill>
        </p:spPr>
      </p:sp>
      <p:sp>
        <p:nvSpPr>
          <p:cNvPr name="TextBox 12" id="12"/>
          <p:cNvSpPr txBox="true"/>
          <p:nvPr/>
        </p:nvSpPr>
        <p:spPr>
          <a:xfrm rot="0">
            <a:off x="3706996" y="1066800"/>
            <a:ext cx="8645650" cy="1416050"/>
          </a:xfrm>
          <a:prstGeom prst="rect">
            <a:avLst/>
          </a:prstGeom>
        </p:spPr>
        <p:txBody>
          <a:bodyPr anchor="t" rtlCol="false" tIns="0" lIns="0" bIns="0" rIns="0">
            <a:spAutoFit/>
          </a:bodyPr>
          <a:lstStyle/>
          <a:p>
            <a:pPr algn="ctr" marL="0" indent="0" lvl="0">
              <a:lnSpc>
                <a:spcPts val="5500"/>
              </a:lnSpc>
            </a:pPr>
            <a:r>
              <a:rPr lang="en-US" b="true" sz="5000">
                <a:solidFill>
                  <a:srgbClr val="35485D"/>
                </a:solidFill>
                <a:latin typeface="Open Sauce Bold"/>
                <a:ea typeface="Open Sauce Bold"/>
                <a:cs typeface="Open Sauce Bold"/>
                <a:sym typeface="Open Sauce Bold"/>
              </a:rPr>
              <a:t>Next steps &amp; link to whole-school policy</a:t>
            </a:r>
          </a:p>
        </p:txBody>
      </p:sp>
      <p:sp>
        <p:nvSpPr>
          <p:cNvPr name="TextBox 13" id="13"/>
          <p:cNvSpPr txBox="true"/>
          <p:nvPr/>
        </p:nvSpPr>
        <p:spPr>
          <a:xfrm rot="0">
            <a:off x="833286" y="2791694"/>
            <a:ext cx="15949131" cy="7233920"/>
          </a:xfrm>
          <a:prstGeom prst="rect">
            <a:avLst/>
          </a:prstGeom>
        </p:spPr>
        <p:txBody>
          <a:bodyPr anchor="t" rtlCol="false" tIns="0" lIns="0" bIns="0" rIns="0">
            <a:spAutoFit/>
          </a:bodyPr>
          <a:lstStyle/>
          <a:p>
            <a:pPr algn="l">
              <a:lnSpc>
                <a:spcPts val="2860"/>
              </a:lnSpc>
            </a:pPr>
            <a:r>
              <a:rPr lang="en-US" b="true" sz="2600" u="sng">
                <a:solidFill>
                  <a:srgbClr val="35485D"/>
                </a:solidFill>
                <a:latin typeface="Open Sauce Bold"/>
                <a:ea typeface="Open Sauce Bold"/>
                <a:cs typeface="Open Sauce Bold"/>
                <a:sym typeface="Open Sauce Bold"/>
              </a:rPr>
              <a:t>Optional Extension Activity:</a:t>
            </a:r>
          </a:p>
          <a:p>
            <a:pPr algn="l">
              <a:lnSpc>
                <a:spcPts val="2860"/>
              </a:lnSpc>
            </a:pPr>
          </a:p>
          <a:p>
            <a:pPr algn="l">
              <a:lnSpc>
                <a:spcPts val="2860"/>
              </a:lnSpc>
            </a:pPr>
            <a:r>
              <a:rPr lang="en-US" sz="2600">
                <a:solidFill>
                  <a:srgbClr val="35485D"/>
                </a:solidFill>
                <a:latin typeface="Open Sauce"/>
                <a:ea typeface="Open Sauce"/>
                <a:cs typeface="Open Sauce"/>
                <a:sym typeface="Open Sauce"/>
              </a:rPr>
              <a:t>PART 2 (15 MINUTES)</a:t>
            </a:r>
          </a:p>
          <a:p>
            <a:pPr algn="l">
              <a:lnSpc>
                <a:spcPts val="2860"/>
              </a:lnSpc>
            </a:pPr>
          </a:p>
          <a:p>
            <a:pPr algn="l">
              <a:lnSpc>
                <a:spcPts val="2860"/>
              </a:lnSpc>
            </a:pPr>
            <a:r>
              <a:rPr lang="en-US" sz="2600">
                <a:solidFill>
                  <a:srgbClr val="35485D"/>
                </a:solidFill>
                <a:latin typeface="Open Sauce"/>
                <a:ea typeface="Open Sauce"/>
                <a:cs typeface="Open Sauce"/>
                <a:sym typeface="Open Sauce"/>
              </a:rPr>
              <a:t>Each group creates a one-page Routine Card for their chosen routine:</a:t>
            </a:r>
          </a:p>
          <a:p>
            <a:pPr algn="l">
              <a:lnSpc>
                <a:spcPts val="2860"/>
              </a:lnSpc>
            </a:pPr>
          </a:p>
          <a:p>
            <a:pPr algn="l" marL="561341" indent="-280670" lvl="1">
              <a:lnSpc>
                <a:spcPts val="2860"/>
              </a:lnSpc>
              <a:buAutoNum type="arabicPeriod" startAt="1"/>
            </a:pPr>
            <a:r>
              <a:rPr lang="en-US" sz="2600">
                <a:solidFill>
                  <a:srgbClr val="35485D"/>
                </a:solidFill>
                <a:latin typeface="Open Sauce"/>
                <a:ea typeface="Open Sauce"/>
                <a:cs typeface="Open Sauce"/>
                <a:sym typeface="Open Sauce"/>
              </a:rPr>
              <a:t>Name of routine (e.g. “KS2 Maths Entry Routine”, “KS3 Science Practical Pack-up”).</a:t>
            </a:r>
          </a:p>
          <a:p>
            <a:pPr algn="l" marL="561341" indent="-280670" lvl="1">
              <a:lnSpc>
                <a:spcPts val="2860"/>
              </a:lnSpc>
              <a:buAutoNum type="arabicPeriod" startAt="1"/>
            </a:pPr>
            <a:r>
              <a:rPr lang="en-US" sz="2600">
                <a:solidFill>
                  <a:srgbClr val="35485D"/>
                </a:solidFill>
                <a:latin typeface="Open Sauce"/>
                <a:ea typeface="Open Sauce"/>
                <a:cs typeface="Open Sauce"/>
                <a:sym typeface="Open Sauce"/>
              </a:rPr>
              <a:t>Step-by-step pupil script – “When I enter KS3 Science, I…”</a:t>
            </a:r>
          </a:p>
          <a:p>
            <a:pPr algn="l" marL="561341" indent="-280670" lvl="1">
              <a:lnSpc>
                <a:spcPts val="2860"/>
              </a:lnSpc>
              <a:buAutoNum type="arabicPeriod" startAt="1"/>
            </a:pPr>
            <a:r>
              <a:rPr lang="en-US" sz="2600">
                <a:solidFill>
                  <a:srgbClr val="35485D"/>
                </a:solidFill>
                <a:latin typeface="Open Sauce"/>
                <a:ea typeface="Open Sauce"/>
                <a:cs typeface="Open Sauce"/>
                <a:sym typeface="Open Sauce"/>
              </a:rPr>
              <a:t>Teacher script &amp; position – where the adult stands, what they say.</a:t>
            </a:r>
          </a:p>
          <a:p>
            <a:pPr algn="l" marL="561341" indent="-280670" lvl="1">
              <a:lnSpc>
                <a:spcPts val="2860"/>
              </a:lnSpc>
              <a:buAutoNum type="arabicPeriod" startAt="1"/>
            </a:pPr>
            <a:r>
              <a:rPr lang="en-US" sz="2600">
                <a:solidFill>
                  <a:srgbClr val="35485D"/>
                </a:solidFill>
                <a:latin typeface="Open Sauce"/>
                <a:ea typeface="Open Sauce"/>
                <a:cs typeface="Open Sauce"/>
                <a:sym typeface="Open Sauce"/>
              </a:rPr>
              <a:t>Success criteria – what it looks/sounds like when done well.</a:t>
            </a:r>
          </a:p>
          <a:p>
            <a:pPr algn="l" marL="561341" indent="-280670" lvl="1">
              <a:lnSpc>
                <a:spcPts val="2860"/>
              </a:lnSpc>
              <a:buAutoNum type="arabicPeriod" startAt="1"/>
            </a:pPr>
            <a:r>
              <a:rPr lang="en-US" sz="2600">
                <a:solidFill>
                  <a:srgbClr val="35485D"/>
                </a:solidFill>
                <a:latin typeface="Open Sauce"/>
                <a:ea typeface="Open Sauce"/>
                <a:cs typeface="Open Sauce"/>
                <a:sym typeface="Open Sauce"/>
              </a:rPr>
              <a:t>Planned reinforcement – how staff will:</a:t>
            </a:r>
          </a:p>
          <a:p>
            <a:pPr algn="l" marL="1122681" indent="-374227" lvl="2">
              <a:lnSpc>
                <a:spcPts val="2860"/>
              </a:lnSpc>
              <a:buFont typeface="Arial"/>
              <a:buChar char="⚬"/>
            </a:pPr>
            <a:r>
              <a:rPr lang="en-US" sz="2600">
                <a:solidFill>
                  <a:srgbClr val="35485D"/>
                </a:solidFill>
                <a:latin typeface="Open Sauce"/>
                <a:ea typeface="Open Sauce"/>
                <a:cs typeface="Open Sauce"/>
                <a:sym typeface="Open Sauce"/>
              </a:rPr>
              <a:t>Notice and praise correct use</a:t>
            </a:r>
          </a:p>
          <a:p>
            <a:pPr algn="l" marL="1122681" indent="-374227" lvl="2">
              <a:lnSpc>
                <a:spcPts val="2860"/>
              </a:lnSpc>
              <a:buFont typeface="Arial"/>
              <a:buChar char="⚬"/>
            </a:pPr>
            <a:r>
              <a:rPr lang="en-US" sz="2600">
                <a:solidFill>
                  <a:srgbClr val="35485D"/>
                </a:solidFill>
                <a:latin typeface="Open Sauce"/>
                <a:ea typeface="Open Sauce"/>
                <a:cs typeface="Open Sauce"/>
                <a:sym typeface="Open Sauce"/>
              </a:rPr>
              <a:t>Correct calmly and consistently</a:t>
            </a:r>
          </a:p>
          <a:p>
            <a:pPr algn="l">
              <a:lnSpc>
                <a:spcPts val="2860"/>
              </a:lnSpc>
            </a:pPr>
          </a:p>
          <a:p>
            <a:pPr algn="l">
              <a:lnSpc>
                <a:spcPts val="2860"/>
              </a:lnSpc>
            </a:pPr>
            <a:r>
              <a:rPr lang="en-US" sz="2600">
                <a:solidFill>
                  <a:srgbClr val="35485D"/>
                </a:solidFill>
                <a:latin typeface="Open Sauce"/>
                <a:ea typeface="Open Sauce"/>
                <a:cs typeface="Open Sauce"/>
                <a:sym typeface="Open Sauce"/>
              </a:rPr>
              <a:t>If</a:t>
            </a:r>
            <a:r>
              <a:rPr lang="en-US" sz="2600">
                <a:solidFill>
                  <a:srgbClr val="35485D"/>
                </a:solidFill>
                <a:latin typeface="Open Sauce"/>
                <a:ea typeface="Open Sauce"/>
                <a:cs typeface="Open Sauce"/>
                <a:sym typeface="Open Sauce"/>
              </a:rPr>
              <a:t> helpful, explicitly reference the DfE guidance line that any aspect of expected behaviou</a:t>
            </a:r>
            <a:r>
              <a:rPr lang="en-US" sz="2600">
                <a:solidFill>
                  <a:srgbClr val="35485D"/>
                </a:solidFill>
                <a:latin typeface="Open Sauce"/>
                <a:ea typeface="Open Sauce"/>
                <a:cs typeface="Open Sauce"/>
                <a:sym typeface="Open Sauce"/>
              </a:rPr>
              <a:t>r should be</a:t>
            </a:r>
            <a:r>
              <a:rPr lang="en-US" sz="2600">
                <a:solidFill>
                  <a:srgbClr val="35485D"/>
                </a:solidFill>
                <a:latin typeface="Open Sauce"/>
                <a:ea typeface="Open Sauce"/>
                <a:cs typeface="Open Sauce"/>
                <a:sym typeface="Open Sauce"/>
              </a:rPr>
              <a:t> converted into a commonly understood routine (e.g. entering class, clearing tables), and that routines should be simple for everyone to follow.</a:t>
            </a:r>
          </a:p>
          <a:p>
            <a:pPr algn="l">
              <a:lnSpc>
                <a:spcPts val="2860"/>
              </a:lnSpc>
            </a:pPr>
          </a:p>
          <a:p>
            <a:pPr algn="l">
              <a:lnSpc>
                <a:spcPts val="2860"/>
              </a:lnSpc>
            </a:pPr>
          </a:p>
          <a:p>
            <a:pPr algn="l">
              <a:lnSpc>
                <a:spcPts val="2860"/>
              </a:lnSpc>
            </a:pPr>
          </a:p>
        </p:txBody>
      </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bg>
      <p:bgPr>
        <a:solidFill>
          <a:srgbClr val="88A3B5"/>
        </a:solidFill>
      </p:bgPr>
    </p:bg>
    <p:spTree>
      <p:nvGrpSpPr>
        <p:cNvPr id="1" name=""/>
        <p:cNvGrpSpPr/>
        <p:nvPr/>
      </p:nvGrpSpPr>
      <p:grpSpPr>
        <a:xfrm>
          <a:off x="0" y="0"/>
          <a:ext cx="0" cy="0"/>
          <a:chOff x="0" y="0"/>
          <a:chExt cx="0" cy="0"/>
        </a:xfrm>
      </p:grpSpPr>
      <p:sp>
        <p:nvSpPr>
          <p:cNvPr name="Freeform 2" id="2"/>
          <p:cNvSpPr/>
          <p:nvPr/>
        </p:nvSpPr>
        <p:spPr>
          <a:xfrm flipH="true" flipV="false" rot="0">
            <a:off x="10351621" y="3266237"/>
            <a:ext cx="15157680" cy="15526432"/>
          </a:xfrm>
          <a:custGeom>
            <a:avLst/>
            <a:gdLst/>
            <a:ahLst/>
            <a:cxnLst/>
            <a:rect r="r" b="b" t="t" l="l"/>
            <a:pathLst>
              <a:path h="15526432" w="15157680">
                <a:moveTo>
                  <a:pt x="15157679" y="0"/>
                </a:moveTo>
                <a:lnTo>
                  <a:pt x="0" y="0"/>
                </a:lnTo>
                <a:lnTo>
                  <a:pt x="0" y="15526433"/>
                </a:lnTo>
                <a:lnTo>
                  <a:pt x="15157679" y="15526433"/>
                </a:lnTo>
                <a:lnTo>
                  <a:pt x="15157679"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true" rot="0">
            <a:off x="-3136447" y="-1783626"/>
            <a:ext cx="8330294" cy="8532951"/>
          </a:xfrm>
          <a:custGeom>
            <a:avLst/>
            <a:gdLst/>
            <a:ahLst/>
            <a:cxnLst/>
            <a:rect r="r" b="b" t="t" l="l"/>
            <a:pathLst>
              <a:path h="8532951" w="8330294">
                <a:moveTo>
                  <a:pt x="0" y="8532952"/>
                </a:moveTo>
                <a:lnTo>
                  <a:pt x="8330294" y="8532952"/>
                </a:lnTo>
                <a:lnTo>
                  <a:pt x="8330294" y="0"/>
                </a:lnTo>
                <a:lnTo>
                  <a:pt x="0" y="0"/>
                </a:lnTo>
                <a:lnTo>
                  <a:pt x="0" y="8532952"/>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1161835">
            <a:off x="-1331385" y="5376763"/>
            <a:ext cx="8780123" cy="8780123"/>
          </a:xfrm>
          <a:custGeom>
            <a:avLst/>
            <a:gdLst/>
            <a:ahLst/>
            <a:cxnLst/>
            <a:rect r="r" b="b" t="t" l="l"/>
            <a:pathLst>
              <a:path h="8780123" w="8780123">
                <a:moveTo>
                  <a:pt x="0" y="0"/>
                </a:moveTo>
                <a:lnTo>
                  <a:pt x="8780123" y="0"/>
                </a:lnTo>
                <a:lnTo>
                  <a:pt x="8780123" y="8780123"/>
                </a:lnTo>
                <a:lnTo>
                  <a:pt x="0" y="8780123"/>
                </a:lnTo>
                <a:lnTo>
                  <a:pt x="0" y="0"/>
                </a:lnTo>
                <a:close/>
              </a:path>
            </a:pathLst>
          </a:custGeom>
          <a:blipFill>
            <a:blip r:embed="rId4">
              <a:alphaModFix amt="5000"/>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false" flipV="false" rot="2187986">
            <a:off x="5456685" y="-3638866"/>
            <a:ext cx="8780123" cy="8780123"/>
          </a:xfrm>
          <a:custGeom>
            <a:avLst/>
            <a:gdLst/>
            <a:ahLst/>
            <a:cxnLst/>
            <a:rect r="r" b="b" t="t" l="l"/>
            <a:pathLst>
              <a:path h="8780123" w="8780123">
                <a:moveTo>
                  <a:pt x="0" y="0"/>
                </a:moveTo>
                <a:lnTo>
                  <a:pt x="8780123" y="0"/>
                </a:lnTo>
                <a:lnTo>
                  <a:pt x="8780123" y="8780122"/>
                </a:lnTo>
                <a:lnTo>
                  <a:pt x="0" y="8780122"/>
                </a:lnTo>
                <a:lnTo>
                  <a:pt x="0" y="0"/>
                </a:lnTo>
                <a:close/>
              </a:path>
            </a:pathLst>
          </a:custGeom>
          <a:blipFill>
            <a:blip r:embed="rId4">
              <a:alphaModFix amt="5000"/>
              <a:extLst>
                <a:ext uri="{96DAC541-7B7A-43D3-8B79-37D633B846F1}">
                  <asvg:svgBlip xmlns:asvg="http://schemas.microsoft.com/office/drawing/2016/SVG/main" r:embed="rId5"/>
                </a:ext>
              </a:extLst>
            </a:blip>
            <a:stretch>
              <a:fillRect l="0" t="0" r="0" b="0"/>
            </a:stretch>
          </a:blipFill>
        </p:spPr>
      </p:sp>
      <p:sp>
        <p:nvSpPr>
          <p:cNvPr name="Freeform 6" id="6"/>
          <p:cNvSpPr/>
          <p:nvPr/>
        </p:nvSpPr>
        <p:spPr>
          <a:xfrm flipH="false" flipV="false" rot="0">
            <a:off x="11914573" y="-3045519"/>
            <a:ext cx="7564953" cy="7593429"/>
          </a:xfrm>
          <a:custGeom>
            <a:avLst/>
            <a:gdLst/>
            <a:ahLst/>
            <a:cxnLst/>
            <a:rect r="r" b="b" t="t" l="l"/>
            <a:pathLst>
              <a:path h="7593429" w="7564953">
                <a:moveTo>
                  <a:pt x="0" y="0"/>
                </a:moveTo>
                <a:lnTo>
                  <a:pt x="7564954" y="0"/>
                </a:lnTo>
                <a:lnTo>
                  <a:pt x="7564954" y="7593428"/>
                </a:lnTo>
                <a:lnTo>
                  <a:pt x="0" y="7593428"/>
                </a:lnTo>
                <a:lnTo>
                  <a:pt x="0" y="0"/>
                </a:lnTo>
                <a:close/>
              </a:path>
            </a:pathLst>
          </a:custGeom>
          <a:blipFill>
            <a:blip r:embed="rId6">
              <a:alphaModFix amt="55000"/>
            </a:blip>
            <a:stretch>
              <a:fillRect l="0" t="0" r="0" b="0"/>
            </a:stretch>
          </a:blipFill>
        </p:spPr>
      </p:sp>
      <p:grpSp>
        <p:nvGrpSpPr>
          <p:cNvPr name="Group 7" id="7"/>
          <p:cNvGrpSpPr/>
          <p:nvPr/>
        </p:nvGrpSpPr>
        <p:grpSpPr>
          <a:xfrm rot="0">
            <a:off x="12933061" y="-1321273"/>
            <a:ext cx="5131371" cy="5131371"/>
            <a:chOff x="0" y="0"/>
            <a:chExt cx="812800" cy="812800"/>
          </a:xfrm>
        </p:grpSpPr>
        <p:sp>
          <p:nvSpPr>
            <p:cNvPr name="Freeform 8" id="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B5C5D0"/>
            </a:solidFill>
          </p:spPr>
        </p:sp>
      </p:grpSp>
      <p:grpSp>
        <p:nvGrpSpPr>
          <p:cNvPr name="Group 9" id="9"/>
          <p:cNvGrpSpPr/>
          <p:nvPr/>
        </p:nvGrpSpPr>
        <p:grpSpPr>
          <a:xfrm rot="0">
            <a:off x="13990427" y="177630"/>
            <a:ext cx="3016639" cy="3016639"/>
            <a:chOff x="0" y="0"/>
            <a:chExt cx="812800" cy="812800"/>
          </a:xfrm>
        </p:grpSpPr>
        <p:sp>
          <p:nvSpPr>
            <p:cNvPr name="Freeform 10" id="1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7"/>
              <a:stretch>
                <a:fillRect l="-14274" t="0" r="-14274" b="0"/>
              </a:stretch>
            </a:blipFill>
          </p:spPr>
        </p:sp>
      </p:grpSp>
      <p:sp>
        <p:nvSpPr>
          <p:cNvPr name="Freeform 11" id="11"/>
          <p:cNvSpPr/>
          <p:nvPr/>
        </p:nvSpPr>
        <p:spPr>
          <a:xfrm flipH="false" flipV="false" rot="0">
            <a:off x="16347062" y="8346062"/>
            <a:ext cx="1824476" cy="1824476"/>
          </a:xfrm>
          <a:custGeom>
            <a:avLst/>
            <a:gdLst/>
            <a:ahLst/>
            <a:cxnLst/>
            <a:rect r="r" b="b" t="t" l="l"/>
            <a:pathLst>
              <a:path h="1824476" w="1824476">
                <a:moveTo>
                  <a:pt x="0" y="0"/>
                </a:moveTo>
                <a:lnTo>
                  <a:pt x="1824476" y="0"/>
                </a:lnTo>
                <a:lnTo>
                  <a:pt x="1824476" y="1824476"/>
                </a:lnTo>
                <a:lnTo>
                  <a:pt x="0" y="1824476"/>
                </a:lnTo>
                <a:lnTo>
                  <a:pt x="0" y="0"/>
                </a:lnTo>
                <a:close/>
              </a:path>
            </a:pathLst>
          </a:custGeom>
          <a:blipFill>
            <a:blip r:embed="rId8"/>
            <a:stretch>
              <a:fillRect l="0" t="0" r="0" b="0"/>
            </a:stretch>
          </a:blipFill>
        </p:spPr>
      </p:sp>
      <p:sp>
        <p:nvSpPr>
          <p:cNvPr name="TextBox 12" id="12"/>
          <p:cNvSpPr txBox="true"/>
          <p:nvPr/>
        </p:nvSpPr>
        <p:spPr>
          <a:xfrm rot="0">
            <a:off x="3706996" y="1066800"/>
            <a:ext cx="8645650" cy="1416050"/>
          </a:xfrm>
          <a:prstGeom prst="rect">
            <a:avLst/>
          </a:prstGeom>
        </p:spPr>
        <p:txBody>
          <a:bodyPr anchor="t" rtlCol="false" tIns="0" lIns="0" bIns="0" rIns="0">
            <a:spAutoFit/>
          </a:bodyPr>
          <a:lstStyle/>
          <a:p>
            <a:pPr algn="ctr" marL="0" indent="0" lvl="0">
              <a:lnSpc>
                <a:spcPts val="5500"/>
              </a:lnSpc>
            </a:pPr>
            <a:r>
              <a:rPr lang="en-US" b="true" sz="5000">
                <a:solidFill>
                  <a:srgbClr val="35485D"/>
                </a:solidFill>
                <a:latin typeface="Open Sauce Bold"/>
                <a:ea typeface="Open Sauce Bold"/>
                <a:cs typeface="Open Sauce Bold"/>
                <a:sym typeface="Open Sauce Bold"/>
              </a:rPr>
              <a:t>Next steps &amp; link to whole-school policy</a:t>
            </a:r>
          </a:p>
        </p:txBody>
      </p:sp>
      <p:sp>
        <p:nvSpPr>
          <p:cNvPr name="TextBox 13" id="13"/>
          <p:cNvSpPr txBox="true"/>
          <p:nvPr/>
        </p:nvSpPr>
        <p:spPr>
          <a:xfrm rot="0">
            <a:off x="833286" y="2791694"/>
            <a:ext cx="15949131" cy="7233920"/>
          </a:xfrm>
          <a:prstGeom prst="rect">
            <a:avLst/>
          </a:prstGeom>
        </p:spPr>
        <p:txBody>
          <a:bodyPr anchor="t" rtlCol="false" tIns="0" lIns="0" bIns="0" rIns="0">
            <a:spAutoFit/>
          </a:bodyPr>
          <a:lstStyle/>
          <a:p>
            <a:pPr algn="l">
              <a:lnSpc>
                <a:spcPts val="2860"/>
              </a:lnSpc>
            </a:pPr>
            <a:r>
              <a:rPr lang="en-US" b="true" sz="2600" u="sng">
                <a:solidFill>
                  <a:srgbClr val="35485D"/>
                </a:solidFill>
                <a:latin typeface="Open Sauce Bold"/>
                <a:ea typeface="Open Sauce Bold"/>
                <a:cs typeface="Open Sauce Bold"/>
                <a:sym typeface="Open Sauce Bold"/>
              </a:rPr>
              <a:t>Optional Extension Activity:</a:t>
            </a:r>
          </a:p>
          <a:p>
            <a:pPr algn="l">
              <a:lnSpc>
                <a:spcPts val="2860"/>
              </a:lnSpc>
            </a:pPr>
          </a:p>
          <a:p>
            <a:pPr algn="l">
              <a:lnSpc>
                <a:spcPts val="2860"/>
              </a:lnSpc>
            </a:pPr>
            <a:r>
              <a:rPr lang="en-US" sz="2600">
                <a:solidFill>
                  <a:srgbClr val="35485D"/>
                </a:solidFill>
                <a:latin typeface="Open Sauce"/>
                <a:ea typeface="Open Sauce"/>
                <a:cs typeface="Open Sauce"/>
                <a:sym typeface="Open Sauce"/>
              </a:rPr>
              <a:t>PART 3 (10-12 MINUTES)</a:t>
            </a:r>
          </a:p>
          <a:p>
            <a:pPr algn="l">
              <a:lnSpc>
                <a:spcPts val="2860"/>
              </a:lnSpc>
            </a:pPr>
          </a:p>
          <a:p>
            <a:pPr algn="l">
              <a:lnSpc>
                <a:spcPts val="2860"/>
              </a:lnSpc>
            </a:pPr>
            <a:r>
              <a:rPr lang="en-US" sz="2600">
                <a:solidFill>
                  <a:srgbClr val="35485D"/>
                </a:solidFill>
                <a:latin typeface="Open Sauce"/>
                <a:ea typeface="Open Sauce"/>
                <a:cs typeface="Open Sauce"/>
                <a:sym typeface="Open Sauce"/>
              </a:rPr>
              <a:t>Triad activity within groups:</a:t>
            </a:r>
          </a:p>
          <a:p>
            <a:pPr algn="l">
              <a:lnSpc>
                <a:spcPts val="2860"/>
              </a:lnSpc>
            </a:pPr>
          </a:p>
          <a:p>
            <a:pPr algn="l" marL="561341" indent="-280670" lvl="1">
              <a:lnSpc>
                <a:spcPts val="2860"/>
              </a:lnSpc>
              <a:buFont typeface="Arial"/>
              <a:buChar char="•"/>
            </a:pPr>
            <a:r>
              <a:rPr lang="en-US" sz="2600">
                <a:solidFill>
                  <a:srgbClr val="35485D"/>
                </a:solidFill>
                <a:latin typeface="Open Sauce"/>
                <a:ea typeface="Open Sauce"/>
                <a:cs typeface="Open Sauce"/>
                <a:sym typeface="Open Sauce"/>
              </a:rPr>
              <a:t>One teacher plays the teacher, others play pupils.</a:t>
            </a:r>
          </a:p>
          <a:p>
            <a:pPr algn="l">
              <a:lnSpc>
                <a:spcPts val="2860"/>
              </a:lnSpc>
            </a:pPr>
          </a:p>
          <a:p>
            <a:pPr algn="l" marL="561341" indent="-280670" lvl="1">
              <a:lnSpc>
                <a:spcPts val="2860"/>
              </a:lnSpc>
              <a:buFont typeface="Arial"/>
              <a:buChar char="•"/>
            </a:pPr>
            <a:r>
              <a:rPr lang="en-US" sz="2600">
                <a:solidFill>
                  <a:srgbClr val="35485D"/>
                </a:solidFill>
                <a:latin typeface="Open Sauce"/>
                <a:ea typeface="Open Sauce"/>
                <a:cs typeface="Open Sauce"/>
                <a:sym typeface="Open Sauce"/>
              </a:rPr>
              <a:t>The “teacher” practises:</a:t>
            </a:r>
          </a:p>
          <a:p>
            <a:pPr algn="l" marL="1122681" indent="-374227" lvl="2">
              <a:lnSpc>
                <a:spcPts val="2860"/>
              </a:lnSpc>
              <a:buFont typeface="Arial"/>
              <a:buChar char="⚬"/>
            </a:pPr>
            <a:r>
              <a:rPr lang="en-US" sz="2600">
                <a:solidFill>
                  <a:srgbClr val="35485D"/>
                </a:solidFill>
                <a:latin typeface="Open Sauce"/>
                <a:ea typeface="Open Sauce"/>
                <a:cs typeface="Open Sauce"/>
                <a:sym typeface="Open Sauce"/>
              </a:rPr>
              <a:t>The entry/transition routine</a:t>
            </a:r>
          </a:p>
          <a:p>
            <a:pPr algn="l" marL="1122681" indent="-374227" lvl="2">
              <a:lnSpc>
                <a:spcPts val="2860"/>
              </a:lnSpc>
              <a:buFont typeface="Arial"/>
              <a:buChar char="⚬"/>
            </a:pPr>
            <a:r>
              <a:rPr lang="en-US" sz="2600">
                <a:solidFill>
                  <a:srgbClr val="35485D"/>
                </a:solidFill>
                <a:latin typeface="Open Sauce"/>
                <a:ea typeface="Open Sauce"/>
                <a:cs typeface="Open Sauce"/>
                <a:sym typeface="Open Sauce"/>
              </a:rPr>
              <a:t>The exact teacher script</a:t>
            </a:r>
          </a:p>
          <a:p>
            <a:pPr algn="l" marL="1122681" indent="-374227" lvl="2">
              <a:lnSpc>
                <a:spcPts val="2860"/>
              </a:lnSpc>
              <a:buFont typeface="Arial"/>
              <a:buChar char="⚬"/>
            </a:pPr>
            <a:r>
              <a:rPr lang="en-US" sz="2600">
                <a:solidFill>
                  <a:srgbClr val="35485D"/>
                </a:solidFill>
                <a:latin typeface="Open Sauce"/>
                <a:ea typeface="Open Sauce"/>
                <a:cs typeface="Open Sauce"/>
                <a:sym typeface="Open Sauce"/>
              </a:rPr>
              <a:t>A likely correction (e.g. a pupil talking, wandering, incorrect equipment).</a:t>
            </a:r>
          </a:p>
          <a:p>
            <a:pPr algn="l" marL="561341" indent="-280670" lvl="1">
              <a:lnSpc>
                <a:spcPts val="2860"/>
              </a:lnSpc>
              <a:buFont typeface="Arial"/>
              <a:buChar char="•"/>
            </a:pPr>
          </a:p>
          <a:p>
            <a:pPr algn="l" marL="561341" indent="-280670" lvl="1">
              <a:lnSpc>
                <a:spcPts val="2860"/>
              </a:lnSpc>
              <a:buFont typeface="Arial"/>
              <a:buChar char="•"/>
            </a:pPr>
            <a:r>
              <a:rPr lang="en-US" sz="2600">
                <a:solidFill>
                  <a:srgbClr val="35485D"/>
                </a:solidFill>
                <a:latin typeface="Open Sauce"/>
                <a:ea typeface="Open Sauce"/>
                <a:cs typeface="Open Sauce"/>
                <a:sym typeface="Open Sauce"/>
              </a:rPr>
              <a:t>Obse</a:t>
            </a:r>
            <a:r>
              <a:rPr lang="en-US" sz="2600">
                <a:solidFill>
                  <a:srgbClr val="35485D"/>
                </a:solidFill>
                <a:latin typeface="Open Sauce"/>
                <a:ea typeface="Open Sauce"/>
                <a:cs typeface="Open Sauce"/>
                <a:sym typeface="Open Sauce"/>
              </a:rPr>
              <a:t>rvers use a simple feedback prompt:</a:t>
            </a:r>
          </a:p>
          <a:p>
            <a:pPr algn="l" marL="1122681" indent="-374227" lvl="2">
              <a:lnSpc>
                <a:spcPts val="2860"/>
              </a:lnSpc>
              <a:buFont typeface="Arial"/>
              <a:buChar char="⚬"/>
            </a:pPr>
            <a:r>
              <a:rPr lang="en-US" sz="2600">
                <a:solidFill>
                  <a:srgbClr val="35485D"/>
                </a:solidFill>
                <a:latin typeface="Open Sauce"/>
                <a:ea typeface="Open Sauce"/>
                <a:cs typeface="Open Sauce"/>
                <a:sym typeface="Open Sauce"/>
              </a:rPr>
              <a:t>What worked wel</a:t>
            </a:r>
            <a:r>
              <a:rPr lang="en-US" sz="2600">
                <a:solidFill>
                  <a:srgbClr val="35485D"/>
                </a:solidFill>
                <a:latin typeface="Open Sauce"/>
                <a:ea typeface="Open Sauce"/>
                <a:cs typeface="Open Sauce"/>
                <a:sym typeface="Open Sauce"/>
              </a:rPr>
              <a:t>l f</a:t>
            </a:r>
            <a:r>
              <a:rPr lang="en-US" sz="2600">
                <a:solidFill>
                  <a:srgbClr val="35485D"/>
                </a:solidFill>
                <a:latin typeface="Open Sauce"/>
                <a:ea typeface="Open Sauce"/>
                <a:cs typeface="Open Sauce"/>
                <a:sym typeface="Open Sauce"/>
              </a:rPr>
              <a:t>or clarity/consistency?</a:t>
            </a:r>
          </a:p>
          <a:p>
            <a:pPr algn="l" marL="1122681" indent="-374227" lvl="2">
              <a:lnSpc>
                <a:spcPts val="2860"/>
              </a:lnSpc>
              <a:buFont typeface="Arial"/>
              <a:buChar char="⚬"/>
            </a:pPr>
            <a:r>
              <a:rPr lang="en-US" sz="2600">
                <a:solidFill>
                  <a:srgbClr val="35485D"/>
                </a:solidFill>
                <a:latin typeface="Open Sauce"/>
                <a:ea typeface="Open Sauce"/>
                <a:cs typeface="Open Sauce"/>
                <a:sym typeface="Open Sauce"/>
              </a:rPr>
              <a:t>What might make the routine simpler or more explicit?</a:t>
            </a:r>
          </a:p>
          <a:p>
            <a:pPr algn="l">
              <a:lnSpc>
                <a:spcPts val="2860"/>
              </a:lnSpc>
            </a:pPr>
          </a:p>
          <a:p>
            <a:pPr algn="l">
              <a:lnSpc>
                <a:spcPts val="2860"/>
              </a:lnSpc>
            </a:pPr>
          </a:p>
          <a:p>
            <a:pPr algn="l">
              <a:lnSpc>
                <a:spcPts val="2860"/>
              </a:lnSpc>
            </a:pPr>
          </a:p>
          <a:p>
            <a:pPr algn="l">
              <a:lnSpc>
                <a:spcPts val="2860"/>
              </a:lnSpc>
            </a:pPr>
          </a:p>
        </p:txBody>
      </p:sp>
    </p:spTree>
  </p:cSld>
  <p:clrMapOvr>
    <a:masterClrMapping/>
  </p:clrMapOvr>
</p:sld>
</file>

<file path=ppt/slides/slide15.xml><?xml version="1.0" encoding="utf-8"?>
<p:sld xmlns:p="http://schemas.openxmlformats.org/presentationml/2006/main" xmlns:a="http://schemas.openxmlformats.org/drawingml/2006/main" xmlns:r="http://schemas.openxmlformats.org/officeDocument/2006/relationships">
  <p:cSld>
    <p:bg>
      <p:bgPr>
        <a:solidFill>
          <a:srgbClr val="88A3B5"/>
        </a:solidFill>
      </p:bgPr>
    </p:bg>
    <p:spTree>
      <p:nvGrpSpPr>
        <p:cNvPr id="1" name=""/>
        <p:cNvGrpSpPr/>
        <p:nvPr/>
      </p:nvGrpSpPr>
      <p:grpSpPr>
        <a:xfrm>
          <a:off x="0" y="0"/>
          <a:ext cx="0" cy="0"/>
          <a:chOff x="0" y="0"/>
          <a:chExt cx="0" cy="0"/>
        </a:xfrm>
      </p:grpSpPr>
      <p:sp>
        <p:nvSpPr>
          <p:cNvPr name="Freeform 2" id="2"/>
          <p:cNvSpPr/>
          <p:nvPr/>
        </p:nvSpPr>
        <p:spPr>
          <a:xfrm flipH="false" flipV="false" rot="1161835">
            <a:off x="-1014240" y="6132137"/>
            <a:ext cx="8424556" cy="8424556"/>
          </a:xfrm>
          <a:custGeom>
            <a:avLst/>
            <a:gdLst/>
            <a:ahLst/>
            <a:cxnLst/>
            <a:rect r="r" b="b" t="t" l="l"/>
            <a:pathLst>
              <a:path h="8424556" w="8424556">
                <a:moveTo>
                  <a:pt x="0" y="0"/>
                </a:moveTo>
                <a:lnTo>
                  <a:pt x="8424556" y="0"/>
                </a:lnTo>
                <a:lnTo>
                  <a:pt x="8424556" y="8424556"/>
                </a:lnTo>
                <a:lnTo>
                  <a:pt x="0" y="8424556"/>
                </a:lnTo>
                <a:lnTo>
                  <a:pt x="0" y="0"/>
                </a:lnTo>
                <a:close/>
              </a:path>
            </a:pathLst>
          </a:custGeom>
          <a:blipFill>
            <a:blip r:embed="rId2">
              <a:alphaModFix amt="5000"/>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2187986">
            <a:off x="5652300" y="-3150303"/>
            <a:ext cx="7264131" cy="7264131"/>
          </a:xfrm>
          <a:custGeom>
            <a:avLst/>
            <a:gdLst/>
            <a:ahLst/>
            <a:cxnLst/>
            <a:rect r="r" b="b" t="t" l="l"/>
            <a:pathLst>
              <a:path h="7264131" w="7264131">
                <a:moveTo>
                  <a:pt x="0" y="0"/>
                </a:moveTo>
                <a:lnTo>
                  <a:pt x="7264131" y="0"/>
                </a:lnTo>
                <a:lnTo>
                  <a:pt x="7264131" y="7264131"/>
                </a:lnTo>
                <a:lnTo>
                  <a:pt x="0" y="7264131"/>
                </a:lnTo>
                <a:lnTo>
                  <a:pt x="0" y="0"/>
                </a:lnTo>
                <a:close/>
              </a:path>
            </a:pathLst>
          </a:custGeom>
          <a:blipFill>
            <a:blip r:embed="rId2">
              <a:alphaModFix amt="5000"/>
              <a:extLst>
                <a:ext uri="{96DAC541-7B7A-43D3-8B79-37D633B846F1}">
                  <asvg:svgBlip xmlns:asvg="http://schemas.microsoft.com/office/drawing/2016/SVG/main" r:embed="rId3"/>
                </a:ext>
              </a:extLst>
            </a:blip>
            <a:stretch>
              <a:fillRect l="0" t="0" r="0" b="0"/>
            </a:stretch>
          </a:blipFill>
        </p:spPr>
      </p:sp>
      <p:grpSp>
        <p:nvGrpSpPr>
          <p:cNvPr name="Group 4" id="4"/>
          <p:cNvGrpSpPr/>
          <p:nvPr/>
        </p:nvGrpSpPr>
        <p:grpSpPr>
          <a:xfrm rot="0">
            <a:off x="1014262" y="1853922"/>
            <a:ext cx="17194002" cy="8219867"/>
            <a:chOff x="0" y="0"/>
            <a:chExt cx="4392928" cy="2100109"/>
          </a:xfrm>
        </p:grpSpPr>
        <p:sp>
          <p:nvSpPr>
            <p:cNvPr name="Freeform 5" id="5"/>
            <p:cNvSpPr/>
            <p:nvPr/>
          </p:nvSpPr>
          <p:spPr>
            <a:xfrm flipH="false" flipV="false" rot="0">
              <a:off x="0" y="0"/>
              <a:ext cx="4392928" cy="2100109"/>
            </a:xfrm>
            <a:custGeom>
              <a:avLst/>
              <a:gdLst/>
              <a:ahLst/>
              <a:cxnLst/>
              <a:rect r="r" b="b" t="t" l="l"/>
              <a:pathLst>
                <a:path h="2100109" w="4392928">
                  <a:moveTo>
                    <a:pt x="45027" y="0"/>
                  </a:moveTo>
                  <a:lnTo>
                    <a:pt x="4347902" y="0"/>
                  </a:lnTo>
                  <a:cubicBezTo>
                    <a:pt x="4359843" y="0"/>
                    <a:pt x="4371296" y="4744"/>
                    <a:pt x="4379740" y="13188"/>
                  </a:cubicBezTo>
                  <a:cubicBezTo>
                    <a:pt x="4388184" y="21632"/>
                    <a:pt x="4392928" y="33085"/>
                    <a:pt x="4392928" y="45027"/>
                  </a:cubicBezTo>
                  <a:lnTo>
                    <a:pt x="4392928" y="2055083"/>
                  </a:lnTo>
                  <a:cubicBezTo>
                    <a:pt x="4392928" y="2079950"/>
                    <a:pt x="4372769" y="2100109"/>
                    <a:pt x="4347902" y="2100109"/>
                  </a:cubicBezTo>
                  <a:lnTo>
                    <a:pt x="45027" y="2100109"/>
                  </a:lnTo>
                  <a:cubicBezTo>
                    <a:pt x="20159" y="2100109"/>
                    <a:pt x="0" y="2079950"/>
                    <a:pt x="0" y="2055083"/>
                  </a:cubicBezTo>
                  <a:lnTo>
                    <a:pt x="0" y="45027"/>
                  </a:lnTo>
                  <a:cubicBezTo>
                    <a:pt x="0" y="20159"/>
                    <a:pt x="20159" y="0"/>
                    <a:pt x="45027" y="0"/>
                  </a:cubicBezTo>
                  <a:close/>
                </a:path>
              </a:pathLst>
            </a:custGeom>
            <a:solidFill>
              <a:srgbClr val="E3DFDD"/>
            </a:solidFill>
          </p:spPr>
        </p:sp>
        <p:sp>
          <p:nvSpPr>
            <p:cNvPr name="TextBox 6" id="6"/>
            <p:cNvSpPr txBox="true"/>
            <p:nvPr/>
          </p:nvSpPr>
          <p:spPr>
            <a:xfrm>
              <a:off x="0" y="28575"/>
              <a:ext cx="4392928" cy="2071534"/>
            </a:xfrm>
            <a:prstGeom prst="rect">
              <a:avLst/>
            </a:prstGeom>
          </p:spPr>
          <p:txBody>
            <a:bodyPr anchor="ctr" rtlCol="false" tIns="52367" lIns="52367" bIns="52367" rIns="52367"/>
            <a:lstStyle/>
            <a:p>
              <a:pPr algn="ctr">
                <a:lnSpc>
                  <a:spcPts val="2458"/>
                </a:lnSpc>
              </a:pPr>
              <a:r>
                <a:rPr lang="en-US" sz="2235">
                  <a:solidFill>
                    <a:srgbClr val="35485D"/>
                  </a:solidFill>
                  <a:latin typeface="Open Sauce"/>
                  <a:ea typeface="Open Sauce"/>
                  <a:cs typeface="Open Sauce"/>
                  <a:sym typeface="Open Sauce"/>
                </a:rPr>
                <a:t>EEF – Improving Behaviour in Schools (Guidance Report) – synthesises evidence into 6 recommendations, including proactive classroom management, teaching routines, and consistency in behaviour expectations.</a:t>
              </a:r>
              <a:r>
                <a:rPr lang="en-US" sz="2235" u="sng">
                  <a:solidFill>
                    <a:srgbClr val="35485D"/>
                  </a:solidFill>
                  <a:latin typeface="Open Sauce"/>
                  <a:ea typeface="Open Sauce"/>
                  <a:cs typeface="Open Sauce"/>
                  <a:sym typeface="Open Sauce"/>
                  <a:hlinkClick r:id="rId4" tooltip="https://educationendowmentfoundation.org.uk/education-evidence/guidance-reports/behaviour?utm_source=chatgpt.com"/>
                </a:rPr>
                <a:t>EEF+1</a:t>
              </a:r>
            </a:p>
            <a:p>
              <a:pPr algn="ctr">
                <a:lnSpc>
                  <a:spcPts val="2458"/>
                </a:lnSpc>
              </a:pPr>
            </a:p>
            <a:p>
              <a:pPr algn="ctr">
                <a:lnSpc>
                  <a:spcPts val="2458"/>
                </a:lnSpc>
              </a:pPr>
            </a:p>
            <a:p>
              <a:pPr algn="ctr">
                <a:lnSpc>
                  <a:spcPts val="2458"/>
                </a:lnSpc>
              </a:pPr>
            </a:p>
            <a:p>
              <a:pPr algn="ctr">
                <a:lnSpc>
                  <a:spcPts val="2458"/>
                </a:lnSpc>
              </a:pPr>
              <a:r>
                <a:rPr lang="en-US" sz="2235">
                  <a:solidFill>
                    <a:srgbClr val="35485D"/>
                  </a:solidFill>
                  <a:latin typeface="Open Sauce"/>
                  <a:ea typeface="Open Sauce"/>
                  <a:cs typeface="Open Sauce"/>
                  <a:sym typeface="Open Sauce"/>
                </a:rPr>
                <a:t>EEF – “Five-a-day: effective learning behaviours within our classrooms” (blog) – stresses (re)establishing learning routines, with high expectations and clear scripts.</a:t>
              </a:r>
              <a:r>
                <a:rPr lang="en-US" sz="2235" u="sng">
                  <a:solidFill>
                    <a:srgbClr val="35485D"/>
                  </a:solidFill>
                  <a:latin typeface="Open Sauce"/>
                  <a:ea typeface="Open Sauce"/>
                  <a:cs typeface="Open Sauce"/>
                  <a:sym typeface="Open Sauce"/>
                  <a:hlinkClick r:id="rId5" tooltip="https://educationendowmentfoundation.org.uk/news/five-a-day-effective-learning-behaviours-within-our-classrooms?utm_source=chatgpt.com"/>
                </a:rPr>
                <a:t>EEF</a:t>
              </a:r>
            </a:p>
            <a:p>
              <a:pPr algn="ctr">
                <a:lnSpc>
                  <a:spcPts val="2458"/>
                </a:lnSpc>
              </a:pPr>
            </a:p>
            <a:p>
              <a:pPr algn="ctr">
                <a:lnSpc>
                  <a:spcPts val="2458"/>
                </a:lnSpc>
              </a:pPr>
            </a:p>
            <a:p>
              <a:pPr algn="ctr">
                <a:lnSpc>
                  <a:spcPts val="2458"/>
                </a:lnSpc>
              </a:pPr>
            </a:p>
            <a:p>
              <a:pPr algn="ctr">
                <a:lnSpc>
                  <a:spcPts val="2458"/>
                </a:lnSpc>
              </a:pPr>
              <a:r>
                <a:rPr lang="en-US" sz="2235">
                  <a:solidFill>
                    <a:srgbClr val="35485D"/>
                  </a:solidFill>
                  <a:latin typeface="Open Sauce"/>
                  <a:ea typeface="Open Sauce"/>
                  <a:cs typeface="Open Sauce"/>
                  <a:sym typeface="Open Sauce"/>
                </a:rPr>
                <a:t>DfE – Behaviour in Schools: Advice for headteachers and school staff (last updated Feb 2024) – statutory-linked guidance emphasising high expectations, clear behaviour policies, and the use of simple, well-understood routines to teach and reinforce behaviour.</a:t>
              </a:r>
              <a:r>
                <a:rPr lang="en-US" sz="2235" u="sng">
                  <a:solidFill>
                    <a:srgbClr val="35485D"/>
                  </a:solidFill>
                  <a:latin typeface="Open Sauce"/>
                  <a:ea typeface="Open Sauce"/>
                  <a:cs typeface="Open Sauce"/>
                  <a:sym typeface="Open Sauce"/>
                  <a:hlinkClick r:id="rId6" tooltip="https://www.gov.uk/government/publications/behaviour-in-schools--2?utm_source=chatgpt.com"/>
                </a:rPr>
                <a:t>GOV.UK+1</a:t>
              </a:r>
            </a:p>
            <a:p>
              <a:pPr algn="ctr">
                <a:lnSpc>
                  <a:spcPts val="2458"/>
                </a:lnSpc>
              </a:pPr>
            </a:p>
            <a:p>
              <a:pPr algn="ctr">
                <a:lnSpc>
                  <a:spcPts val="2458"/>
                </a:lnSpc>
              </a:pPr>
            </a:p>
            <a:p>
              <a:pPr algn="ctr">
                <a:lnSpc>
                  <a:spcPts val="2458"/>
                </a:lnSpc>
              </a:pPr>
            </a:p>
            <a:p>
              <a:pPr algn="ctr">
                <a:lnSpc>
                  <a:spcPts val="2458"/>
                </a:lnSpc>
              </a:pPr>
              <a:r>
                <a:rPr lang="en-US" sz="2235">
                  <a:solidFill>
                    <a:srgbClr val="35485D"/>
                  </a:solidFill>
                  <a:latin typeface="Open Sauce"/>
                  <a:ea typeface="Open Sauce"/>
                  <a:cs typeface="Open Sauce"/>
                  <a:sym typeface="Open Sauce"/>
                </a:rPr>
                <a:t>Tom Bennett (2017) – “Creating a Culture: How School Leaders Can Optimise Behaviour” (independent review for DfE) – highlights the importance of a strong behaviour culture, consistent routines, and clear leadership expectations.</a:t>
              </a:r>
              <a:r>
                <a:rPr lang="en-US" sz="2235" u="sng">
                  <a:solidFill>
                    <a:srgbClr val="35485D"/>
                  </a:solidFill>
                  <a:latin typeface="Open Sauce"/>
                  <a:ea typeface="Open Sauce"/>
                  <a:cs typeface="Open Sauce"/>
                  <a:sym typeface="Open Sauce"/>
                  <a:hlinkClick r:id="rId7" tooltip="https://assets.publishing.service.gov.uk/media/5a7506e4ed915d3c7d529cec/Tom_Bennett_Independent_Review_of_Behaviour_in_Schools.pdf?utm_source=chatgpt.com"/>
                </a:rPr>
                <a:t>GOV.UK+1</a:t>
              </a:r>
            </a:p>
            <a:p>
              <a:pPr algn="ctr">
                <a:lnSpc>
                  <a:spcPts val="2458"/>
                </a:lnSpc>
              </a:pPr>
            </a:p>
            <a:p>
              <a:pPr algn="ctr">
                <a:lnSpc>
                  <a:spcPts val="2458"/>
                </a:lnSpc>
              </a:pPr>
            </a:p>
            <a:p>
              <a:pPr algn="ctr">
                <a:lnSpc>
                  <a:spcPts val="2458"/>
                </a:lnSpc>
              </a:pPr>
            </a:p>
            <a:p>
              <a:pPr algn="ctr">
                <a:lnSpc>
                  <a:spcPts val="2458"/>
                </a:lnSpc>
              </a:pPr>
              <a:r>
                <a:rPr lang="en-US" sz="2235">
                  <a:solidFill>
                    <a:srgbClr val="35485D"/>
                  </a:solidFill>
                  <a:latin typeface="Open Sauce"/>
                  <a:ea typeface="Open Sauce"/>
                  <a:cs typeface="Open Sauce"/>
                  <a:sym typeface="Open Sauce"/>
                </a:rPr>
                <a:t>EEF – Putting Evidence to Work: A School’s Guide to Implementation (updated guidance and resources) – explains how to introduce and sustain new practices (like routines) effectively, with a focus on planning, monitoring and adaptation.</a:t>
              </a:r>
              <a:r>
                <a:rPr lang="en-US" sz="2235" u="sng">
                  <a:solidFill>
                    <a:srgbClr val="35485D"/>
                  </a:solidFill>
                  <a:latin typeface="Open Sauce"/>
                  <a:ea typeface="Open Sauce"/>
                  <a:cs typeface="Open Sauce"/>
                  <a:sym typeface="Open Sauce"/>
                  <a:hlinkClick r:id="rId8" tooltip="https://educationendowmentfoundation.org.uk/education-evidence/guidance-reports/implementation?utm_source=chatgpt.com"/>
                </a:rPr>
                <a:t>EEF+1</a:t>
              </a:r>
            </a:p>
            <a:p>
              <a:pPr algn="ctr">
                <a:lnSpc>
                  <a:spcPts val="2458"/>
                </a:lnSpc>
              </a:pPr>
            </a:p>
          </p:txBody>
        </p:sp>
      </p:grpSp>
      <p:sp>
        <p:nvSpPr>
          <p:cNvPr name="Freeform 7" id="7"/>
          <p:cNvSpPr/>
          <p:nvPr/>
        </p:nvSpPr>
        <p:spPr>
          <a:xfrm flipH="true" flipV="false" rot="9040395">
            <a:off x="-4074938" y="-600507"/>
            <a:ext cx="11192435" cy="4476974"/>
          </a:xfrm>
          <a:custGeom>
            <a:avLst/>
            <a:gdLst/>
            <a:ahLst/>
            <a:cxnLst/>
            <a:rect r="r" b="b" t="t" l="l"/>
            <a:pathLst>
              <a:path h="4476974" w="11192435">
                <a:moveTo>
                  <a:pt x="11192435" y="0"/>
                </a:moveTo>
                <a:lnTo>
                  <a:pt x="0" y="0"/>
                </a:lnTo>
                <a:lnTo>
                  <a:pt x="0" y="4476974"/>
                </a:lnTo>
                <a:lnTo>
                  <a:pt x="11192435" y="4476974"/>
                </a:lnTo>
                <a:lnTo>
                  <a:pt x="11192435"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8" id="8"/>
          <p:cNvSpPr/>
          <p:nvPr/>
        </p:nvSpPr>
        <p:spPr>
          <a:xfrm flipH="false" flipV="false" rot="0">
            <a:off x="16470804" y="116462"/>
            <a:ext cx="1737460" cy="1737460"/>
          </a:xfrm>
          <a:custGeom>
            <a:avLst/>
            <a:gdLst/>
            <a:ahLst/>
            <a:cxnLst/>
            <a:rect r="r" b="b" t="t" l="l"/>
            <a:pathLst>
              <a:path h="1737460" w="1737460">
                <a:moveTo>
                  <a:pt x="0" y="0"/>
                </a:moveTo>
                <a:lnTo>
                  <a:pt x="1737460" y="0"/>
                </a:lnTo>
                <a:lnTo>
                  <a:pt x="1737460" y="1737460"/>
                </a:lnTo>
                <a:lnTo>
                  <a:pt x="0" y="1737460"/>
                </a:lnTo>
                <a:lnTo>
                  <a:pt x="0" y="0"/>
                </a:lnTo>
                <a:close/>
              </a:path>
            </a:pathLst>
          </a:custGeom>
          <a:blipFill>
            <a:blip r:embed="rId11"/>
            <a:stretch>
              <a:fillRect l="0" t="0" r="0" b="0"/>
            </a:stretch>
          </a:blipFill>
        </p:spPr>
      </p:sp>
      <p:sp>
        <p:nvSpPr>
          <p:cNvPr name="TextBox 9" id="9"/>
          <p:cNvSpPr txBox="true"/>
          <p:nvPr/>
        </p:nvSpPr>
        <p:spPr>
          <a:xfrm rot="0">
            <a:off x="5938433" y="519863"/>
            <a:ext cx="7345660" cy="720725"/>
          </a:xfrm>
          <a:prstGeom prst="rect">
            <a:avLst/>
          </a:prstGeom>
        </p:spPr>
        <p:txBody>
          <a:bodyPr anchor="t" rtlCol="false" tIns="0" lIns="0" bIns="0" rIns="0">
            <a:spAutoFit/>
          </a:bodyPr>
          <a:lstStyle/>
          <a:p>
            <a:pPr algn="ctr" marL="0" indent="0" lvl="0">
              <a:lnSpc>
                <a:spcPts val="5500"/>
              </a:lnSpc>
            </a:pPr>
            <a:r>
              <a:rPr lang="en-US" b="true" sz="5000">
                <a:solidFill>
                  <a:srgbClr val="35485D"/>
                </a:solidFill>
                <a:latin typeface="Open Sauce Bold"/>
                <a:ea typeface="Open Sauce Bold"/>
                <a:cs typeface="Open Sauce Bold"/>
                <a:sym typeface="Open Sauce Bold"/>
              </a:rPr>
              <a:t>Further Reading</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DAG9drakyKo</dc:identifier>
  <dcterms:modified xsi:type="dcterms:W3CDTF">2011-08-01T06:04:30Z</dcterms:modified>
  <cp:revision>1</cp:revision>
  <dc:title>(1)Establishing Clear routines &amp; Expectations</dc:title>
</cp:coreProperties>
</file>