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8288000" cy="10287000"/>
  <p:notesSz cx="6858000" cy="9144000"/>
  <p:embeddedFontLst>
    <p:embeddedFont>
      <p:font typeface="Open Sauce" charset="1" panose="00000500000000000000"/>
      <p:regular r:id="rId27"/>
    </p:embeddedFont>
    <p:embeddedFont>
      <p:font typeface="Canva Sans" charset="1" panose="020B0503030501040103"/>
      <p:regular r:id="rId28"/>
    </p:embeddedFont>
    <p:embeddedFont>
      <p:font typeface="Open Sauce Bold" charset="1" panose="00000800000000000000"/>
      <p:regular r:id="rId29"/>
    </p:embeddedFont>
    <p:embeddedFont>
      <p:font typeface="Open Sauce Bold Italics" charset="1" panose="0000080000000000000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jpeg" Type="http://schemas.openxmlformats.org/officeDocument/2006/relationships/image"/><Relationship Id="rId11" Target="../media/image10.jpe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0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13.jpeg" Type="http://schemas.openxmlformats.org/officeDocument/2006/relationships/image"/><Relationship Id="rId8" Target="../media/image10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.svg" Type="http://schemas.openxmlformats.org/officeDocument/2006/relationships/image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14.jpeg" Type="http://schemas.openxmlformats.org/officeDocument/2006/relationships/image"/><Relationship Id="rId8" Target="../media/image10.jpeg" Type="http://schemas.openxmlformats.org/officeDocument/2006/relationships/image"/><Relationship Id="rId9" Target="../media/image1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1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10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10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Relationship Id="rId3" Target="../media/image4.sv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Relationship Id="rId6" Target="../media/image10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21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23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24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24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10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educationendowmentfoundation.org.uk/education-evidence/guidance-reports/supporting-high-quality-teaching-for-pupils-with-send?utm_source=chatgpt.com" TargetMode="External" Type="http://schemas.openxmlformats.org/officeDocument/2006/relationships/hyperlink"/><Relationship Id="rId11" Target="https://educationendowmentfoundation.org.uk/education-evidence/guidance-reports/supporting-high-quality-teaching-for-pupils-with-send?utm_source=chatgpt.com" TargetMode="External" Type="http://schemas.openxmlformats.org/officeDocument/2006/relationships/hyperlink"/><Relationship Id="rId12" Target="https://educationendowmentfoundation.org.uk/education-evidence/guidance-reports/supporting-high-quality-teaching-for-pupils-with-send?utm_source=chatgpt.com" TargetMode="External" Type="http://schemas.openxmlformats.org/officeDocument/2006/relationships/hyperlink"/><Relationship Id="rId13" Target="https://educationendowmentfoundation.org.uk/education-evidence/guidance-reports/supporting-high-quality-teaching-for-pupils-with-send?utm_source=chatgpt.com" TargetMode="External" Type="http://schemas.openxmlformats.org/officeDocument/2006/relationships/hyperlink"/><Relationship Id="rId2" Target="../media/image25.png" Type="http://schemas.openxmlformats.org/officeDocument/2006/relationships/image"/><Relationship Id="rId3" Target="../media/image26.svg" Type="http://schemas.openxmlformats.org/officeDocument/2006/relationships/image"/><Relationship Id="rId4" Target="../media/image27.png" Type="http://schemas.openxmlformats.org/officeDocument/2006/relationships/image"/><Relationship Id="rId5" Target="../media/image28.svg" Type="http://schemas.openxmlformats.org/officeDocument/2006/relationships/image"/><Relationship Id="rId6" Target="../media/image10.jpeg" Type="http://schemas.openxmlformats.org/officeDocument/2006/relationships/image"/><Relationship Id="rId7" Target="https://www.gov.uk/government/publications/behaviour-in-schools--2?utm_source=chatgpt.com" TargetMode="External" Type="http://schemas.openxmlformats.org/officeDocument/2006/relationships/hyperlink"/><Relationship Id="rId8" Target="https://educationendowmentfoundation.org.uk/education-evidence/guidance-reports/supporting-high-quality-teaching-for-pupils-with-send?utm_source=chatgpt.com" TargetMode="External" Type="http://schemas.openxmlformats.org/officeDocument/2006/relationships/hyperlink"/><Relationship Id="rId9" Target="https://educationendowmentfoundation.org.uk/education-evidence/guidance-reports/supporting-high-quality-teaching-for-pupils-with-send?utm_source=chatgpt.com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548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-4013508" y="-1941276"/>
            <a:ext cx="6128475" cy="4987047"/>
          </a:xfrm>
          <a:custGeom>
            <a:avLst/>
            <a:gdLst/>
            <a:ahLst/>
            <a:cxnLst/>
            <a:rect r="r" b="b" t="t" l="l"/>
            <a:pathLst>
              <a:path h="4987047" w="6128475">
                <a:moveTo>
                  <a:pt x="0" y="4987047"/>
                </a:moveTo>
                <a:lnTo>
                  <a:pt x="6128476" y="4987047"/>
                </a:lnTo>
                <a:lnTo>
                  <a:pt x="6128476" y="0"/>
                </a:lnTo>
                <a:lnTo>
                  <a:pt x="0" y="0"/>
                </a:lnTo>
                <a:lnTo>
                  <a:pt x="0" y="4987047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652895">
            <a:off x="-863785" y="4301230"/>
            <a:ext cx="9914139" cy="9914139"/>
          </a:xfrm>
          <a:custGeom>
            <a:avLst/>
            <a:gdLst/>
            <a:ahLst/>
            <a:cxnLst/>
            <a:rect r="r" b="b" t="t" l="l"/>
            <a:pathLst>
              <a:path h="9914139" w="9914139">
                <a:moveTo>
                  <a:pt x="0" y="0"/>
                </a:moveTo>
                <a:lnTo>
                  <a:pt x="9914139" y="0"/>
                </a:lnTo>
                <a:lnTo>
                  <a:pt x="9914139" y="9914140"/>
                </a:lnTo>
                <a:lnTo>
                  <a:pt x="0" y="99141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4981100">
            <a:off x="4334525" y="2768919"/>
            <a:ext cx="15990326" cy="5896433"/>
          </a:xfrm>
          <a:custGeom>
            <a:avLst/>
            <a:gdLst/>
            <a:ahLst/>
            <a:cxnLst/>
            <a:rect r="r" b="b" t="t" l="l"/>
            <a:pathLst>
              <a:path h="5896433" w="15990326">
                <a:moveTo>
                  <a:pt x="0" y="0"/>
                </a:moveTo>
                <a:lnTo>
                  <a:pt x="15990326" y="0"/>
                </a:lnTo>
                <a:lnTo>
                  <a:pt x="15990326" y="5896433"/>
                </a:lnTo>
                <a:lnTo>
                  <a:pt x="0" y="58964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1318792">
            <a:off x="7236084" y="-1980077"/>
            <a:ext cx="6362935" cy="6362935"/>
          </a:xfrm>
          <a:custGeom>
            <a:avLst/>
            <a:gdLst/>
            <a:ahLst/>
            <a:cxnLst/>
            <a:rect r="r" b="b" t="t" l="l"/>
            <a:pathLst>
              <a:path h="6362935" w="6362935">
                <a:moveTo>
                  <a:pt x="0" y="0"/>
                </a:moveTo>
                <a:lnTo>
                  <a:pt x="6362934" y="0"/>
                </a:lnTo>
                <a:lnTo>
                  <a:pt x="6362934" y="6362934"/>
                </a:lnTo>
                <a:lnTo>
                  <a:pt x="0" y="63629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897018" y="2280482"/>
            <a:ext cx="6340511" cy="6364378"/>
          </a:xfrm>
          <a:custGeom>
            <a:avLst/>
            <a:gdLst/>
            <a:ahLst/>
            <a:cxnLst/>
            <a:rect r="r" b="b" t="t" l="l"/>
            <a:pathLst>
              <a:path h="6364378" w="6340511">
                <a:moveTo>
                  <a:pt x="0" y="0"/>
                </a:moveTo>
                <a:lnTo>
                  <a:pt x="6340511" y="0"/>
                </a:lnTo>
                <a:lnTo>
                  <a:pt x="6340511" y="6364377"/>
                </a:lnTo>
                <a:lnTo>
                  <a:pt x="0" y="63643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89000"/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2329688" y="374690"/>
            <a:ext cx="5570519" cy="5570519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3DFDD"/>
            </a:solidFill>
          </p:spPr>
        </p:sp>
      </p:grpSp>
      <p:grpSp>
        <p:nvGrpSpPr>
          <p:cNvPr name="Group 9" id="9"/>
          <p:cNvGrpSpPr/>
          <p:nvPr/>
        </p:nvGrpSpPr>
        <p:grpSpPr>
          <a:xfrm rot="0">
            <a:off x="12761391" y="806393"/>
            <a:ext cx="4707114" cy="4707114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9"/>
              <a:stretch>
                <a:fillRect l="-45238" t="0" r="-45238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10118719" y="4117097"/>
            <a:ext cx="4921479" cy="4940005"/>
          </a:xfrm>
          <a:custGeom>
            <a:avLst/>
            <a:gdLst/>
            <a:ahLst/>
            <a:cxnLst/>
            <a:rect r="r" b="b" t="t" l="l"/>
            <a:pathLst>
              <a:path h="4940005" w="4921479">
                <a:moveTo>
                  <a:pt x="0" y="0"/>
                </a:moveTo>
                <a:lnTo>
                  <a:pt x="4921479" y="0"/>
                </a:lnTo>
                <a:lnTo>
                  <a:pt x="4921479" y="4940004"/>
                </a:lnTo>
                <a:lnTo>
                  <a:pt x="0" y="49400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89000"/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1123684" y="3557589"/>
            <a:ext cx="4323815" cy="4323815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E3245"/>
            </a:solid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461305" y="3885134"/>
            <a:ext cx="3653643" cy="3653643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10"/>
              <a:stretch>
                <a:fillRect l="-25187" t="0" r="-25187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1630436" y="2442999"/>
            <a:ext cx="7513564" cy="1984381"/>
            <a:chOff x="0" y="0"/>
            <a:chExt cx="1608956" cy="424936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08956" cy="424936"/>
            </a:xfrm>
            <a:custGeom>
              <a:avLst/>
              <a:gdLst/>
              <a:ahLst/>
              <a:cxnLst/>
              <a:rect r="r" b="b" t="t" l="l"/>
              <a:pathLst>
                <a:path h="424936" w="1608956">
                  <a:moveTo>
                    <a:pt x="52550" y="0"/>
                  </a:moveTo>
                  <a:lnTo>
                    <a:pt x="1556406" y="0"/>
                  </a:lnTo>
                  <a:cubicBezTo>
                    <a:pt x="1570343" y="0"/>
                    <a:pt x="1583709" y="5537"/>
                    <a:pt x="1593565" y="15392"/>
                  </a:cubicBezTo>
                  <a:cubicBezTo>
                    <a:pt x="1603420" y="25247"/>
                    <a:pt x="1608956" y="38613"/>
                    <a:pt x="1608956" y="52550"/>
                  </a:cubicBezTo>
                  <a:lnTo>
                    <a:pt x="1608956" y="372386"/>
                  </a:lnTo>
                  <a:cubicBezTo>
                    <a:pt x="1608956" y="386323"/>
                    <a:pt x="1603420" y="399689"/>
                    <a:pt x="1593565" y="409544"/>
                  </a:cubicBezTo>
                  <a:cubicBezTo>
                    <a:pt x="1583709" y="419399"/>
                    <a:pt x="1570343" y="424936"/>
                    <a:pt x="1556406" y="424936"/>
                  </a:cubicBezTo>
                  <a:lnTo>
                    <a:pt x="52550" y="424936"/>
                  </a:lnTo>
                  <a:cubicBezTo>
                    <a:pt x="23527" y="424936"/>
                    <a:pt x="0" y="401408"/>
                    <a:pt x="0" y="372386"/>
                  </a:cubicBezTo>
                  <a:lnTo>
                    <a:pt x="0" y="52550"/>
                  </a:lnTo>
                  <a:cubicBezTo>
                    <a:pt x="0" y="38613"/>
                    <a:pt x="5537" y="25247"/>
                    <a:pt x="15392" y="15392"/>
                  </a:cubicBezTo>
                  <a:cubicBezTo>
                    <a:pt x="25247" y="5537"/>
                    <a:pt x="38613" y="0"/>
                    <a:pt x="52550" y="0"/>
                  </a:cubicBezTo>
                  <a:close/>
                </a:path>
              </a:pathLst>
            </a:custGeom>
            <a:solidFill>
              <a:srgbClr val="88A3B5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19050"/>
              <a:ext cx="1608956" cy="4058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28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6075731" y="8146204"/>
            <a:ext cx="1824476" cy="1824476"/>
          </a:xfrm>
          <a:custGeom>
            <a:avLst/>
            <a:gdLst/>
            <a:ahLst/>
            <a:cxnLst/>
            <a:rect r="r" b="b" t="t" l="l"/>
            <a:pathLst>
              <a:path h="1824476" w="1824476">
                <a:moveTo>
                  <a:pt x="0" y="0"/>
                </a:moveTo>
                <a:lnTo>
                  <a:pt x="1824477" y="0"/>
                </a:lnTo>
                <a:lnTo>
                  <a:pt x="1824477" y="1824476"/>
                </a:lnTo>
                <a:lnTo>
                  <a:pt x="0" y="182447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1767161" y="2851454"/>
            <a:ext cx="7284182" cy="1236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40"/>
              </a:lnSpc>
            </a:pPr>
            <a:r>
              <a:rPr lang="en-US" sz="4400">
                <a:solidFill>
                  <a:srgbClr val="ECF5FB"/>
                </a:solidFill>
                <a:latin typeface="Open Sauce"/>
                <a:ea typeface="Open Sauce"/>
                <a:cs typeface="Open Sauce"/>
                <a:sym typeface="Open Sauce"/>
              </a:rPr>
              <a:t>Restorative Practice in Schools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68697" y="5767122"/>
            <a:ext cx="8237042" cy="12259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0"/>
              </a:lnSpc>
            </a:pPr>
            <a:r>
              <a:rPr lang="en-US" sz="4418">
                <a:solidFill>
                  <a:srgbClr val="ECF5FB"/>
                </a:solidFill>
                <a:latin typeface="Open Sauce"/>
                <a:ea typeface="Open Sauce"/>
                <a:cs typeface="Open Sauce"/>
                <a:sym typeface="Open Sauce"/>
              </a:rPr>
              <a:t>What restorative practice really means 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3993542" y="7531065"/>
            <a:ext cx="2268141" cy="679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Session 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7944949" y="1737439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80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80" y="15526433"/>
                </a:lnTo>
                <a:lnTo>
                  <a:pt x="1515768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3878789" y="-2334399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4" y="8532951"/>
                </a:lnTo>
                <a:lnTo>
                  <a:pt x="8330294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170900" y="5505151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2" y="0"/>
                </a:lnTo>
                <a:lnTo>
                  <a:pt x="8780122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6239956" y="8070736"/>
            <a:ext cx="1824476" cy="1824476"/>
          </a:xfrm>
          <a:custGeom>
            <a:avLst/>
            <a:gdLst/>
            <a:ahLst/>
            <a:cxnLst/>
            <a:rect r="r" b="b" t="t" l="l"/>
            <a:pathLst>
              <a:path h="1824476" w="1824476">
                <a:moveTo>
                  <a:pt x="0" y="0"/>
                </a:moveTo>
                <a:lnTo>
                  <a:pt x="1824476" y="0"/>
                </a:lnTo>
                <a:lnTo>
                  <a:pt x="1824476" y="1824476"/>
                </a:lnTo>
                <a:lnTo>
                  <a:pt x="0" y="18244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97397" y="1960652"/>
            <a:ext cx="16454796" cy="104184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59"/>
              </a:lnSpc>
            </a:pP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“Don't</a:t>
            </a: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tell them I told you.”</a:t>
            </a: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 pupil tells you something concerning about what happens at home, then immediately says:</a:t>
            </a:r>
          </a:p>
          <a:p>
            <a:pPr algn="l">
              <a:lnSpc>
                <a:spcPts val="3959"/>
              </a:lnSpc>
            </a:pP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“But don't tell anyone. Promise?”</a:t>
            </a:r>
          </a:p>
          <a:p>
            <a:pPr algn="l">
              <a:lnSpc>
                <a:spcPts val="3959"/>
              </a:lnSpc>
            </a:pP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Consider:</a:t>
            </a:r>
          </a:p>
          <a:p>
            <a:pPr algn="l">
              <a:lnSpc>
                <a:spcPts val="3959"/>
              </a:lnSpc>
            </a:pP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should y</a:t>
            </a: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ou say?</a:t>
            </a:r>
          </a:p>
          <a:p>
            <a:pPr algn="l">
              <a:lnSpc>
                <a:spcPts val="3959"/>
              </a:lnSpc>
            </a:pP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shouldn't you promise?</a:t>
            </a:r>
          </a:p>
          <a:p>
            <a:pPr algn="l">
              <a:lnSpc>
                <a:spcPts val="3959"/>
              </a:lnSpc>
            </a:pP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Who n</a:t>
            </a: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eeds to know?</a:t>
            </a: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  <a:r>
              <a:rPr lang="en-US" sz="35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Remember: Never promise confidentiality. Listen carefully, reassure appropriately, record the pupil's words accurately and follow your school's safeguarding procedures.</a:t>
            </a: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</a:p>
          <a:p>
            <a:pPr algn="l">
              <a:lnSpc>
                <a:spcPts val="395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3012692" y="687387"/>
            <a:ext cx="12262616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00"/>
              </a:lnSpc>
            </a:pPr>
            <a:r>
              <a:rPr lang="en-US" b="true" sz="5000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Safeguarding Spark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6370313" y="2795059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2"/>
                </a:lnTo>
                <a:lnTo>
                  <a:pt x="15157679" y="15526432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3878789" y="-2334399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4" y="8532951"/>
                </a:lnTo>
                <a:lnTo>
                  <a:pt x="8330294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170900" y="5505151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2" y="0"/>
                </a:lnTo>
                <a:lnTo>
                  <a:pt x="8780122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3430374" y="-1153512"/>
            <a:ext cx="5619162" cy="561916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88" r="0" b="-18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4332219" y="-419428"/>
            <a:ext cx="3815472" cy="3815472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187" t="0" r="-25187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986498" y="7817278"/>
            <a:ext cx="2077934" cy="2077934"/>
          </a:xfrm>
          <a:custGeom>
            <a:avLst/>
            <a:gdLst/>
            <a:ahLst/>
            <a:cxnLst/>
            <a:rect r="r" b="b" t="t" l="l"/>
            <a:pathLst>
              <a:path h="2077934" w="2077934">
                <a:moveTo>
                  <a:pt x="0" y="0"/>
                </a:moveTo>
                <a:lnTo>
                  <a:pt x="2077934" y="0"/>
                </a:lnTo>
                <a:lnTo>
                  <a:pt x="2077934" y="2077934"/>
                </a:lnTo>
                <a:lnTo>
                  <a:pt x="0" y="20779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157044" y="2814109"/>
            <a:ext cx="16102256" cy="633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0"/>
              </a:lnSpc>
            </a:pP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By the end of this spark, we will </a:t>
            </a: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explore::</a:t>
            </a:r>
          </a:p>
          <a:p>
            <a:pPr algn="l">
              <a:lnSpc>
                <a:spcPts val="3630"/>
              </a:lnSpc>
            </a:pPr>
          </a:p>
          <a:p>
            <a:pPr algn="l" marL="712470" indent="-356235" lvl="1">
              <a:lnSpc>
                <a:spcPts val="3630"/>
              </a:lnSpc>
              <a:buFont typeface="Arial"/>
              <a:buChar char="•"/>
            </a:pP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restorative practice actually means</a:t>
            </a:r>
          </a:p>
          <a:p>
            <a:pPr algn="l">
              <a:lnSpc>
                <a:spcPts val="3630"/>
              </a:lnSpc>
            </a:pPr>
          </a:p>
          <a:p>
            <a:pPr algn="l" marL="712470" indent="-356235" lvl="1">
              <a:lnSpc>
                <a:spcPts val="3630"/>
              </a:lnSpc>
              <a:buFont typeface="Arial"/>
              <a:buChar char="•"/>
            </a:pP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it i</a:t>
            </a: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 — a</a:t>
            </a: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nd what it isn't</a:t>
            </a:r>
          </a:p>
          <a:p>
            <a:pPr algn="l">
              <a:lnSpc>
                <a:spcPts val="3630"/>
              </a:lnSpc>
            </a:pPr>
          </a:p>
          <a:p>
            <a:pPr algn="l" marL="712470" indent="-356235" lvl="1">
              <a:lnSpc>
                <a:spcPts val="3630"/>
              </a:lnSpc>
              <a:buFont typeface="Arial"/>
              <a:buChar char="•"/>
            </a:pP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difference betwe</a:t>
            </a: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 punishment and r</a:t>
            </a: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epair</a:t>
            </a:r>
          </a:p>
          <a:p>
            <a:pPr algn="l">
              <a:lnSpc>
                <a:spcPts val="3630"/>
              </a:lnSpc>
            </a:pPr>
          </a:p>
          <a:p>
            <a:pPr algn="l" marL="712470" indent="-356235" lvl="1">
              <a:lnSpc>
                <a:spcPts val="3630"/>
              </a:lnSpc>
              <a:buFont typeface="Arial"/>
              <a:buChar char="•"/>
            </a:pP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Why rel</a:t>
            </a: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ationships and account</a:t>
            </a: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ab</a:t>
            </a: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ility work together</a:t>
            </a:r>
          </a:p>
          <a:p>
            <a:pPr algn="l">
              <a:lnSpc>
                <a:spcPts val="3630"/>
              </a:lnSpc>
            </a:pPr>
          </a:p>
          <a:p>
            <a:pPr algn="l" marL="712470" indent="-356235" lvl="1">
              <a:lnSpc>
                <a:spcPts val="3630"/>
              </a:lnSpc>
              <a:buFont typeface="Arial"/>
              <a:buChar char="•"/>
            </a:pPr>
            <a:r>
              <a:rPr lang="en-US" sz="33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One small restorative change to try this week</a:t>
            </a:r>
          </a:p>
          <a:p>
            <a:pPr algn="l">
              <a:lnSpc>
                <a:spcPts val="3630"/>
              </a:lnSpc>
            </a:pPr>
          </a:p>
          <a:p>
            <a:pPr algn="l">
              <a:lnSpc>
                <a:spcPts val="3630"/>
              </a:lnSpc>
            </a:pPr>
          </a:p>
          <a:p>
            <a:pPr algn="l">
              <a:lnSpc>
                <a:spcPts val="2969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1356031" y="808345"/>
            <a:ext cx="12262616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99"/>
              </a:lnSpc>
            </a:pPr>
            <a:r>
              <a:rPr lang="en-US" b="true" sz="59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Success Criteria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8325920" y="-1321273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2"/>
                </a:lnTo>
                <a:lnTo>
                  <a:pt x="15157679" y="15526432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3878789" y="-2334399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4" y="8532951"/>
                </a:lnTo>
                <a:lnTo>
                  <a:pt x="8330294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170900" y="5505151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2" y="0"/>
                </a:lnTo>
                <a:lnTo>
                  <a:pt x="8780122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2603030" y="0"/>
            <a:ext cx="7538328" cy="3177641"/>
            <a:chOff x="0" y="0"/>
            <a:chExt cx="1090403" cy="45963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90403" cy="459639"/>
            </a:xfrm>
            <a:custGeom>
              <a:avLst/>
              <a:gdLst/>
              <a:ahLst/>
              <a:cxnLst/>
              <a:rect r="r" b="b" t="t" l="l"/>
              <a:pathLst>
                <a:path h="459639" w="1090403">
                  <a:moveTo>
                    <a:pt x="545202" y="0"/>
                  </a:moveTo>
                  <a:cubicBezTo>
                    <a:pt x="244095" y="0"/>
                    <a:pt x="0" y="102894"/>
                    <a:pt x="0" y="229820"/>
                  </a:cubicBezTo>
                  <a:cubicBezTo>
                    <a:pt x="0" y="356745"/>
                    <a:pt x="244095" y="459639"/>
                    <a:pt x="545202" y="459639"/>
                  </a:cubicBezTo>
                  <a:cubicBezTo>
                    <a:pt x="846308" y="459639"/>
                    <a:pt x="1090403" y="356745"/>
                    <a:pt x="1090403" y="229820"/>
                  </a:cubicBezTo>
                  <a:cubicBezTo>
                    <a:pt x="1090403" y="102894"/>
                    <a:pt x="846308" y="0"/>
                    <a:pt x="545202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69061" r="0" b="-69061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521519" y="370764"/>
            <a:ext cx="4766481" cy="2363800"/>
            <a:chOff x="0" y="0"/>
            <a:chExt cx="876522" cy="43468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76522" cy="434686"/>
            </a:xfrm>
            <a:custGeom>
              <a:avLst/>
              <a:gdLst/>
              <a:ahLst/>
              <a:cxnLst/>
              <a:rect r="r" b="b" t="t" l="l"/>
              <a:pathLst>
                <a:path h="434686" w="876522">
                  <a:moveTo>
                    <a:pt x="438261" y="0"/>
                  </a:moveTo>
                  <a:cubicBezTo>
                    <a:pt x="196216" y="0"/>
                    <a:pt x="0" y="97308"/>
                    <a:pt x="0" y="217343"/>
                  </a:cubicBezTo>
                  <a:cubicBezTo>
                    <a:pt x="0" y="337378"/>
                    <a:pt x="196216" y="434686"/>
                    <a:pt x="438261" y="434686"/>
                  </a:cubicBezTo>
                  <a:cubicBezTo>
                    <a:pt x="680306" y="434686"/>
                    <a:pt x="876522" y="337378"/>
                    <a:pt x="876522" y="217343"/>
                  </a:cubicBezTo>
                  <a:cubicBezTo>
                    <a:pt x="876522" y="97308"/>
                    <a:pt x="680306" y="0"/>
                    <a:pt x="438261" y="0"/>
                  </a:cubicBezTo>
                  <a:close/>
                </a:path>
              </a:pathLst>
            </a:custGeom>
            <a:blipFill>
              <a:blip r:embed="rId7"/>
              <a:stretch>
                <a:fillRect l="0" t="-17046" r="0" b="-17046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986498" y="7817278"/>
            <a:ext cx="2077934" cy="2077934"/>
          </a:xfrm>
          <a:custGeom>
            <a:avLst/>
            <a:gdLst/>
            <a:ahLst/>
            <a:cxnLst/>
            <a:rect r="r" b="b" t="t" l="l"/>
            <a:pathLst>
              <a:path h="2077934" w="2077934">
                <a:moveTo>
                  <a:pt x="0" y="0"/>
                </a:moveTo>
                <a:lnTo>
                  <a:pt x="2077934" y="0"/>
                </a:lnTo>
                <a:lnTo>
                  <a:pt x="2077934" y="2077934"/>
                </a:lnTo>
                <a:lnTo>
                  <a:pt x="0" y="20779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426299" y="2531110"/>
            <a:ext cx="14475518" cy="62414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9"/>
              </a:lnSpc>
            </a:pPr>
          </a:p>
          <a:p>
            <a:pPr algn="l">
              <a:lnSpc>
                <a:spcPts val="3849"/>
              </a:lnSpc>
            </a:pP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Week 1 - </a:t>
            </a: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restorative practice really means </a:t>
            </a:r>
          </a:p>
          <a:p>
            <a:pPr algn="l">
              <a:lnSpc>
                <a:spcPts val="3849"/>
              </a:lnSpc>
            </a:pPr>
          </a:p>
          <a:p>
            <a:pPr algn="l">
              <a:lnSpc>
                <a:spcPts val="3849"/>
              </a:lnSpc>
            </a:pP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Week </a:t>
            </a: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2 - Restorative conversations that work </a:t>
            </a:r>
          </a:p>
          <a:p>
            <a:pPr algn="l">
              <a:lnSpc>
                <a:spcPts val="3849"/>
              </a:lnSpc>
            </a:pPr>
          </a:p>
          <a:p>
            <a:pPr algn="l">
              <a:lnSpc>
                <a:spcPts val="3849"/>
              </a:lnSpc>
            </a:pP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Week </a:t>
            </a: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3 - Repairing relationships after conflict </a:t>
            </a:r>
          </a:p>
          <a:p>
            <a:pPr algn="l">
              <a:lnSpc>
                <a:spcPts val="3849"/>
              </a:lnSpc>
            </a:pPr>
          </a:p>
          <a:p>
            <a:pPr algn="l">
              <a:lnSpc>
                <a:spcPts val="3849"/>
              </a:lnSpc>
            </a:pP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Week </a:t>
            </a: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4 - Helping pupils take responsibility </a:t>
            </a:r>
          </a:p>
          <a:p>
            <a:pPr algn="l">
              <a:lnSpc>
                <a:spcPts val="3849"/>
              </a:lnSpc>
            </a:pPr>
          </a:p>
          <a:p>
            <a:pPr algn="l">
              <a:lnSpc>
                <a:spcPts val="3849"/>
              </a:lnSpc>
            </a:pP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Week </a:t>
            </a: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5 - Restoring classroom communities </a:t>
            </a:r>
          </a:p>
          <a:p>
            <a:pPr algn="l">
              <a:lnSpc>
                <a:spcPts val="3849"/>
              </a:lnSpc>
            </a:pPr>
          </a:p>
          <a:p>
            <a:pPr algn="l">
              <a:lnSpc>
                <a:spcPts val="3849"/>
              </a:lnSpc>
            </a:pP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Week </a:t>
            </a:r>
            <a:r>
              <a:rPr lang="en-US" sz="34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6 - Embedding restorative culture</a:t>
            </a:r>
          </a:p>
          <a:p>
            <a:pPr algn="l">
              <a:lnSpc>
                <a:spcPts val="3189"/>
              </a:lnSpc>
            </a:pP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286358" y="2767262"/>
            <a:ext cx="820757" cy="820757"/>
          </a:xfrm>
          <a:custGeom>
            <a:avLst/>
            <a:gdLst/>
            <a:ahLst/>
            <a:cxnLst/>
            <a:rect r="r" b="b" t="t" l="l"/>
            <a:pathLst>
              <a:path h="820757" w="820757">
                <a:moveTo>
                  <a:pt x="0" y="0"/>
                </a:moveTo>
                <a:lnTo>
                  <a:pt x="820756" y="0"/>
                </a:lnTo>
                <a:lnTo>
                  <a:pt x="820756" y="820757"/>
                </a:lnTo>
                <a:lnTo>
                  <a:pt x="0" y="8207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214059" y="872579"/>
            <a:ext cx="4373761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9"/>
              </a:lnSpc>
              <a:spcBef>
                <a:spcPct val="0"/>
              </a:spcBef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Ou</a:t>
            </a: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 Journey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126839">
            <a:off x="-1022246" y="5964925"/>
            <a:ext cx="8058621" cy="8058621"/>
          </a:xfrm>
          <a:custGeom>
            <a:avLst/>
            <a:gdLst/>
            <a:ahLst/>
            <a:cxnLst/>
            <a:rect r="r" b="b" t="t" l="l"/>
            <a:pathLst>
              <a:path h="8058621" w="8058621">
                <a:moveTo>
                  <a:pt x="0" y="0"/>
                </a:moveTo>
                <a:lnTo>
                  <a:pt x="8058621" y="0"/>
                </a:lnTo>
                <a:lnTo>
                  <a:pt x="8058621" y="8058621"/>
                </a:lnTo>
                <a:lnTo>
                  <a:pt x="0" y="8058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9012598" y="27608"/>
            <a:ext cx="15648299" cy="6591846"/>
          </a:xfrm>
          <a:custGeom>
            <a:avLst/>
            <a:gdLst/>
            <a:ahLst/>
            <a:cxnLst/>
            <a:rect r="r" b="b" t="t" l="l"/>
            <a:pathLst>
              <a:path h="6591846" w="15648299">
                <a:moveTo>
                  <a:pt x="0" y="0"/>
                </a:moveTo>
                <a:lnTo>
                  <a:pt x="15648299" y="0"/>
                </a:lnTo>
                <a:lnTo>
                  <a:pt x="15648299" y="6591846"/>
                </a:lnTo>
                <a:lnTo>
                  <a:pt x="0" y="65918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921015" y="378400"/>
            <a:ext cx="16888171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What Does</a:t>
            </a: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“Restorative” Mean?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84580" y="1485006"/>
            <a:ext cx="17703420" cy="9613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40"/>
              </a:lnSpc>
            </a:pP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 its simplest, restorative practice asks:</a:t>
            </a:r>
          </a:p>
          <a:p>
            <a:pPr algn="l">
              <a:lnSpc>
                <a:spcPts val="3740"/>
              </a:lnSpc>
            </a:pPr>
          </a:p>
          <a:p>
            <a:pPr algn="l">
              <a:lnSpc>
                <a:spcPts val="3740"/>
              </a:lnSpc>
            </a:pP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 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happened?</a:t>
            </a:r>
          </a:p>
          <a:p>
            <a:pPr algn="l">
              <a:lnSpc>
                <a:spcPts val="3740"/>
              </a:lnSpc>
            </a:pPr>
          </a:p>
          <a:p>
            <a:pPr algn="l">
              <a:lnSpc>
                <a:spcPts val="3740"/>
              </a:lnSpc>
            </a:pP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Who has been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affecte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d?</a:t>
            </a:r>
          </a:p>
          <a:p>
            <a:pPr algn="l">
              <a:lnSpc>
                <a:spcPts val="3740"/>
              </a:lnSpc>
            </a:pPr>
          </a:p>
          <a:p>
            <a:pPr algn="l">
              <a:lnSpc>
                <a:spcPts val="3740"/>
              </a:lnSpc>
            </a:pP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at ne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eds to 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happe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 to put 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thi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ng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 right?</a:t>
            </a:r>
          </a:p>
          <a:p>
            <a:pPr algn="l">
              <a:lnSpc>
                <a:spcPts val="3740"/>
              </a:lnSpc>
            </a:pPr>
          </a:p>
          <a:p>
            <a:pPr algn="l">
              <a:lnSpc>
                <a:spcPts val="3740"/>
              </a:lnSpc>
            </a:pP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can we learn for next time?</a:t>
            </a:r>
          </a:p>
          <a:p>
            <a:pPr algn="l">
              <a:lnSpc>
                <a:spcPts val="3740"/>
              </a:lnSpc>
            </a:pPr>
          </a:p>
          <a:p>
            <a:pPr algn="l">
              <a:lnSpc>
                <a:spcPts val="3740"/>
              </a:lnSpc>
            </a:pPr>
          </a:p>
          <a:p>
            <a:pPr algn="l">
              <a:lnSpc>
                <a:spcPts val="3740"/>
              </a:lnSpc>
            </a:pP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focus shifts from simply:</a:t>
            </a:r>
          </a:p>
          <a:p>
            <a:pPr algn="l">
              <a:lnSpc>
                <a:spcPts val="3740"/>
              </a:lnSpc>
            </a:pPr>
          </a:p>
          <a:p>
            <a:pPr algn="l">
              <a:lnSpc>
                <a:spcPts val="3740"/>
              </a:lnSpc>
            </a:pP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“What rule was broken?” towards also asking:</a:t>
            </a:r>
          </a:p>
          <a:p>
            <a:pPr algn="l">
              <a:lnSpc>
                <a:spcPts val="3740"/>
              </a:lnSpc>
            </a:pP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“What harm occurred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— and how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can i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 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b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 re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p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aire</a:t>
            </a:r>
            <a:r>
              <a:rPr lang="en-US" sz="34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d?”</a:t>
            </a:r>
          </a:p>
          <a:p>
            <a:pPr algn="l">
              <a:lnSpc>
                <a:spcPts val="3630"/>
              </a:lnSpc>
            </a:pPr>
          </a:p>
          <a:p>
            <a:pPr algn="l">
              <a:lnSpc>
                <a:spcPts val="3740"/>
              </a:lnSpc>
            </a:pPr>
          </a:p>
          <a:p>
            <a:pPr algn="l">
              <a:lnSpc>
                <a:spcPts val="3740"/>
              </a:lnSpc>
            </a:pPr>
          </a:p>
          <a:p>
            <a:pPr algn="just">
              <a:lnSpc>
                <a:spcPts val="3079"/>
              </a:lnSpc>
            </a:pPr>
          </a:p>
          <a:p>
            <a:pPr algn="l">
              <a:lnSpc>
                <a:spcPts val="3280"/>
              </a:lnSpc>
            </a:pPr>
          </a:p>
          <a:p>
            <a:pPr algn="ctr">
              <a:lnSpc>
                <a:spcPts val="328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126839">
            <a:off x="-1022246" y="5964925"/>
            <a:ext cx="8058621" cy="8058621"/>
          </a:xfrm>
          <a:custGeom>
            <a:avLst/>
            <a:gdLst/>
            <a:ahLst/>
            <a:cxnLst/>
            <a:rect r="r" b="b" t="t" l="l"/>
            <a:pathLst>
              <a:path h="8058621" w="8058621">
                <a:moveTo>
                  <a:pt x="0" y="0"/>
                </a:moveTo>
                <a:lnTo>
                  <a:pt x="8058621" y="0"/>
                </a:lnTo>
                <a:lnTo>
                  <a:pt x="8058621" y="8058621"/>
                </a:lnTo>
                <a:lnTo>
                  <a:pt x="0" y="8058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061228">
            <a:off x="-3046606" y="-3083749"/>
            <a:ext cx="6442558" cy="6442558"/>
          </a:xfrm>
          <a:custGeom>
            <a:avLst/>
            <a:gdLst/>
            <a:ahLst/>
            <a:cxnLst/>
            <a:rect r="r" b="b" t="t" l="l"/>
            <a:pathLst>
              <a:path h="6442558" w="6442558">
                <a:moveTo>
                  <a:pt x="0" y="0"/>
                </a:moveTo>
                <a:lnTo>
                  <a:pt x="6442559" y="0"/>
                </a:lnTo>
                <a:lnTo>
                  <a:pt x="6442559" y="6442558"/>
                </a:lnTo>
                <a:lnTo>
                  <a:pt x="0" y="64425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1503784" y="5341804"/>
            <a:ext cx="10747236" cy="7805180"/>
          </a:xfrm>
          <a:custGeom>
            <a:avLst/>
            <a:gdLst/>
            <a:ahLst/>
            <a:cxnLst/>
            <a:rect r="r" b="b" t="t" l="l"/>
            <a:pathLst>
              <a:path h="7805180" w="10747236">
                <a:moveTo>
                  <a:pt x="10747236" y="0"/>
                </a:moveTo>
                <a:lnTo>
                  <a:pt x="0" y="0"/>
                </a:lnTo>
                <a:lnTo>
                  <a:pt x="0" y="7805180"/>
                </a:lnTo>
                <a:lnTo>
                  <a:pt x="10747236" y="7805180"/>
                </a:lnTo>
                <a:lnTo>
                  <a:pt x="1074723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6066917" y="8065917"/>
            <a:ext cx="2221083" cy="2221083"/>
          </a:xfrm>
          <a:custGeom>
            <a:avLst/>
            <a:gdLst/>
            <a:ahLst/>
            <a:cxnLst/>
            <a:rect r="r" b="b" t="t" l="l"/>
            <a:pathLst>
              <a:path h="2221083" w="2221083">
                <a:moveTo>
                  <a:pt x="0" y="0"/>
                </a:moveTo>
                <a:lnTo>
                  <a:pt x="2221083" y="0"/>
                </a:lnTo>
                <a:lnTo>
                  <a:pt x="2221083" y="2221083"/>
                </a:lnTo>
                <a:lnTo>
                  <a:pt x="0" y="22210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605592" y="687387"/>
            <a:ext cx="17076817" cy="720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500"/>
              </a:lnSpc>
            </a:pPr>
            <a:r>
              <a:rPr lang="en-US" b="true" sz="5000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Restorative Practice Is Bigger Than a Convers</a:t>
            </a:r>
            <a:r>
              <a:rPr lang="en-US" b="true" sz="5000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ation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34449" y="1867868"/>
            <a:ext cx="16819103" cy="10749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Restorative practice is sometimes reduced to a conversation after something go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 wrong.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But a re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storative culture is also bu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il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b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efore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ncidents 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appen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includ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es: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Strong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relationships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Clear expec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tations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espectful communication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Belonging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Listenin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g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Responsibility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epair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Resto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rative practi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is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not just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ow we respo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nd to conflict.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It'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how 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 build community.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ctr">
              <a:lnSpc>
                <a:spcPts val="3739"/>
              </a:lnSpc>
              <a:spcBef>
                <a:spcPct val="0"/>
              </a:spcBef>
            </a:pPr>
          </a:p>
          <a:p>
            <a:pPr algn="ctr">
              <a:lnSpc>
                <a:spcPts val="37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126839">
            <a:off x="-1022246" y="5964925"/>
            <a:ext cx="8058621" cy="8058621"/>
          </a:xfrm>
          <a:custGeom>
            <a:avLst/>
            <a:gdLst/>
            <a:ahLst/>
            <a:cxnLst/>
            <a:rect r="r" b="b" t="t" l="l"/>
            <a:pathLst>
              <a:path h="8058621" w="8058621">
                <a:moveTo>
                  <a:pt x="0" y="0"/>
                </a:moveTo>
                <a:lnTo>
                  <a:pt x="8058621" y="0"/>
                </a:lnTo>
                <a:lnTo>
                  <a:pt x="8058621" y="8058621"/>
                </a:lnTo>
                <a:lnTo>
                  <a:pt x="0" y="8058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061228">
            <a:off x="-3046606" y="-3083749"/>
            <a:ext cx="6442558" cy="6442558"/>
          </a:xfrm>
          <a:custGeom>
            <a:avLst/>
            <a:gdLst/>
            <a:ahLst/>
            <a:cxnLst/>
            <a:rect r="r" b="b" t="t" l="l"/>
            <a:pathLst>
              <a:path h="6442558" w="6442558">
                <a:moveTo>
                  <a:pt x="0" y="0"/>
                </a:moveTo>
                <a:lnTo>
                  <a:pt x="6442559" y="0"/>
                </a:lnTo>
                <a:lnTo>
                  <a:pt x="6442559" y="6442558"/>
                </a:lnTo>
                <a:lnTo>
                  <a:pt x="0" y="64425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2067806" y="2693406"/>
            <a:ext cx="10747236" cy="7805180"/>
          </a:xfrm>
          <a:custGeom>
            <a:avLst/>
            <a:gdLst/>
            <a:ahLst/>
            <a:cxnLst/>
            <a:rect r="r" b="b" t="t" l="l"/>
            <a:pathLst>
              <a:path h="7805180" w="10747236">
                <a:moveTo>
                  <a:pt x="10747236" y="0"/>
                </a:moveTo>
                <a:lnTo>
                  <a:pt x="0" y="0"/>
                </a:lnTo>
                <a:lnTo>
                  <a:pt x="0" y="7805180"/>
                </a:lnTo>
                <a:lnTo>
                  <a:pt x="10747236" y="7805180"/>
                </a:lnTo>
                <a:lnTo>
                  <a:pt x="1074723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99911" y="331598"/>
            <a:ext cx="2188033" cy="2188033"/>
          </a:xfrm>
          <a:custGeom>
            <a:avLst/>
            <a:gdLst/>
            <a:ahLst/>
            <a:cxnLst/>
            <a:rect r="r" b="b" t="t" l="l"/>
            <a:pathLst>
              <a:path h="2188033" w="2188033">
                <a:moveTo>
                  <a:pt x="0" y="0"/>
                </a:moveTo>
                <a:lnTo>
                  <a:pt x="2188033" y="0"/>
                </a:lnTo>
                <a:lnTo>
                  <a:pt x="2188033" y="2188033"/>
                </a:lnTo>
                <a:lnTo>
                  <a:pt x="0" y="21880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80867" y="589955"/>
            <a:ext cx="14824086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What Restorative Practice Is NOT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380867" y="1900672"/>
            <a:ext cx="18118177" cy="12149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storative practi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do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 not mean: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❌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 consequences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❌ Lower expectation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❌ Ignoring poor behaviour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❌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Forcing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pupils to apologi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se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❌ Endl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ess conversa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ion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❌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Excusi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ng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behaviour because we understand 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❌ Expecting harmed pupils to immediately forgive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ctr">
              <a:lnSpc>
                <a:spcPts val="3739"/>
              </a:lnSpc>
              <a:spcBef>
                <a:spcPct val="0"/>
              </a:spcBef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R</a:t>
            </a: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estorative does not mean permissive.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ctr">
              <a:lnSpc>
                <a:spcPts val="37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126839">
            <a:off x="-1022246" y="5964925"/>
            <a:ext cx="8058621" cy="8058621"/>
          </a:xfrm>
          <a:custGeom>
            <a:avLst/>
            <a:gdLst/>
            <a:ahLst/>
            <a:cxnLst/>
            <a:rect r="r" b="b" t="t" l="l"/>
            <a:pathLst>
              <a:path h="8058621" w="8058621">
                <a:moveTo>
                  <a:pt x="0" y="0"/>
                </a:moveTo>
                <a:lnTo>
                  <a:pt x="8058621" y="0"/>
                </a:lnTo>
                <a:lnTo>
                  <a:pt x="8058621" y="8058621"/>
                </a:lnTo>
                <a:lnTo>
                  <a:pt x="0" y="8058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061228">
            <a:off x="-3046606" y="-3083749"/>
            <a:ext cx="6442558" cy="6442558"/>
          </a:xfrm>
          <a:custGeom>
            <a:avLst/>
            <a:gdLst/>
            <a:ahLst/>
            <a:cxnLst/>
            <a:rect r="r" b="b" t="t" l="l"/>
            <a:pathLst>
              <a:path h="6442558" w="6442558">
                <a:moveTo>
                  <a:pt x="0" y="0"/>
                </a:moveTo>
                <a:lnTo>
                  <a:pt x="6442559" y="0"/>
                </a:lnTo>
                <a:lnTo>
                  <a:pt x="6442559" y="6442558"/>
                </a:lnTo>
                <a:lnTo>
                  <a:pt x="0" y="64425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0216972" y="5143500"/>
            <a:ext cx="10747236" cy="7805180"/>
          </a:xfrm>
          <a:custGeom>
            <a:avLst/>
            <a:gdLst/>
            <a:ahLst/>
            <a:cxnLst/>
            <a:rect r="r" b="b" t="t" l="l"/>
            <a:pathLst>
              <a:path h="7805180" w="10747236">
                <a:moveTo>
                  <a:pt x="10747236" y="0"/>
                </a:moveTo>
                <a:lnTo>
                  <a:pt x="0" y="0"/>
                </a:lnTo>
                <a:lnTo>
                  <a:pt x="0" y="7805180"/>
                </a:lnTo>
                <a:lnTo>
                  <a:pt x="10747236" y="7805180"/>
                </a:lnTo>
                <a:lnTo>
                  <a:pt x="1074723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832961" y="331598"/>
            <a:ext cx="2154982" cy="2154982"/>
          </a:xfrm>
          <a:custGeom>
            <a:avLst/>
            <a:gdLst/>
            <a:ahLst/>
            <a:cxnLst/>
            <a:rect r="r" b="b" t="t" l="l"/>
            <a:pathLst>
              <a:path h="2154982" w="2154982">
                <a:moveTo>
                  <a:pt x="0" y="0"/>
                </a:moveTo>
                <a:lnTo>
                  <a:pt x="2154983" y="0"/>
                </a:lnTo>
                <a:lnTo>
                  <a:pt x="2154983" y="2154983"/>
                </a:lnTo>
                <a:lnTo>
                  <a:pt x="0" y="21549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91714" y="379223"/>
            <a:ext cx="14878539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Accountability Still Matters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1714" y="1812238"/>
            <a:ext cx="17496230" cy="107492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 restorativ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 response mig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ound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like: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“What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ha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ppened wasn't acceptable.”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AND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Let's understand what happe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ned.”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AND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“Som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eone has been affected by your acti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s.”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AND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 needs to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happen now?”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ig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expectations AND relationships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B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oundaries AND dignity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Account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ability AND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repair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 don't have to choose between them.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ctr">
              <a:lnSpc>
                <a:spcPts val="37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126839">
            <a:off x="-1022246" y="5964925"/>
            <a:ext cx="8058621" cy="8058621"/>
          </a:xfrm>
          <a:custGeom>
            <a:avLst/>
            <a:gdLst/>
            <a:ahLst/>
            <a:cxnLst/>
            <a:rect r="r" b="b" t="t" l="l"/>
            <a:pathLst>
              <a:path h="8058621" w="8058621">
                <a:moveTo>
                  <a:pt x="0" y="0"/>
                </a:moveTo>
                <a:lnTo>
                  <a:pt x="8058621" y="0"/>
                </a:lnTo>
                <a:lnTo>
                  <a:pt x="8058621" y="8058621"/>
                </a:lnTo>
                <a:lnTo>
                  <a:pt x="0" y="8058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061228">
            <a:off x="-3046606" y="-3083749"/>
            <a:ext cx="6442558" cy="6442558"/>
          </a:xfrm>
          <a:custGeom>
            <a:avLst/>
            <a:gdLst/>
            <a:ahLst/>
            <a:cxnLst/>
            <a:rect r="r" b="b" t="t" l="l"/>
            <a:pathLst>
              <a:path h="6442558" w="6442558">
                <a:moveTo>
                  <a:pt x="0" y="0"/>
                </a:moveTo>
                <a:lnTo>
                  <a:pt x="6442559" y="0"/>
                </a:lnTo>
                <a:lnTo>
                  <a:pt x="6442559" y="6442558"/>
                </a:lnTo>
                <a:lnTo>
                  <a:pt x="0" y="644255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0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11476242" y="6091645"/>
            <a:ext cx="10747236" cy="7805180"/>
          </a:xfrm>
          <a:custGeom>
            <a:avLst/>
            <a:gdLst/>
            <a:ahLst/>
            <a:cxnLst/>
            <a:rect r="r" b="b" t="t" l="l"/>
            <a:pathLst>
              <a:path h="7805180" w="10747236">
                <a:moveTo>
                  <a:pt x="10747236" y="0"/>
                </a:moveTo>
                <a:lnTo>
                  <a:pt x="0" y="0"/>
                </a:lnTo>
                <a:lnTo>
                  <a:pt x="0" y="7805180"/>
                </a:lnTo>
                <a:lnTo>
                  <a:pt x="10747236" y="7805180"/>
                </a:lnTo>
                <a:lnTo>
                  <a:pt x="1074723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568557" y="137530"/>
            <a:ext cx="2529556" cy="2529556"/>
          </a:xfrm>
          <a:custGeom>
            <a:avLst/>
            <a:gdLst/>
            <a:ahLst/>
            <a:cxnLst/>
            <a:rect r="r" b="b" t="t" l="l"/>
            <a:pathLst>
              <a:path h="2529556" w="2529556">
                <a:moveTo>
                  <a:pt x="0" y="0"/>
                </a:moveTo>
                <a:lnTo>
                  <a:pt x="2529555" y="0"/>
                </a:lnTo>
                <a:lnTo>
                  <a:pt x="2529555" y="2529556"/>
                </a:lnTo>
                <a:lnTo>
                  <a:pt x="0" y="25295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434626" y="566648"/>
            <a:ext cx="13352278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Punishment or Accountability?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34626" y="1912314"/>
            <a:ext cx="17418748" cy="8882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Imagine a pupil deliberately damages another pupil's work.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 purely punitive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response might focus on: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ctr">
              <a:lnSpc>
                <a:spcPts val="3739"/>
              </a:lnSpc>
              <a:spcBef>
                <a:spcPct val="0"/>
              </a:spcBef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“What consequence should they receive?”</a:t>
            </a:r>
          </a:p>
          <a:p>
            <a:pPr algn="ctr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 restor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ativ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 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espo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nse also asks: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“Who has been affected?”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“What responsibility does the pupil need to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take?”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“How 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ould the harm be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repaired?”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 cons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equ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may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ill be appropriate.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Restorative practice adds repair — it doesn't automatically remove consequences.</a:t>
            </a: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  <a:p>
            <a:pPr algn="l">
              <a:lnSpc>
                <a:spcPts val="3739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5371194" y="-859406"/>
            <a:ext cx="3776212" cy="3776212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88" r="0" b="-188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15750980" y="-479620"/>
            <a:ext cx="3016639" cy="3016639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5187" t="0" r="-25187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370561" y="420412"/>
            <a:ext cx="12655790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Behaviour Affects People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0561" y="1613519"/>
            <a:ext cx="18187303" cy="126161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When behaviour go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 wrong, w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 can b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ome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focused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on: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rule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anc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tion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behaviour p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int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missed b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reak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Bu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behaviour happens wi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thin re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la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tionship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 and communi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ties.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Ask: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affec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ted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?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w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ere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they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affe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?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has change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 be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use of what happened?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estorative practice helps pupils see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beyond th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 rule to the impact of their actions.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3970839" y="-2019657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4" y="8532951"/>
                </a:lnTo>
                <a:lnTo>
                  <a:pt x="8330294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271361" y="-859406"/>
            <a:ext cx="3776212" cy="3776212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5C5D0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651147" y="-615585"/>
            <a:ext cx="3016639" cy="301663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187" t="0" r="-25187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3412736" y="498717"/>
            <a:ext cx="10905168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From Blame to Responsibility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077090"/>
            <a:ext cx="17700037" cy="9815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Compare: “Why did you do that?”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ith: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 ha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ppened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?”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Compar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e: “You knew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better.”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with: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ho has been aff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ected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by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w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 happened?”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Compare: “Say sorry.”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with: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u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ld you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d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to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lp put this right?”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aim isn't to remove responsibility.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It's to help pupils take responsibility.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3464063" y="-1375292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3" y="8532951"/>
                </a:lnTo>
                <a:lnTo>
                  <a:pt x="8330293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569456" y="-938649"/>
            <a:ext cx="3379689" cy="337968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46" t="0" r="-25046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028700" y="2580248"/>
            <a:ext cx="16879839" cy="8649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Useful restorative questions might include:</a:t>
            </a:r>
          </a:p>
          <a:p>
            <a:pPr algn="just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ha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ppened?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were you thinking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or feel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ng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the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time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?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hav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you thought since?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Who has b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een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aff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ected?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How have they been affected?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needs to happen now?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could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help next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time?</a:t>
            </a:r>
          </a:p>
          <a:p>
            <a:pPr algn="just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Questions create reflection — but only when pupils are ready to engage with them.</a:t>
            </a:r>
          </a:p>
          <a:p>
            <a:pPr algn="ctr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323081" y="696912"/>
            <a:ext cx="11267665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 Restorative</a:t>
            </a: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Questions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4036940" y="-1617663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3" y="8532951"/>
                </a:lnTo>
                <a:lnTo>
                  <a:pt x="8330293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569456" y="-938649"/>
            <a:ext cx="3379689" cy="337968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46" t="0" r="-25046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911701" y="1699601"/>
            <a:ext cx="16879839" cy="8335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Immediately after an incident, a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pupil may be:</a:t>
            </a:r>
          </a:p>
          <a:p>
            <a:pPr algn="just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Angry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Upset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Emb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arrassed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Overwhelmed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Defens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ive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hat may not be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the b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est moment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f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or a detailed restorative convers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atio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n.</a:t>
            </a:r>
          </a:p>
          <a:p>
            <a:pPr algn="just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Sometimes the first response is simply:</a:t>
            </a:r>
          </a:p>
          <a:p>
            <a:pPr algn="just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CALM → SAFETY → SPACE</a:t>
            </a:r>
          </a:p>
          <a:p>
            <a:pPr algn="ctr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hen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later:</a:t>
            </a:r>
          </a:p>
          <a:p>
            <a:pPr algn="ctr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REFLECT → REPAIR → RECONNECT</a:t>
            </a:r>
          </a:p>
          <a:p>
            <a:pPr algn="ctr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estorat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iv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 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onversa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tion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work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b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 when p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pl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are ready to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p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rtic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pa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te.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510168" y="357178"/>
            <a:ext cx="11267665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Timing Matter</a:t>
            </a: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4036940" y="-1617663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3" y="8532951"/>
                </a:lnTo>
                <a:lnTo>
                  <a:pt x="8330293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569456" y="-938649"/>
            <a:ext cx="3379689" cy="337968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46" t="0" r="-25046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889668" y="2426714"/>
            <a:ext cx="13398509" cy="74021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 often finish behaviour incidents with:</a:t>
            </a:r>
          </a:p>
          <a:p>
            <a:pPr algn="just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“Now say sorry.”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B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ut a forced apology can become: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“Sorry.”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…and nothi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ng changes.</a:t>
            </a:r>
          </a:p>
          <a:p>
            <a:pPr algn="just">
              <a:lnSpc>
                <a:spcPts val="3739"/>
              </a:lnSpc>
            </a:pP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Rep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air might instead involve: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Acknowledging the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imp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act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Replacing some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thing damag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ed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Putting something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right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Changing future beh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aviour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ebuilding trust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Offering a genuine apology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w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hen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ready</a:t>
            </a:r>
          </a:p>
          <a:p>
            <a:pPr algn="just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epa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sh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ould mea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 m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ore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than saying the word “so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rry”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510168" y="357178"/>
            <a:ext cx="11267665" cy="164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An Apology Is Not the Same a</a:t>
            </a: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 Repair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4036940" y="-1617663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3" y="8532951"/>
                </a:lnTo>
                <a:lnTo>
                  <a:pt x="8330293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569456" y="-938649"/>
            <a:ext cx="3379689" cy="337968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46" t="0" r="-25046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17632" y="2031037"/>
            <a:ext cx="14852735" cy="7868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Restorative practice should never become entirely focused on the pupil who caused harm.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person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affected may need: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To be listened to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Their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exp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rience acknowledged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Reassurance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Safe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ty restored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 voice in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what happens next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They sh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ou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ld not be pressured to: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Acc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ept an apology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Forgive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Meet face-to-face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“Move on” before 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hey are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ready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epa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must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never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c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ate further ha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rm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510168" y="357178"/>
            <a:ext cx="11267665" cy="164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 Person Harmed Matter</a:t>
            </a: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 Too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4036940" y="-1617663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3" y="8532951"/>
                </a:lnTo>
                <a:lnTo>
                  <a:pt x="8330293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569456" y="-938649"/>
            <a:ext cx="3379689" cy="337968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46" t="0" r="-25046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17632" y="2831354"/>
            <a:ext cx="14852735" cy="69354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Restorative language allows us to say: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“What you did wasn't acceptable.”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without communicating: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“You are un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acceptable.”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We can challenge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behaviour while preserving dignity.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behaviour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ne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eds add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ressing.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harm needs repairing.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relations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hip can continue.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p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upi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l can get something wrong without becoming 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he wrong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do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for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ever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510168" y="357178"/>
            <a:ext cx="11267665" cy="164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Separate the Behaviour From the</a:t>
            </a: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Child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4036940" y="-1617663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3" y="8532951"/>
                </a:lnTo>
                <a:lnTo>
                  <a:pt x="8330293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569456" y="-938649"/>
            <a:ext cx="3379689" cy="3379689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46" t="0" r="-25046" b="0"/>
              </a:stretch>
            </a:blipFill>
          </p:spPr>
        </p:sp>
      </p:grpSp>
      <p:sp>
        <p:nvSpPr>
          <p:cNvPr name="TextBox 8" id="8"/>
          <p:cNvSpPr txBox="true"/>
          <p:nvPr/>
        </p:nvSpPr>
        <p:spPr>
          <a:xfrm rot="0">
            <a:off x="1717632" y="2831354"/>
            <a:ext cx="14852735" cy="6468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Don't wait for conflict.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Build 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estorative habits through everyday interactions: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L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isten before assuming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Use pupils' n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ames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Model respectful disagreement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Give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pupils a voice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Notice positive contribution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Teach how to repair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mi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stak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es</a:t>
            </a: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Cr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eate opportunities for belonging</a:t>
            </a:r>
          </a:p>
          <a:p>
            <a:pPr algn="l">
              <a:lnSpc>
                <a:spcPts val="3739"/>
              </a:lnSpc>
            </a:pPr>
          </a:p>
          <a:p>
            <a:pPr algn="l">
              <a:lnSpc>
                <a:spcPts val="3739"/>
              </a:lnSpc>
            </a:pP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strongest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restorative conversations sit within al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eady-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rest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orati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ve relationships</a:t>
            </a:r>
            <a:r>
              <a:rPr lang="en-US" sz="3399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algn="l">
              <a:lnSpc>
                <a:spcPts val="3079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510168" y="357178"/>
            <a:ext cx="11267665" cy="164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Restorative Practice Is Proactive</a:t>
            </a: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Too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3107212" y="-1783626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2"/>
                </a:moveTo>
                <a:lnTo>
                  <a:pt x="8330294" y="8532952"/>
                </a:lnTo>
                <a:lnTo>
                  <a:pt x="8330294" y="0"/>
                </a:lnTo>
                <a:lnTo>
                  <a:pt x="0" y="0"/>
                </a:lnTo>
                <a:lnTo>
                  <a:pt x="0" y="853295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528929" y="-991358"/>
            <a:ext cx="3931777" cy="393177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88" r="0" b="-18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986498" y="-533789"/>
            <a:ext cx="3016639" cy="301663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6335" t="0" r="-26335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545686" y="2287369"/>
            <a:ext cx="15949131" cy="10965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THINK ABOUT YOUR PRACTICE…</a:t>
            </a: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Think about a recent behaviour incident.</a:t>
            </a: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Ask: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happened?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Who wa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 affected?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What consequence followed?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Was 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impact explored?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Was there an opportunity f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or repair?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Did the pupil know how to move forward afterwards?</a:t>
            </a: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Then consider: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Did we simply deal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wi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 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behaviour — or did we help repair wha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 happened?”</a:t>
            </a: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</a:p>
          <a:p>
            <a:pPr algn="ctr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4333174" y="560361"/>
            <a:ext cx="8645650" cy="847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599"/>
              </a:lnSpc>
            </a:pPr>
            <a:r>
              <a:rPr lang="en-US" b="true" sz="59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Reflection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3107212" y="-1783626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2"/>
                </a:moveTo>
                <a:lnTo>
                  <a:pt x="8330294" y="8532952"/>
                </a:lnTo>
                <a:lnTo>
                  <a:pt x="8330294" y="0"/>
                </a:lnTo>
                <a:lnTo>
                  <a:pt x="0" y="0"/>
                </a:lnTo>
                <a:lnTo>
                  <a:pt x="0" y="853295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5528929" y="-991358"/>
            <a:ext cx="3931777" cy="3931777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0" t="-188" r="0" b="-188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5986498" y="-533789"/>
            <a:ext cx="3016639" cy="3016639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7"/>
              <a:stretch>
                <a:fillRect l="-26335" t="0" r="-26335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1699922" y="2772111"/>
            <a:ext cx="15949131" cy="70224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ONE SMALL TWEAK THIS WEEK</a:t>
            </a: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After one appropriate behaviour incident, add one re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storative question to your usual response.</a:t>
            </a: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Try: 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“Who 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has been affected by what happened?”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or: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“What needs t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o happen to put this right?”</a:t>
            </a: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Don't change your whole behaviour system.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Don't remove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 exis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ing boundaries.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Simply add repair to the conversation.</a:t>
            </a:r>
          </a:p>
          <a:p>
            <a:pPr algn="l">
              <a:lnSpc>
                <a:spcPts val="3520"/>
              </a:lnSpc>
            </a:pP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At the end of the week, reflect:</a:t>
            </a:r>
          </a:p>
          <a:p>
            <a:pPr algn="l">
              <a:lnSpc>
                <a:spcPts val="3520"/>
              </a:lnSpc>
            </a:pP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“Did the question change the quality of </a:t>
            </a:r>
            <a:r>
              <a:rPr lang="en-US" sz="3200">
                <a:solidFill>
                  <a:srgbClr val="E3DFDD"/>
                </a:solidFill>
                <a:latin typeface="Open Sauce"/>
                <a:ea typeface="Open Sauce"/>
                <a:cs typeface="Open Sauce"/>
                <a:sym typeface="Open Sauce"/>
              </a:rPr>
              <a:t>the conversation?”</a:t>
            </a:r>
          </a:p>
          <a:p>
            <a:pPr algn="l">
              <a:lnSpc>
                <a:spcPts val="352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4333174" y="560361"/>
            <a:ext cx="8645650" cy="167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99"/>
              </a:lnSpc>
            </a:pPr>
            <a:r>
              <a:rPr lang="en-US" sz="5999" b="true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Spark Forward</a:t>
            </a:r>
          </a:p>
          <a:p>
            <a:pPr algn="ctr" marL="0" indent="0" lvl="0">
              <a:lnSpc>
                <a:spcPts val="6599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0351621" y="3266237"/>
            <a:ext cx="15157680" cy="15526432"/>
          </a:xfrm>
          <a:custGeom>
            <a:avLst/>
            <a:gdLst/>
            <a:ahLst/>
            <a:cxnLst/>
            <a:rect r="r" b="b" t="t" l="l"/>
            <a:pathLst>
              <a:path h="15526432" w="15157680">
                <a:moveTo>
                  <a:pt x="15157679" y="0"/>
                </a:moveTo>
                <a:lnTo>
                  <a:pt x="0" y="0"/>
                </a:lnTo>
                <a:lnTo>
                  <a:pt x="0" y="15526433"/>
                </a:lnTo>
                <a:lnTo>
                  <a:pt x="15157679" y="15526433"/>
                </a:lnTo>
                <a:lnTo>
                  <a:pt x="151576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-5905496" y="-96974"/>
            <a:ext cx="8330294" cy="8532951"/>
          </a:xfrm>
          <a:custGeom>
            <a:avLst/>
            <a:gdLst/>
            <a:ahLst/>
            <a:cxnLst/>
            <a:rect r="r" b="b" t="t" l="l"/>
            <a:pathLst>
              <a:path h="8532951" w="8330294">
                <a:moveTo>
                  <a:pt x="0" y="8532951"/>
                </a:moveTo>
                <a:lnTo>
                  <a:pt x="8330294" y="8532951"/>
                </a:lnTo>
                <a:lnTo>
                  <a:pt x="8330294" y="0"/>
                </a:lnTo>
                <a:lnTo>
                  <a:pt x="0" y="0"/>
                </a:lnTo>
                <a:lnTo>
                  <a:pt x="0" y="853295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1161835">
            <a:off x="-1331385" y="5376763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3"/>
                </a:lnTo>
                <a:lnTo>
                  <a:pt x="0" y="878012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2187986">
            <a:off x="5456685" y="-3638866"/>
            <a:ext cx="8780123" cy="8780123"/>
          </a:xfrm>
          <a:custGeom>
            <a:avLst/>
            <a:gdLst/>
            <a:ahLst/>
            <a:cxnLst/>
            <a:rect r="r" b="b" t="t" l="l"/>
            <a:pathLst>
              <a:path h="8780123" w="8780123">
                <a:moveTo>
                  <a:pt x="0" y="0"/>
                </a:moveTo>
                <a:lnTo>
                  <a:pt x="8780123" y="0"/>
                </a:lnTo>
                <a:lnTo>
                  <a:pt x="8780123" y="8780122"/>
                </a:lnTo>
                <a:lnTo>
                  <a:pt x="0" y="87801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86498" y="7985498"/>
            <a:ext cx="2185041" cy="2185041"/>
          </a:xfrm>
          <a:custGeom>
            <a:avLst/>
            <a:gdLst/>
            <a:ahLst/>
            <a:cxnLst/>
            <a:rect r="r" b="b" t="t" l="l"/>
            <a:pathLst>
              <a:path h="2185041" w="2185041">
                <a:moveTo>
                  <a:pt x="0" y="0"/>
                </a:moveTo>
                <a:lnTo>
                  <a:pt x="2185040" y="0"/>
                </a:lnTo>
                <a:lnTo>
                  <a:pt x="2185040" y="2185040"/>
                </a:lnTo>
                <a:lnTo>
                  <a:pt x="0" y="218504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822167" y="363781"/>
            <a:ext cx="12049160" cy="13082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Restorativ</a:t>
            </a: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e practice is not about making behaviour expectations softer.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It's about making accountability deeper.</a:t>
            </a: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We still: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Challenge.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Hold boundaries.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Protect others.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Use consequences where appropriate.</a:t>
            </a: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But we also: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L</a:t>
            </a: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isten.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Underst</a:t>
            </a: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and impact.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Take responsibility.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Repair.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Reconnect.</a:t>
            </a: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Don</a:t>
            </a: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't</a:t>
            </a: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 j</a:t>
            </a: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ust ask: “What consequence is needed?”</a:t>
            </a:r>
          </a:p>
          <a:p>
            <a:pPr algn="ctr">
              <a:lnSpc>
                <a:spcPts val="3739"/>
              </a:lnSpc>
            </a:pP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Also ask: “What need</a:t>
            </a: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s</a:t>
            </a:r>
            <a:r>
              <a:rPr lang="en-US" b="true" sz="3399" i="true">
                <a:solidFill>
                  <a:srgbClr val="E3DFDD"/>
                </a:solidFill>
                <a:latin typeface="Open Sauce Bold Italics"/>
                <a:ea typeface="Open Sauce Bold Italics"/>
                <a:cs typeface="Open Sauce Bold Italics"/>
                <a:sym typeface="Open Sauce Bold Italics"/>
              </a:rPr>
              <a:t> to be repaired?”</a:t>
            </a: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</a:p>
          <a:p>
            <a:pPr algn="ctr">
              <a:lnSpc>
                <a:spcPts val="3739"/>
              </a:lnSpc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8A3B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1161835">
            <a:off x="-1014240" y="6132137"/>
            <a:ext cx="8424556" cy="8424556"/>
          </a:xfrm>
          <a:custGeom>
            <a:avLst/>
            <a:gdLst/>
            <a:ahLst/>
            <a:cxnLst/>
            <a:rect r="r" b="b" t="t" l="l"/>
            <a:pathLst>
              <a:path h="8424556" w="8424556">
                <a:moveTo>
                  <a:pt x="0" y="0"/>
                </a:moveTo>
                <a:lnTo>
                  <a:pt x="8424556" y="0"/>
                </a:lnTo>
                <a:lnTo>
                  <a:pt x="8424556" y="8424556"/>
                </a:lnTo>
                <a:lnTo>
                  <a:pt x="0" y="8424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2187986">
            <a:off x="5652300" y="-3150303"/>
            <a:ext cx="7264131" cy="7264131"/>
          </a:xfrm>
          <a:custGeom>
            <a:avLst/>
            <a:gdLst/>
            <a:ahLst/>
            <a:cxnLst/>
            <a:rect r="r" b="b" t="t" l="l"/>
            <a:pathLst>
              <a:path h="7264131" w="7264131">
                <a:moveTo>
                  <a:pt x="0" y="0"/>
                </a:moveTo>
                <a:lnTo>
                  <a:pt x="7264131" y="0"/>
                </a:lnTo>
                <a:lnTo>
                  <a:pt x="7264131" y="7264131"/>
                </a:lnTo>
                <a:lnTo>
                  <a:pt x="0" y="726413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1057435" y="2074019"/>
            <a:ext cx="16453860" cy="7184281"/>
            <a:chOff x="0" y="0"/>
            <a:chExt cx="4203828" cy="18355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203828" cy="1835526"/>
            </a:xfrm>
            <a:custGeom>
              <a:avLst/>
              <a:gdLst/>
              <a:ahLst/>
              <a:cxnLst/>
              <a:rect r="r" b="b" t="t" l="l"/>
              <a:pathLst>
                <a:path h="1835526" w="4203828">
                  <a:moveTo>
                    <a:pt x="47052" y="0"/>
                  </a:moveTo>
                  <a:lnTo>
                    <a:pt x="4156776" y="0"/>
                  </a:lnTo>
                  <a:cubicBezTo>
                    <a:pt x="4182762" y="0"/>
                    <a:pt x="4203828" y="21066"/>
                    <a:pt x="4203828" y="47052"/>
                  </a:cubicBezTo>
                  <a:lnTo>
                    <a:pt x="4203828" y="1788473"/>
                  </a:lnTo>
                  <a:cubicBezTo>
                    <a:pt x="4203828" y="1814460"/>
                    <a:pt x="4182762" y="1835526"/>
                    <a:pt x="4156776" y="1835526"/>
                  </a:cubicBezTo>
                  <a:lnTo>
                    <a:pt x="47052" y="1835526"/>
                  </a:lnTo>
                  <a:cubicBezTo>
                    <a:pt x="34573" y="1835526"/>
                    <a:pt x="22605" y="1830568"/>
                    <a:pt x="13781" y="1821744"/>
                  </a:cubicBezTo>
                  <a:cubicBezTo>
                    <a:pt x="4957" y="1812920"/>
                    <a:pt x="0" y="1800952"/>
                    <a:pt x="0" y="1788473"/>
                  </a:cubicBezTo>
                  <a:lnTo>
                    <a:pt x="0" y="47052"/>
                  </a:lnTo>
                  <a:cubicBezTo>
                    <a:pt x="0" y="34573"/>
                    <a:pt x="4957" y="22605"/>
                    <a:pt x="13781" y="13781"/>
                  </a:cubicBezTo>
                  <a:cubicBezTo>
                    <a:pt x="22605" y="4957"/>
                    <a:pt x="34573" y="0"/>
                    <a:pt x="47052" y="0"/>
                  </a:cubicBezTo>
                  <a:close/>
                </a:path>
              </a:pathLst>
            </a:custGeom>
            <a:solidFill>
              <a:srgbClr val="E3DFDD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28575"/>
              <a:ext cx="4203828" cy="1806951"/>
            </a:xfrm>
            <a:prstGeom prst="rect">
              <a:avLst/>
            </a:prstGeom>
          </p:spPr>
          <p:txBody>
            <a:bodyPr anchor="ctr" rtlCol="false" tIns="52367" lIns="52367" bIns="52367" rIns="52367"/>
            <a:lstStyle/>
            <a:p>
              <a:pPr algn="l">
                <a:lnSpc>
                  <a:spcPts val="2458"/>
                </a:lnSpc>
              </a:pPr>
            </a:p>
            <a:p>
              <a:pPr algn="ctr">
                <a:lnSpc>
                  <a:spcPts val="2458"/>
                </a:lnSpc>
              </a:pPr>
            </a:p>
            <a:p>
              <a:pPr algn="ctr">
                <a:lnSpc>
                  <a:spcPts val="2458"/>
                </a:lnSpc>
              </a:pPr>
            </a:p>
            <a:p>
              <a:pPr algn="ctr">
                <a:lnSpc>
                  <a:spcPts val="2458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true" flipV="false" rot="9040395">
            <a:off x="-4074938" y="-600507"/>
            <a:ext cx="11192435" cy="4476974"/>
          </a:xfrm>
          <a:custGeom>
            <a:avLst/>
            <a:gdLst/>
            <a:ahLst/>
            <a:cxnLst/>
            <a:rect r="r" b="b" t="t" l="l"/>
            <a:pathLst>
              <a:path h="4476974" w="11192435">
                <a:moveTo>
                  <a:pt x="11192435" y="0"/>
                </a:moveTo>
                <a:lnTo>
                  <a:pt x="0" y="0"/>
                </a:lnTo>
                <a:lnTo>
                  <a:pt x="0" y="4476974"/>
                </a:lnTo>
                <a:lnTo>
                  <a:pt x="11192435" y="4476974"/>
                </a:lnTo>
                <a:lnTo>
                  <a:pt x="11192435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250707" y="116462"/>
            <a:ext cx="1957557" cy="1957557"/>
          </a:xfrm>
          <a:custGeom>
            <a:avLst/>
            <a:gdLst/>
            <a:ahLst/>
            <a:cxnLst/>
            <a:rect r="r" b="b" t="t" l="l"/>
            <a:pathLst>
              <a:path h="1957557" w="1957557">
                <a:moveTo>
                  <a:pt x="0" y="0"/>
                </a:moveTo>
                <a:lnTo>
                  <a:pt x="1957557" y="0"/>
                </a:lnTo>
                <a:lnTo>
                  <a:pt x="1957557" y="1957557"/>
                </a:lnTo>
                <a:lnTo>
                  <a:pt x="0" y="19575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018179" y="696912"/>
            <a:ext cx="10532371" cy="835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6379"/>
              </a:lnSpc>
            </a:pPr>
            <a:r>
              <a:rPr lang="en-US" b="true" sz="5799">
                <a:solidFill>
                  <a:srgbClr val="E3DFDD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References &amp; Links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491869" y="3083421"/>
            <a:ext cx="16506618" cy="6989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8"/>
              </a:lnSpc>
            </a:pPr>
            <a:r>
              <a:rPr lang="en-US" b="true" sz="2535" u="sng">
                <a:solidFill>
                  <a:srgbClr val="35485D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7" tooltip="https://www.gov.uk/government/publications/behaviour-in-schools--2?utm_source=chatgpt.com"/>
              </a:rPr>
              <a:t>DfE – SEND Code of Practice: 0–25 Years</a:t>
            </a:r>
          </a:p>
          <a:p>
            <a:pPr algn="l">
              <a:lnSpc>
                <a:spcPts val="2788"/>
              </a:lnSpc>
              <a:spcBef>
                <a:spcPct val="0"/>
              </a:spcBef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2491869" y="4473897"/>
            <a:ext cx="10276278" cy="346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8"/>
              </a:lnSpc>
              <a:spcBef>
                <a:spcPct val="0"/>
              </a:spcBef>
            </a:pPr>
            <a:r>
              <a:rPr lang="en-US" b="true" sz="2535" u="sng">
                <a:solidFill>
                  <a:srgbClr val="35485D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8" tooltip="https://educationendowmentfoundation.org.uk/education-evidence/guidance-reports/supporting-high-quality-teaching-for-pupils-with-send?utm_source=chatgpt.com"/>
              </a:rPr>
              <a:t>E</a:t>
            </a:r>
            <a:r>
              <a:rPr lang="en-US" b="true" sz="2535" u="sng">
                <a:solidFill>
                  <a:srgbClr val="35485D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9" tooltip="https://educationendowmentfoundation.org.uk/education-evidence/guidance-reports/supporting-high-quality-teaching-for-pupils-with-send?utm_source=chatgpt.com"/>
              </a:rPr>
              <a:t>EF — Improv</a:t>
            </a:r>
            <a:r>
              <a:rPr lang="en-US" b="true" sz="2535" u="sng">
                <a:solidFill>
                  <a:srgbClr val="35485D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10" tooltip="https://educationendowmentfoundation.org.uk/education-evidence/guidance-reports/supporting-high-quality-teaching-for-pupils-with-send?utm_source=chatgpt.com"/>
              </a:rPr>
              <a:t>ing Behaviour in Schools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491869" y="5984031"/>
            <a:ext cx="10276278" cy="3465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88"/>
              </a:lnSpc>
              <a:spcBef>
                <a:spcPct val="0"/>
              </a:spcBef>
            </a:pPr>
            <a:r>
              <a:rPr lang="en-US" b="true" sz="2535" u="sng">
                <a:solidFill>
                  <a:srgbClr val="35485D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11" tooltip="https://educationendowmentfoundation.org.uk/education-evidence/guidance-reports/supporting-high-quality-teaching-for-pupils-with-send?utm_source=chatgpt.com"/>
              </a:rPr>
              <a:t>Resto</a:t>
            </a:r>
            <a:r>
              <a:rPr lang="en-US" b="true" sz="2535" u="sng">
                <a:solidFill>
                  <a:srgbClr val="35485D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12" tooltip="https://educationendowmentfoundation.org.uk/education-evidence/guidance-reports/supporting-high-quality-teaching-for-pupils-with-send?utm_source=chatgpt.com"/>
              </a:rPr>
              <a:t>rative Just</a:t>
            </a:r>
            <a:r>
              <a:rPr lang="en-US" b="true" sz="2535" u="sng">
                <a:solidFill>
                  <a:srgbClr val="35485D"/>
                </a:solidFill>
                <a:latin typeface="Open Sauce Bold"/>
                <a:ea typeface="Open Sauce Bold"/>
                <a:cs typeface="Open Sauce Bold"/>
                <a:sym typeface="Open Sauce Bold"/>
                <a:hlinkClick r:id="rId13" tooltip="https://educationendowmentfoundation.org.uk/education-evidence/guidance-reports/supporting-high-quality-teaching-for-pupils-with-send?utm_source=chatgpt.com"/>
              </a:rPr>
              <a:t>ice Council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DAHVET-6Sng</dc:identifier>
  <dcterms:modified xsi:type="dcterms:W3CDTF">2011-08-01T06:04:30Z</dcterms:modified>
  <cp:revision>1</cp:revision>
  <dc:title>1-What restorative practice really means </dc:title>
</cp:coreProperties>
</file>