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Scripter" charset="1" panose="00000000000000000000"/>
      <p:regular r:id="rId22"/>
    </p:embeddedFont>
    <p:embeddedFont>
      <p:font typeface="Glacial Indifference" charset="1" panose="00000000000000000000"/>
      <p:regular r:id="rId23"/>
    </p:embeddedFont>
    <p:embeddedFont>
      <p:font typeface="Glacial Indifference Bold" charset="1" panose="00000800000000000000"/>
      <p:regular r:id="rId24"/>
    </p:embeddedFont>
    <p:embeddedFont>
      <p:font typeface="Glacial Indifference Italics" charset="1" panose="00000000000000000000"/>
      <p:regular r:id="rId25"/>
    </p:embeddedFont>
    <p:embeddedFont>
      <p:font typeface="Glacial Indifference Bold Italics" charset="1" panose="0000080000000000000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sv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Relationship Id="rId4" Target="../media/image15.png" Type="http://schemas.openxmlformats.org/officeDocument/2006/relationships/image"/><Relationship Id="rId5" Target="../media/image1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Relationship Id="rId3" Target="../media/image18.svg" Type="http://schemas.openxmlformats.org/officeDocument/2006/relationships/image"/><Relationship Id="rId4" Target="../media/image19.png" Type="http://schemas.openxmlformats.org/officeDocument/2006/relationships/image"/><Relationship Id="rId5" Target="../media/image20.svg" Type="http://schemas.openxmlformats.org/officeDocument/2006/relationships/image"/><Relationship Id="rId6" Target="../media/image21.png" Type="http://schemas.openxmlformats.org/officeDocument/2006/relationships/image"/><Relationship Id="rId7" Target="../media/image2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5.png" Type="http://schemas.openxmlformats.org/officeDocument/2006/relationships/image"/><Relationship Id="rId5" Target="../media/image26.svg" Type="http://schemas.openxmlformats.org/officeDocument/2006/relationships/image"/><Relationship Id="rId6" Target="../media/image17.png" Type="http://schemas.openxmlformats.org/officeDocument/2006/relationships/image"/><Relationship Id="rId7" Target="../media/image18.svg" Type="http://schemas.openxmlformats.org/officeDocument/2006/relationships/image"/><Relationship Id="rId8" Target="../media/image19.png" Type="http://schemas.openxmlformats.org/officeDocument/2006/relationships/image"/><Relationship Id="rId9" Target="../media/image20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png" Type="http://schemas.openxmlformats.org/officeDocument/2006/relationships/image"/><Relationship Id="rId3" Target="../media/image28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Relationship Id="rId4" Target="../media/image25.png" Type="http://schemas.openxmlformats.org/officeDocument/2006/relationships/image"/><Relationship Id="rId5" Target="../media/image26.svg" Type="http://schemas.openxmlformats.org/officeDocument/2006/relationships/image"/><Relationship Id="rId6" Target="../media/image13.png" Type="http://schemas.openxmlformats.org/officeDocument/2006/relationships/image"/><Relationship Id="rId7" Target="../media/image1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0.svg" Type="http://schemas.openxmlformats.org/officeDocument/2006/relationships/image"/><Relationship Id="rId4" Target="../media/image31.png" Type="http://schemas.openxmlformats.org/officeDocument/2006/relationships/image"/><Relationship Id="rId5" Target="../media/image3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png" Type="http://schemas.openxmlformats.org/officeDocument/2006/relationships/image"/><Relationship Id="rId3" Target="../media/image34.sv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educationendowmentfoundation.org.uk/education-evidence/guidance-reports/feedback" TargetMode="External" Type="http://schemas.openxmlformats.org/officeDocument/2006/relationships/hyperlink"/><Relationship Id="rId11" Target="https://educationendowmentfoundation.org.uk/education-evidence/guidance-reports/send?utm_source=chatgpt.com" TargetMode="External" Type="http://schemas.openxmlformats.org/officeDocument/2006/relationships/hyperlink"/><Relationship Id="rId12" Target="https://educationendowmentfoundation.org.uk/education-evidence/guidance-reports/feedback" TargetMode="External" Type="http://schemas.openxmlformats.org/officeDocument/2006/relationships/hyperlink"/><Relationship Id="rId13" Target="https://educationendowmentfoundation.org.uk/education-evidence/guidance-reports/feedback" TargetMode="External" Type="http://schemas.openxmlformats.org/officeDocument/2006/relationships/hyperlink"/><Relationship Id="rId14" Target="https://educationendowmentfoundation.org.uk/education-evidence/guidance-reports/metacognition?utm_source=chatgpt.com" TargetMode="External" Type="http://schemas.openxmlformats.org/officeDocument/2006/relationships/hyperlink"/><Relationship Id="rId15" Target="../media/image37.png" Type="http://schemas.openxmlformats.org/officeDocument/2006/relationships/image"/><Relationship Id="rId16" Target="../media/image38.svg" Type="http://schemas.openxmlformats.org/officeDocument/2006/relationships/image"/><Relationship Id="rId2" Target="../media/image35.png" Type="http://schemas.openxmlformats.org/officeDocument/2006/relationships/image"/><Relationship Id="rId3" Target="../media/image36.svg" Type="http://schemas.openxmlformats.org/officeDocument/2006/relationships/image"/><Relationship Id="rId4" Target="https://educationendowmentfoundation.org.uk/education-evidence/guidance-reports/feedback" TargetMode="External" Type="http://schemas.openxmlformats.org/officeDocument/2006/relationships/hyperlink"/><Relationship Id="rId5" Target="https://educationendowmentfoundation.org.uk/education-evidence/guidance-reports/feedback" TargetMode="External" Type="http://schemas.openxmlformats.org/officeDocument/2006/relationships/hyperlink"/><Relationship Id="rId6" Target="https://educationendowmentfoundation.org.uk/education-evidence/guidance-reports/feedback" TargetMode="External" Type="http://schemas.openxmlformats.org/officeDocument/2006/relationships/hyperlink"/><Relationship Id="rId7" Target="https://educationendowmentfoundation.org.uk/education-evidence/guidance-reports/teaching-assistants?utm_source=chatgpt.com" TargetMode="External" Type="http://schemas.openxmlformats.org/officeDocument/2006/relationships/hyperlink"/><Relationship Id="rId8" Target="https://educationendowmentfoundation.org.uk/education-evidence/guidance-reports/feedback" TargetMode="External" Type="http://schemas.openxmlformats.org/officeDocument/2006/relationships/hyperlink"/><Relationship Id="rId9" Target="https://educationendowmentfoundation.org.uk/education-evidence/guidance-reports/feedback" TargetMode="External" Type="http://schemas.openxmlformats.org/officeDocument/2006/relationships/hyperlink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9.png" Type="http://schemas.openxmlformats.org/officeDocument/2006/relationships/image"/><Relationship Id="rId3" Target="../media/image40.svg" Type="http://schemas.openxmlformats.org/officeDocument/2006/relationships/image"/><Relationship Id="rId4" Target="../media/image41.png" Type="http://schemas.openxmlformats.org/officeDocument/2006/relationships/image"/><Relationship Id="rId5" Target="../media/image42.svg" Type="http://schemas.openxmlformats.org/officeDocument/2006/relationships/image"/><Relationship Id="rId6" Target="../media/image43.png" Type="http://schemas.openxmlformats.org/officeDocument/2006/relationships/image"/><Relationship Id="rId7" Target="../media/image44.svg" Type="http://schemas.openxmlformats.org/officeDocument/2006/relationships/image"/><Relationship Id="rId8" Target="../media/image45.png" Type="http://schemas.openxmlformats.org/officeDocument/2006/relationships/image"/><Relationship Id="rId9" Target="../media/image4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4343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895579" y="5562730"/>
            <a:ext cx="10392169" cy="2306201"/>
            <a:chOff x="0" y="0"/>
            <a:chExt cx="3136958" cy="69614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36959" cy="696145"/>
            </a:xfrm>
            <a:custGeom>
              <a:avLst/>
              <a:gdLst/>
              <a:ahLst/>
              <a:cxnLst/>
              <a:rect r="r" b="b" t="t" l="l"/>
              <a:pathLst>
                <a:path h="696145" w="3136959">
                  <a:moveTo>
                    <a:pt x="2933759" y="0"/>
                  </a:moveTo>
                  <a:lnTo>
                    <a:pt x="203200" y="0"/>
                  </a:lnTo>
                  <a:lnTo>
                    <a:pt x="0" y="348073"/>
                  </a:lnTo>
                  <a:lnTo>
                    <a:pt x="203200" y="696145"/>
                  </a:lnTo>
                  <a:lnTo>
                    <a:pt x="2933759" y="696145"/>
                  </a:lnTo>
                  <a:lnTo>
                    <a:pt x="3136959" y="348073"/>
                  </a:lnTo>
                  <a:lnTo>
                    <a:pt x="2933759" y="0"/>
                  </a:lnTo>
                  <a:close/>
                </a:path>
              </a:pathLst>
            </a:custGeom>
            <a:solidFill>
              <a:srgbClr val="92B2C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52400" y="-28575"/>
              <a:ext cx="2832158" cy="72472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4342357" y="5741994"/>
            <a:ext cx="9603287" cy="1900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53"/>
              </a:lnSpc>
            </a:pPr>
            <a:r>
              <a:rPr lang="en-US" sz="6199" spc="378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What is scaffolding and why it works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3263651">
            <a:off x="16659900" y="2436982"/>
            <a:ext cx="2666122" cy="3519633"/>
          </a:xfrm>
          <a:custGeom>
            <a:avLst/>
            <a:gdLst/>
            <a:ahLst/>
            <a:cxnLst/>
            <a:rect r="r" b="b" t="t" l="l"/>
            <a:pathLst>
              <a:path h="3519633" w="2666122">
                <a:moveTo>
                  <a:pt x="0" y="0"/>
                </a:moveTo>
                <a:lnTo>
                  <a:pt x="2666123" y="0"/>
                </a:lnTo>
                <a:lnTo>
                  <a:pt x="2666123" y="3519633"/>
                </a:lnTo>
                <a:lnTo>
                  <a:pt x="0" y="35196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925265">
            <a:off x="15548376" y="-477747"/>
            <a:ext cx="2867578" cy="2867578"/>
          </a:xfrm>
          <a:custGeom>
            <a:avLst/>
            <a:gdLst/>
            <a:ahLst/>
            <a:cxnLst/>
            <a:rect r="r" b="b" t="t" l="l"/>
            <a:pathLst>
              <a:path h="2867578" w="2867578">
                <a:moveTo>
                  <a:pt x="0" y="0"/>
                </a:moveTo>
                <a:lnTo>
                  <a:pt x="2867578" y="0"/>
                </a:lnTo>
                <a:lnTo>
                  <a:pt x="2867578" y="2867578"/>
                </a:lnTo>
                <a:lnTo>
                  <a:pt x="0" y="28675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948580" y="-594694"/>
            <a:ext cx="5221587" cy="5098168"/>
          </a:xfrm>
          <a:custGeom>
            <a:avLst/>
            <a:gdLst/>
            <a:ahLst/>
            <a:cxnLst/>
            <a:rect r="r" b="b" t="t" l="l"/>
            <a:pathLst>
              <a:path h="5098168" w="5221587">
                <a:moveTo>
                  <a:pt x="0" y="0"/>
                </a:moveTo>
                <a:lnTo>
                  <a:pt x="5221587" y="0"/>
                </a:lnTo>
                <a:lnTo>
                  <a:pt x="5221587" y="5098168"/>
                </a:lnTo>
                <a:lnTo>
                  <a:pt x="0" y="509816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78163" y="1270119"/>
            <a:ext cx="10361922" cy="3435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20"/>
              </a:lnSpc>
            </a:pPr>
            <a:r>
              <a:rPr lang="en-US" sz="8000" spc="488">
                <a:solidFill>
                  <a:srgbClr val="E6EFF4"/>
                </a:solidFill>
                <a:latin typeface="Scripter"/>
                <a:ea typeface="Scripter"/>
                <a:cs typeface="Scripter"/>
                <a:sym typeface="Scripter"/>
              </a:rPr>
              <a:t>High-Quality Interactions &amp; Scaffolding Learning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736798" y="8718177"/>
            <a:ext cx="8814405" cy="5402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56"/>
              </a:lnSpc>
            </a:pPr>
            <a:r>
              <a:rPr lang="en-US" sz="3300" spc="600">
                <a:solidFill>
                  <a:srgbClr val="E6EFF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SESSION 1 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-5400000">
            <a:off x="2886781" y="-1764788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8032418">
            <a:off x="17048128" y="6327728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5400000">
            <a:off x="-1211067" y="5088912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-5945517">
            <a:off x="13579091" y="8789680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551888" y="5077994"/>
            <a:ext cx="4657118" cy="3703493"/>
            <a:chOff x="0" y="0"/>
            <a:chExt cx="1226566" cy="97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5400000">
            <a:off x="4717771" y="5077994"/>
            <a:ext cx="4657118" cy="3703493"/>
            <a:chOff x="0" y="0"/>
            <a:chExt cx="1226566" cy="9754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13049539" y="5077994"/>
            <a:ext cx="4657118" cy="3703493"/>
            <a:chOff x="0" y="0"/>
            <a:chExt cx="1226566" cy="97540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5400000">
            <a:off x="8883655" y="5077994"/>
            <a:ext cx="4657118" cy="3703493"/>
            <a:chOff x="0" y="0"/>
            <a:chExt cx="1226566" cy="97540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933450"/>
            <a:ext cx="1620114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safeguarding spark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12206" y="6262343"/>
            <a:ext cx="2944178" cy="2567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by which a person adopts extreme views or ideologies that may lead to harmful actions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51239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9736277" y="6262343"/>
            <a:ext cx="2944178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of encouraging a child to become more independent and confident.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084852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c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3911686" y="6262343"/>
            <a:ext cx="2944178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school behaviour policy used to manage challenging behaviour.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501440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d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5574133" y="6262343"/>
            <a:ext cx="2944395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disagreement between people with different opinions that leads to an argument.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67827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b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406177" y="2740963"/>
            <a:ext cx="15440161" cy="909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5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is radicalisation?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8995059">
            <a:off x="-161008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0" y="0"/>
                </a:moveTo>
                <a:lnTo>
                  <a:pt x="2923397" y="0"/>
                </a:lnTo>
                <a:lnTo>
                  <a:pt x="2923397" y="2707796"/>
                </a:lnTo>
                <a:lnTo>
                  <a:pt x="0" y="2707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5" id="25"/>
          <p:cNvSpPr/>
          <p:nvPr/>
        </p:nvSpPr>
        <p:spPr>
          <a:xfrm flipH="true" flipV="false" rot="-8994000">
            <a:off x="15496291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2923396" y="0"/>
                </a:moveTo>
                <a:lnTo>
                  <a:pt x="0" y="0"/>
                </a:lnTo>
                <a:lnTo>
                  <a:pt x="0" y="2707796"/>
                </a:lnTo>
                <a:lnTo>
                  <a:pt x="2923396" y="2707796"/>
                </a:lnTo>
                <a:lnTo>
                  <a:pt x="29233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551888" y="5077994"/>
            <a:ext cx="4657118" cy="3703493"/>
            <a:chOff x="0" y="0"/>
            <a:chExt cx="1226566" cy="9754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-5400000">
            <a:off x="4717771" y="5077994"/>
            <a:ext cx="4657118" cy="3703493"/>
            <a:chOff x="0" y="0"/>
            <a:chExt cx="1226566" cy="9754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-5400000">
            <a:off x="13049539" y="5077994"/>
            <a:ext cx="4657118" cy="3703493"/>
            <a:chOff x="0" y="0"/>
            <a:chExt cx="1226566" cy="975406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-5400000">
            <a:off x="8883655" y="5077994"/>
            <a:ext cx="4657118" cy="3703493"/>
            <a:chOff x="0" y="0"/>
            <a:chExt cx="1226566" cy="97540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226566" cy="975406"/>
            </a:xfrm>
            <a:custGeom>
              <a:avLst/>
              <a:gdLst/>
              <a:ahLst/>
              <a:cxnLst/>
              <a:rect r="r" b="b" t="t" l="l"/>
              <a:pathLst>
                <a:path h="975406" w="1226566">
                  <a:moveTo>
                    <a:pt x="1023366" y="0"/>
                  </a:moveTo>
                  <a:lnTo>
                    <a:pt x="0" y="0"/>
                  </a:lnTo>
                  <a:lnTo>
                    <a:pt x="0" y="975406"/>
                  </a:lnTo>
                  <a:lnTo>
                    <a:pt x="1023366" y="975406"/>
                  </a:lnTo>
                  <a:lnTo>
                    <a:pt x="1226566" y="487703"/>
                  </a:lnTo>
                  <a:lnTo>
                    <a:pt x="1023366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112266" cy="100398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1028700" y="933450"/>
            <a:ext cx="1620114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safeguarding spark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8995059">
            <a:off x="-161008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0" y="0"/>
                </a:moveTo>
                <a:lnTo>
                  <a:pt x="2923397" y="0"/>
                </a:lnTo>
                <a:lnTo>
                  <a:pt x="2923397" y="2707796"/>
                </a:lnTo>
                <a:lnTo>
                  <a:pt x="0" y="2707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-8994000">
            <a:off x="15496291" y="-325198"/>
            <a:ext cx="2923396" cy="2707796"/>
          </a:xfrm>
          <a:custGeom>
            <a:avLst/>
            <a:gdLst/>
            <a:ahLst/>
            <a:cxnLst/>
            <a:rect r="r" b="b" t="t" l="l"/>
            <a:pathLst>
              <a:path h="2707796" w="2923396">
                <a:moveTo>
                  <a:pt x="2923396" y="0"/>
                </a:moveTo>
                <a:lnTo>
                  <a:pt x="0" y="0"/>
                </a:lnTo>
                <a:lnTo>
                  <a:pt x="0" y="2707796"/>
                </a:lnTo>
                <a:lnTo>
                  <a:pt x="2923396" y="2707796"/>
                </a:lnTo>
                <a:lnTo>
                  <a:pt x="2923396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653039" y="4820766"/>
            <a:ext cx="1078386" cy="1078386"/>
          </a:xfrm>
          <a:custGeom>
            <a:avLst/>
            <a:gdLst/>
            <a:ahLst/>
            <a:cxnLst/>
            <a:rect r="r" b="b" t="t" l="l"/>
            <a:pathLst>
              <a:path h="1078386" w="1078386">
                <a:moveTo>
                  <a:pt x="0" y="0"/>
                </a:moveTo>
                <a:lnTo>
                  <a:pt x="1078386" y="0"/>
                </a:lnTo>
                <a:lnTo>
                  <a:pt x="1078386" y="1078386"/>
                </a:lnTo>
                <a:lnTo>
                  <a:pt x="0" y="10783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1412206" y="6262343"/>
            <a:ext cx="2944178" cy="2567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by which a person adopts extreme views or ideologies that may lead to harmful actions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51239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a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736277" y="6262343"/>
            <a:ext cx="2944178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process of encouraging a child to become more independent and confident.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848521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c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3911686" y="6262343"/>
            <a:ext cx="2944178" cy="1710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school behaviour policy used to manage challenging behaviour.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1501440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d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5574133" y="6262343"/>
            <a:ext cx="2944395" cy="21386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9"/>
              </a:lnSpc>
              <a:spcBef>
                <a:spcPct val="0"/>
              </a:spcBef>
            </a:pPr>
            <a:r>
              <a:rPr lang="en-US" sz="2599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disagreement between people with different opinions that leads to an argument.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6678275" y="4905375"/>
            <a:ext cx="731749" cy="993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7849"/>
              </a:lnSpc>
              <a:spcBef>
                <a:spcPct val="0"/>
              </a:spcBef>
            </a:pPr>
            <a:r>
              <a:rPr lang="en-US" sz="499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b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406177" y="2740963"/>
            <a:ext cx="15440161" cy="9099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5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is radicalisation?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30068" y="2068731"/>
            <a:ext cx="9519011" cy="1020714"/>
            <a:chOff x="0" y="0"/>
            <a:chExt cx="2763752" cy="29635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91578" y="4474267"/>
            <a:ext cx="9519011" cy="1020714"/>
            <a:chOff x="0" y="0"/>
            <a:chExt cx="2763752" cy="2963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921144" y="3272578"/>
            <a:ext cx="9408432" cy="1020714"/>
            <a:chOff x="0" y="0"/>
            <a:chExt cx="2731647" cy="29635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2202936" y="5675955"/>
            <a:ext cx="9519011" cy="1020714"/>
            <a:chOff x="0" y="0"/>
            <a:chExt cx="2763752" cy="296354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63752" cy="296354"/>
            </a:xfrm>
            <a:custGeom>
              <a:avLst/>
              <a:gdLst/>
              <a:ahLst/>
              <a:cxnLst/>
              <a:rect r="r" b="b" t="t" l="l"/>
              <a:pathLst>
                <a:path h="296354" w="2763752">
                  <a:moveTo>
                    <a:pt x="256055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60552" y="296354"/>
                  </a:lnTo>
                  <a:lnTo>
                    <a:pt x="2763752" y="148177"/>
                  </a:lnTo>
                  <a:lnTo>
                    <a:pt x="2560552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264945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2978861" y="7020519"/>
            <a:ext cx="9408432" cy="1020714"/>
            <a:chOff x="0" y="0"/>
            <a:chExt cx="2731647" cy="29635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302149" y="-405684"/>
            <a:ext cx="9654592" cy="5983473"/>
            <a:chOff x="0" y="0"/>
            <a:chExt cx="12872789" cy="7977964"/>
          </a:xfrm>
        </p:grpSpPr>
        <p:sp>
          <p:nvSpPr>
            <p:cNvPr name="Freeform 18" id="18"/>
            <p:cNvSpPr/>
            <p:nvPr/>
          </p:nvSpPr>
          <p:spPr>
            <a:xfrm flipH="false" flipV="false" rot="1254322">
              <a:off x="490275" y="95209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4"/>
                  </a:lnTo>
                  <a:lnTo>
                    <a:pt x="0" y="3863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9" id="19"/>
            <p:cNvSpPr/>
            <p:nvPr/>
          </p:nvSpPr>
          <p:spPr>
            <a:xfrm flipH="false" flipV="false" rot="-9805223">
              <a:off x="6397962" y="333123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5"/>
                  </a:lnTo>
                  <a:lnTo>
                    <a:pt x="0" y="386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Freeform 20" id="20"/>
          <p:cNvSpPr/>
          <p:nvPr/>
        </p:nvSpPr>
        <p:spPr>
          <a:xfrm flipH="false" flipV="false" rot="8032752">
            <a:off x="18451067" y="3285587"/>
            <a:ext cx="4536968" cy="2897988"/>
          </a:xfrm>
          <a:custGeom>
            <a:avLst/>
            <a:gdLst/>
            <a:ahLst/>
            <a:cxnLst/>
            <a:rect r="r" b="b" t="t" l="l"/>
            <a:pathLst>
              <a:path h="2897988" w="453696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-9805223">
            <a:off x="-983158" y="7455020"/>
            <a:ext cx="4536968" cy="2897988"/>
          </a:xfrm>
          <a:custGeom>
            <a:avLst/>
            <a:gdLst/>
            <a:ahLst/>
            <a:cxnLst/>
            <a:rect r="r" b="b" t="t" l="l"/>
            <a:pathLst>
              <a:path h="2897988" w="453696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2" id="22"/>
          <p:cNvGrpSpPr/>
          <p:nvPr/>
        </p:nvGrpSpPr>
        <p:grpSpPr>
          <a:xfrm rot="0">
            <a:off x="3872962" y="8393657"/>
            <a:ext cx="9408432" cy="1020714"/>
            <a:chOff x="0" y="0"/>
            <a:chExt cx="2731647" cy="296354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731647" cy="296354"/>
            </a:xfrm>
            <a:custGeom>
              <a:avLst/>
              <a:gdLst/>
              <a:ahLst/>
              <a:cxnLst/>
              <a:rect r="r" b="b" t="t" l="l"/>
              <a:pathLst>
                <a:path h="296354" w="2731647">
                  <a:moveTo>
                    <a:pt x="2528447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2528447" y="296354"/>
                  </a:lnTo>
                  <a:lnTo>
                    <a:pt x="2731647" y="148177"/>
                  </a:lnTo>
                  <a:lnTo>
                    <a:pt x="2528447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28575"/>
              <a:ext cx="2617347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Freeform 25" id="25"/>
          <p:cNvSpPr/>
          <p:nvPr/>
        </p:nvSpPr>
        <p:spPr>
          <a:xfrm flipH="false" flipV="false" rot="0">
            <a:off x="7944150" y="2214035"/>
            <a:ext cx="1047261" cy="769300"/>
          </a:xfrm>
          <a:custGeom>
            <a:avLst/>
            <a:gdLst/>
            <a:ahLst/>
            <a:cxnLst/>
            <a:rect r="r" b="b" t="t" l="l"/>
            <a:pathLst>
              <a:path h="769300" w="1047261">
                <a:moveTo>
                  <a:pt x="0" y="0"/>
                </a:moveTo>
                <a:lnTo>
                  <a:pt x="1047260" y="0"/>
                </a:lnTo>
                <a:lnTo>
                  <a:pt x="1047260" y="769300"/>
                </a:lnTo>
                <a:lnTo>
                  <a:pt x="0" y="7693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6" id="26"/>
          <p:cNvSpPr txBox="true"/>
          <p:nvPr/>
        </p:nvSpPr>
        <p:spPr>
          <a:xfrm rot="0">
            <a:off x="558570" y="323850"/>
            <a:ext cx="917993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the journey ahead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028700" y="2326647"/>
            <a:ext cx="6445329" cy="476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4"/>
              </a:lnSpc>
            </a:pPr>
            <a:r>
              <a:rPr lang="en-US" sz="2995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What is scaffolding and why it works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462012" y="4662497"/>
            <a:ext cx="7216510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Effective questioning techniques for TAs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691578" y="3530495"/>
            <a:ext cx="6621599" cy="476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4"/>
              </a:lnSpc>
            </a:pPr>
            <a:r>
              <a:rPr lang="en-US" sz="2995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Using prompts instead of telling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2990630" y="5875980"/>
            <a:ext cx="7943623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Encouraging independence and resilience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3766556" y="7271977"/>
            <a:ext cx="7966171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</a:pPr>
            <a:r>
              <a:rPr lang="en-US" sz="3000">
                <a:solidFill>
                  <a:srgbClr val="3B3B3B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Giving feedback without giving answers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589251" y="2051303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 u="none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1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180326" y="3230650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2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950760" y="443404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3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2462118" y="561116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4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3238044" y="6981164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5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4101464" y="8351729"/>
            <a:ext cx="663786" cy="895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7120"/>
              </a:lnSpc>
              <a:spcBef>
                <a:spcPct val="0"/>
              </a:spcBef>
            </a:pPr>
            <a:r>
              <a:rPr lang="en-US" sz="4535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6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4643396" y="8637314"/>
            <a:ext cx="9408432" cy="495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Recognising when to step back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45008" y="323850"/>
            <a:ext cx="1720062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What Is Scaffolding?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584314" y="2239178"/>
            <a:ext cx="17119371" cy="8615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Scaffolding is temporary support that helps a pupil access learning they cannot yet manage independently.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Think of scaffolding around a building: it provides support while something is being constructed, but it is not designed to remain forever.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Learning scaffolds work in the same way.</a:t>
            </a:r>
          </a:p>
          <a:p>
            <a:pPr algn="l">
              <a:lnSpc>
                <a:spcPts val="4419"/>
              </a:lnSpc>
            </a:pPr>
          </a:p>
          <a:p>
            <a:pPr algn="ctr">
              <a:lnSpc>
                <a:spcPts val="7019"/>
              </a:lnSpc>
            </a:pPr>
            <a:r>
              <a:rPr lang="en-US" sz="5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SUPPORT → SUCCESS → REDUCE → INDEPENDENCE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 goal isn't permanent support. The goal is growing independence.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249979" y="2625315"/>
            <a:ext cx="15224470" cy="565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49"/>
              </a:lnSpc>
            </a:pPr>
            <a:r>
              <a:rPr lang="en-US" sz="34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Scaffolding allows pupils to access challenge without removing it.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3538513" y="3837843"/>
            <a:ext cx="5145338" cy="2855663"/>
          </a:xfrm>
          <a:custGeom>
            <a:avLst/>
            <a:gdLst/>
            <a:ahLst/>
            <a:cxnLst/>
            <a:rect r="r" b="b" t="t" l="l"/>
            <a:pathLst>
              <a:path h="2855663" w="5145338">
                <a:moveTo>
                  <a:pt x="0" y="0"/>
                </a:moveTo>
                <a:lnTo>
                  <a:pt x="5145338" y="0"/>
                </a:lnTo>
                <a:lnTo>
                  <a:pt x="5145338" y="2855663"/>
                </a:lnTo>
                <a:lnTo>
                  <a:pt x="0" y="28556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646425" y="3936006"/>
            <a:ext cx="5145338" cy="2855663"/>
          </a:xfrm>
          <a:custGeom>
            <a:avLst/>
            <a:gdLst/>
            <a:ahLst/>
            <a:cxnLst/>
            <a:rect r="r" b="b" t="t" l="l"/>
            <a:pathLst>
              <a:path h="2855663" w="5145338">
                <a:moveTo>
                  <a:pt x="0" y="0"/>
                </a:moveTo>
                <a:lnTo>
                  <a:pt x="5145339" y="0"/>
                </a:lnTo>
                <a:lnTo>
                  <a:pt x="5145339" y="2855663"/>
                </a:lnTo>
                <a:lnTo>
                  <a:pt x="0" y="28556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538513" y="6879890"/>
            <a:ext cx="5145338" cy="2855663"/>
          </a:xfrm>
          <a:custGeom>
            <a:avLst/>
            <a:gdLst/>
            <a:ahLst/>
            <a:cxnLst/>
            <a:rect r="r" b="b" t="t" l="l"/>
            <a:pathLst>
              <a:path h="2855663" w="5145338">
                <a:moveTo>
                  <a:pt x="0" y="0"/>
                </a:moveTo>
                <a:lnTo>
                  <a:pt x="5145338" y="0"/>
                </a:lnTo>
                <a:lnTo>
                  <a:pt x="5145338" y="2855663"/>
                </a:lnTo>
                <a:lnTo>
                  <a:pt x="0" y="28556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552725" y="6879890"/>
            <a:ext cx="5128628" cy="2846389"/>
          </a:xfrm>
          <a:custGeom>
            <a:avLst/>
            <a:gdLst/>
            <a:ahLst/>
            <a:cxnLst/>
            <a:rect r="r" b="b" t="t" l="l"/>
            <a:pathLst>
              <a:path h="2846389" w="5128628">
                <a:moveTo>
                  <a:pt x="0" y="0"/>
                </a:moveTo>
                <a:lnTo>
                  <a:pt x="5128628" y="0"/>
                </a:lnTo>
                <a:lnTo>
                  <a:pt x="5128628" y="2846389"/>
                </a:lnTo>
                <a:lnTo>
                  <a:pt x="0" y="28463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847215" y="4041712"/>
            <a:ext cx="4527933" cy="2419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Connect learning</a:t>
            </a: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Help pupils link new learning to knowledge and strategies they already have.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046919" y="4382762"/>
            <a:ext cx="4344352" cy="1933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Access challenge</a:t>
            </a: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Provi</a:t>
            </a: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de support while maintaining ambitious expectations.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646425" y="7322010"/>
            <a:ext cx="4941228" cy="1933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Build independence</a:t>
            </a: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Gradually reduce support as pupils become increasingly confident and capable.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903777" y="7093556"/>
            <a:ext cx="4414810" cy="2419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Experience success</a:t>
            </a: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Give enough su</a:t>
            </a: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pport for pupils to succeed while still doing meaningful thinking themselves.</a:t>
            </a:r>
          </a:p>
        </p:txBody>
      </p:sp>
      <p:grpSp>
        <p:nvGrpSpPr>
          <p:cNvPr name="Group 11" id="11"/>
          <p:cNvGrpSpPr/>
          <p:nvPr/>
        </p:nvGrpSpPr>
        <p:grpSpPr>
          <a:xfrm rot="2006755">
            <a:off x="11647153" y="-2194193"/>
            <a:ext cx="9654592" cy="5983473"/>
            <a:chOff x="0" y="0"/>
            <a:chExt cx="12872789" cy="7977964"/>
          </a:xfrm>
        </p:grpSpPr>
        <p:sp>
          <p:nvSpPr>
            <p:cNvPr name="Freeform 12" id="12"/>
            <p:cNvSpPr/>
            <p:nvPr/>
          </p:nvSpPr>
          <p:spPr>
            <a:xfrm flipH="false" flipV="false" rot="1254322">
              <a:off x="490275" y="95209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4"/>
                  </a:lnTo>
                  <a:lnTo>
                    <a:pt x="0" y="38639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-9805223">
              <a:off x="6397962" y="3331230"/>
              <a:ext cx="6049290" cy="3863984"/>
            </a:xfrm>
            <a:custGeom>
              <a:avLst/>
              <a:gdLst/>
              <a:ahLst/>
              <a:cxnLst/>
              <a:rect r="r" b="b" t="t" l="l"/>
              <a:pathLst>
                <a:path h="3863984" w="6049290">
                  <a:moveTo>
                    <a:pt x="0" y="0"/>
                  </a:moveTo>
                  <a:lnTo>
                    <a:pt x="6049290" y="0"/>
                  </a:lnTo>
                  <a:lnTo>
                    <a:pt x="6049290" y="3863985"/>
                  </a:lnTo>
                  <a:lnTo>
                    <a:pt x="0" y="38639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1580485" y="702294"/>
            <a:ext cx="17200621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Why Does Scaffolding Work?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60266" y="342900"/>
            <a:ext cx="14578196" cy="1200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880"/>
              </a:lnSpc>
              <a:spcBef>
                <a:spcPct val="0"/>
              </a:spcBef>
            </a:pPr>
            <a:r>
              <a:rPr lang="en-US" sz="7400" spc="451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What Can a Scaffold Look Like?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0266" y="1720582"/>
            <a:ext cx="16230600" cy="521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Scaffolding isn't always an adult sitting beside a pupil.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0341" y="2708642"/>
            <a:ext cx="4930630" cy="1125220"/>
            <a:chOff x="0" y="0"/>
            <a:chExt cx="1298602" cy="29635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538476" y="3044874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🗣 A verbal prompt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60266" y="6005385"/>
            <a:ext cx="18036788" cy="4362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🗣 A verbal prompt - A short reminder that nudges thinking without providing the answer.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👀 A visual - A word bank, number line, diagram, checklist or vocabulary prompt.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📝 A model - An example or worked example that helps pupils understand what successful learning looks like.</a:t>
            </a:r>
          </a:p>
          <a:p>
            <a:pPr algn="l">
              <a:lnSpc>
                <a:spcPts val="3899"/>
              </a:lnSpc>
            </a:pPr>
          </a:p>
          <a:p>
            <a:pPr algn="l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🧩 A structure - A sentence stem, writing frame or sequence of steps that makes a complex task more manageable.</a:t>
            </a:r>
          </a:p>
          <a:p>
            <a:pPr algn="l">
              <a:lnSpc>
                <a:spcPts val="3899"/>
              </a:lnSpc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3723874" y="4300587"/>
            <a:ext cx="4930630" cy="1125220"/>
            <a:chOff x="0" y="0"/>
            <a:chExt cx="1298602" cy="29635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4152009" y="4638858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📝 A model</a:t>
            </a:r>
          </a:p>
        </p:txBody>
      </p:sp>
      <p:grpSp>
        <p:nvGrpSpPr>
          <p:cNvPr name="Group 13" id="13"/>
          <p:cNvGrpSpPr/>
          <p:nvPr/>
        </p:nvGrpSpPr>
        <p:grpSpPr>
          <a:xfrm rot="1091025">
            <a:off x="13011888" y="-1374388"/>
            <a:ext cx="7021138" cy="5995809"/>
            <a:chOff x="0" y="0"/>
            <a:chExt cx="9361517" cy="7994412"/>
          </a:xfrm>
        </p:grpSpPr>
        <p:sp>
          <p:nvSpPr>
            <p:cNvPr name="Freeform 14" id="14"/>
            <p:cNvSpPr/>
            <p:nvPr/>
          </p:nvSpPr>
          <p:spPr>
            <a:xfrm flipH="false" flipV="false" rot="707898">
              <a:off x="309533" y="340140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3" y="0"/>
                  </a:lnTo>
                  <a:lnTo>
                    <a:pt x="3679203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5" id="15"/>
            <p:cNvSpPr/>
            <p:nvPr/>
          </p:nvSpPr>
          <p:spPr>
            <a:xfrm flipH="false" flipV="false" rot="-6988485">
              <a:off x="3876044" y="115259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6" id="16"/>
            <p:cNvSpPr/>
            <p:nvPr/>
          </p:nvSpPr>
          <p:spPr>
            <a:xfrm flipH="false" flipV="false" rot="-10298734">
              <a:off x="5454262" y="433734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17" id="17"/>
          <p:cNvGrpSpPr/>
          <p:nvPr/>
        </p:nvGrpSpPr>
        <p:grpSpPr>
          <a:xfrm rot="0">
            <a:off x="8891580" y="2708642"/>
            <a:ext cx="4930630" cy="1125220"/>
            <a:chOff x="0" y="0"/>
            <a:chExt cx="1298602" cy="296354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C492B2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20" id="20"/>
          <p:cNvSpPr txBox="true"/>
          <p:nvPr/>
        </p:nvSpPr>
        <p:spPr>
          <a:xfrm rot="0">
            <a:off x="9319715" y="2963899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👀 A visual</a:t>
            </a:r>
          </a:p>
        </p:txBody>
      </p:sp>
      <p:grpSp>
        <p:nvGrpSpPr>
          <p:cNvPr name="Group 21" id="21"/>
          <p:cNvGrpSpPr/>
          <p:nvPr/>
        </p:nvGrpSpPr>
        <p:grpSpPr>
          <a:xfrm rot="0">
            <a:off x="12439011" y="4300587"/>
            <a:ext cx="4930630" cy="1125220"/>
            <a:chOff x="0" y="0"/>
            <a:chExt cx="1298602" cy="296354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1298602" cy="296354"/>
            </a:xfrm>
            <a:custGeom>
              <a:avLst/>
              <a:gdLst/>
              <a:ahLst/>
              <a:cxnLst/>
              <a:rect r="r" b="b" t="t" l="l"/>
              <a:pathLst>
                <a:path h="296354" w="1298602">
                  <a:moveTo>
                    <a:pt x="1095402" y="0"/>
                  </a:moveTo>
                  <a:lnTo>
                    <a:pt x="0" y="0"/>
                  </a:lnTo>
                  <a:lnTo>
                    <a:pt x="0" y="296354"/>
                  </a:lnTo>
                  <a:lnTo>
                    <a:pt x="1095402" y="296354"/>
                  </a:lnTo>
                  <a:lnTo>
                    <a:pt x="1298602" y="148177"/>
                  </a:lnTo>
                  <a:lnTo>
                    <a:pt x="1095402" y="0"/>
                  </a:lnTo>
                  <a:close/>
                </a:path>
              </a:pathLst>
            </a:custGeom>
            <a:solidFill>
              <a:srgbClr val="FDD485"/>
            </a:solidFill>
          </p:spPr>
        </p:sp>
        <p:sp>
          <p:nvSpPr>
            <p:cNvPr name="TextBox 23" id="23"/>
            <p:cNvSpPr txBox="true"/>
            <p:nvPr/>
          </p:nvSpPr>
          <p:spPr>
            <a:xfrm>
              <a:off x="0" y="-28575"/>
              <a:ext cx="1184302" cy="32492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80"/>
                </a:lnSpc>
              </a:pP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12867147" y="4636819"/>
            <a:ext cx="3755536" cy="424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80"/>
              </a:lnSpc>
            </a:pPr>
            <a:r>
              <a:rPr lang="en-US" b="true" sz="2600">
                <a:solidFill>
                  <a:srgbClr val="3B3B3B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🧩 A structure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00066" y="2775592"/>
            <a:ext cx="6707079" cy="4414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SCAFFOLDING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"What do you already know?"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"Wh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at cou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ld help you?"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"Where could you look?"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"What could you try first?"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14376063" y="6190260"/>
            <a:ext cx="3484871" cy="5084030"/>
          </a:xfrm>
          <a:custGeom>
            <a:avLst/>
            <a:gdLst/>
            <a:ahLst/>
            <a:cxnLst/>
            <a:rect r="r" b="b" t="t" l="l"/>
            <a:pathLst>
              <a:path h="5084030" w="3484871">
                <a:moveTo>
                  <a:pt x="0" y="0"/>
                </a:moveTo>
                <a:lnTo>
                  <a:pt x="3484871" y="0"/>
                </a:lnTo>
                <a:lnTo>
                  <a:pt x="3484871" y="5084030"/>
                </a:lnTo>
                <a:lnTo>
                  <a:pt x="0" y="50840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30080" y="492775"/>
            <a:ext cx="16561232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Scaffolding or Doing?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608331" y="3738880"/>
            <a:ext cx="9924004" cy="5519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DOING THE THINKING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"I'll show you."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"Write this."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"Do this next."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"The answer is…"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ctr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881349" y="8158480"/>
            <a:ext cx="11766014" cy="109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19"/>
              </a:lnSpc>
              <a:spcBef>
                <a:spcPct val="0"/>
              </a:spcBef>
            </a:pPr>
            <a:r>
              <a:rPr lang="en-US" b="true" sz="3399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Ask yourself: </a:t>
            </a:r>
            <a:r>
              <a:rPr lang="en-US" b="true" sz="3399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Who is doing most of the thinking — the adult or the pupil?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65620" y="4490153"/>
            <a:ext cx="5425788" cy="3011312"/>
          </a:xfrm>
          <a:custGeom>
            <a:avLst/>
            <a:gdLst/>
            <a:ahLst/>
            <a:cxnLst/>
            <a:rect r="r" b="b" t="t" l="l"/>
            <a:pathLst>
              <a:path h="3011312" w="5425788">
                <a:moveTo>
                  <a:pt x="0" y="0"/>
                </a:moveTo>
                <a:lnTo>
                  <a:pt x="5425788" y="0"/>
                </a:lnTo>
                <a:lnTo>
                  <a:pt x="5425788" y="3011312"/>
                </a:lnTo>
                <a:lnTo>
                  <a:pt x="0" y="30113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99245" y="2404265"/>
            <a:ext cx="5553053" cy="3081944"/>
          </a:xfrm>
          <a:custGeom>
            <a:avLst/>
            <a:gdLst/>
            <a:ahLst/>
            <a:cxnLst/>
            <a:rect r="r" b="b" t="t" l="l"/>
            <a:pathLst>
              <a:path h="3081944" w="5553053">
                <a:moveTo>
                  <a:pt x="0" y="0"/>
                </a:moveTo>
                <a:lnTo>
                  <a:pt x="5553052" y="0"/>
                </a:lnTo>
                <a:lnTo>
                  <a:pt x="5553052" y="3081944"/>
                </a:lnTo>
                <a:lnTo>
                  <a:pt x="0" y="30819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243294" y="6919724"/>
            <a:ext cx="5641152" cy="3130839"/>
          </a:xfrm>
          <a:custGeom>
            <a:avLst/>
            <a:gdLst/>
            <a:ahLst/>
            <a:cxnLst/>
            <a:rect r="r" b="b" t="t" l="l"/>
            <a:pathLst>
              <a:path h="3130839" w="5641152">
                <a:moveTo>
                  <a:pt x="0" y="0"/>
                </a:moveTo>
                <a:lnTo>
                  <a:pt x="5641152" y="0"/>
                </a:lnTo>
                <a:lnTo>
                  <a:pt x="5641152" y="3130839"/>
                </a:lnTo>
                <a:lnTo>
                  <a:pt x="0" y="313083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99245" y="920080"/>
            <a:ext cx="14908592" cy="111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280"/>
              </a:lnSpc>
              <a:spcBef>
                <a:spcPct val="0"/>
              </a:spcBef>
            </a:pPr>
            <a:r>
              <a:rPr lang="en-US" sz="6900" spc="420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Finding the Right Level of Support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911646" y="4926714"/>
            <a:ext cx="5078776" cy="2419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Just enough support</a:t>
            </a: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Pupils experience challenge, think for themselves and achieve success.</a:t>
            </a:r>
          </a:p>
          <a:p>
            <a:pPr algn="ctr">
              <a:lnSpc>
                <a:spcPts val="389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1109287" y="3021714"/>
            <a:ext cx="5332967" cy="1933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Too little support</a:t>
            </a: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Pupils may become frustrated, stuck or disengaged.</a:t>
            </a:r>
          </a:p>
          <a:p>
            <a:pPr algn="ctr">
              <a:lnSpc>
                <a:spcPts val="389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12276860" y="7317489"/>
            <a:ext cx="5607586" cy="2905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9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Too much support</a:t>
            </a:r>
          </a:p>
          <a:p>
            <a:pPr algn="ctr">
              <a:lnSpc>
                <a:spcPts val="3899"/>
              </a:lnSpc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Pupils can become reliant on adult help and have fewer opportunities to problem-solve independently.</a:t>
            </a:r>
          </a:p>
          <a:p>
            <a:pPr algn="ctr">
              <a:lnSpc>
                <a:spcPts val="3899"/>
              </a:lnSpc>
            </a:pPr>
          </a:p>
        </p:txBody>
      </p:sp>
      <p:grpSp>
        <p:nvGrpSpPr>
          <p:cNvPr name="Group 9" id="9"/>
          <p:cNvGrpSpPr/>
          <p:nvPr/>
        </p:nvGrpSpPr>
        <p:grpSpPr>
          <a:xfrm rot="0">
            <a:off x="14777431" y="0"/>
            <a:ext cx="7021138" cy="5995809"/>
            <a:chOff x="0" y="0"/>
            <a:chExt cx="9361517" cy="7994412"/>
          </a:xfrm>
        </p:grpSpPr>
        <p:sp>
          <p:nvSpPr>
            <p:cNvPr name="Freeform 10" id="10"/>
            <p:cNvSpPr/>
            <p:nvPr/>
          </p:nvSpPr>
          <p:spPr>
            <a:xfrm flipH="false" flipV="false" rot="707898">
              <a:off x="309533" y="340140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3" y="0"/>
                  </a:lnTo>
                  <a:lnTo>
                    <a:pt x="3679203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1" id="11"/>
            <p:cNvSpPr/>
            <p:nvPr/>
          </p:nvSpPr>
          <p:spPr>
            <a:xfrm flipH="false" flipV="false" rot="-6988485">
              <a:off x="3876044" y="115259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2" id="12"/>
            <p:cNvSpPr/>
            <p:nvPr/>
          </p:nvSpPr>
          <p:spPr>
            <a:xfrm flipH="false" flipV="false" rot="-10298734">
              <a:off x="5454262" y="4337346"/>
              <a:ext cx="3679202" cy="3407861"/>
            </a:xfrm>
            <a:custGeom>
              <a:avLst/>
              <a:gdLst/>
              <a:ahLst/>
              <a:cxnLst/>
              <a:rect r="r" b="b" t="t" l="l"/>
              <a:pathLst>
                <a:path h="3407861" w="3679202">
                  <a:moveTo>
                    <a:pt x="0" y="0"/>
                  </a:moveTo>
                  <a:lnTo>
                    <a:pt x="3679202" y="0"/>
                  </a:lnTo>
                  <a:lnTo>
                    <a:pt x="3679202" y="3407861"/>
                  </a:lnTo>
                  <a:lnTo>
                    <a:pt x="0" y="3407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109287" y="8922745"/>
            <a:ext cx="9289256" cy="962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99"/>
              </a:lnSpc>
              <a:spcBef>
                <a:spcPct val="0"/>
              </a:spcBef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🎯 The aim:</a:t>
            </a:r>
          </a:p>
          <a:p>
            <a:pPr algn="ctr">
              <a:lnSpc>
                <a:spcPts val="3899"/>
              </a:lnSpc>
              <a:spcBef>
                <a:spcPct val="0"/>
              </a:spcBef>
            </a:pPr>
            <a:r>
              <a:rPr lang="en-US" sz="29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Enough support for success — enough space for thinking.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455826">
            <a:off x="15010297" y="7112295"/>
            <a:ext cx="2571588" cy="2694044"/>
          </a:xfrm>
          <a:custGeom>
            <a:avLst/>
            <a:gdLst/>
            <a:ahLst/>
            <a:cxnLst/>
            <a:rect r="r" b="b" t="t" l="l"/>
            <a:pathLst>
              <a:path h="2694044" w="2571588">
                <a:moveTo>
                  <a:pt x="0" y="0"/>
                </a:moveTo>
                <a:lnTo>
                  <a:pt x="2571588" y="0"/>
                </a:lnTo>
                <a:lnTo>
                  <a:pt x="2571588" y="2694045"/>
                </a:lnTo>
                <a:lnTo>
                  <a:pt x="0" y="269404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554707" y="273206"/>
            <a:ext cx="17178587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Temporary Means Temporary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54707" y="1965743"/>
            <a:ext cx="14015630" cy="8903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scaf</a:t>
            </a: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fold should change as the pupil's confidence and competence grow.</a:t>
            </a:r>
          </a:p>
          <a:p>
            <a:pPr algn="ctr">
              <a:lnSpc>
                <a:spcPts val="4159"/>
              </a:lnSpc>
            </a:pP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Initially…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Adult model + support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↓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Then…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Prompt + resource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↓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Later…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Small reminder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↓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Eventually…</a:t>
            </a: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Independent pupil</a:t>
            </a:r>
          </a:p>
          <a:p>
            <a:pPr algn="ctr">
              <a:lnSpc>
                <a:spcPts val="4159"/>
              </a:lnSpc>
            </a:pPr>
          </a:p>
          <a:p>
            <a:pPr algn="ctr">
              <a:lnSpc>
                <a:spcPts val="4159"/>
              </a:lnSpc>
            </a:pPr>
            <a:r>
              <a:rPr lang="en-US" sz="31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scaffold that is never reduced can unintentionally become a dependency.</a:t>
            </a:r>
          </a:p>
          <a:p>
            <a:pPr algn="ctr">
              <a:lnSpc>
                <a:spcPts val="4159"/>
              </a:lnSpc>
            </a:pPr>
          </a:p>
          <a:p>
            <a:pPr algn="ctr">
              <a:lnSpc>
                <a:spcPts val="415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2912071">
            <a:off x="14935133" y="1309804"/>
            <a:ext cx="3214993" cy="2977887"/>
          </a:xfrm>
          <a:custGeom>
            <a:avLst/>
            <a:gdLst/>
            <a:ahLst/>
            <a:cxnLst/>
            <a:rect r="r" b="b" t="t" l="l"/>
            <a:pathLst>
              <a:path h="2977887" w="3214993">
                <a:moveTo>
                  <a:pt x="0" y="0"/>
                </a:moveTo>
                <a:lnTo>
                  <a:pt x="3214992" y="0"/>
                </a:lnTo>
                <a:lnTo>
                  <a:pt x="3214992" y="2977886"/>
                </a:lnTo>
                <a:lnTo>
                  <a:pt x="0" y="29778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13389" y="400106"/>
            <a:ext cx="17861222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20"/>
              </a:lnSpc>
              <a:spcBef>
                <a:spcPct val="0"/>
              </a:spcBef>
            </a:pPr>
            <a:r>
              <a:rPr lang="en-US" sz="6600" spc="402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what does successful scaffolding look like?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18641" y="1624433"/>
            <a:ext cx="16186077" cy="8834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Don't only ask: "Did they finish the task?"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Instead, notice whether pupils are beginning to: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START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tasks with less reassurance.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SELECT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useful resources independently.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TRY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strategies before asking for help.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CHECK 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and correct their own work.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 b="true">
                <a:solidFill>
                  <a:srgbClr val="343434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</a:rPr>
              <a:t>PERSEVERE 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when something feels difficult.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Independence is the real measure of success.</a:t>
            </a:r>
          </a:p>
          <a:p>
            <a:pPr algn="l">
              <a:lnSpc>
                <a:spcPts val="4419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13389" y="400106"/>
            <a:ext cx="17861222" cy="1066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20"/>
              </a:lnSpc>
              <a:spcBef>
                <a:spcPct val="0"/>
              </a:spcBef>
            </a:pPr>
            <a:r>
              <a:rPr lang="en-US" sz="6600" spc="402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C</a:t>
            </a:r>
            <a:r>
              <a:rPr lang="en-US" sz="6600" spc="402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ommon Pitfalls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418641" y="1624433"/>
            <a:ext cx="16186077" cy="82816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⚠️ Steppi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ng in too quickly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 pupil's pause does not necessarily mean they need help. Give thinking and processing time.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⚠️ Focusing on finished work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completed worksheet with significant adult input may tell us very little about what the pupil can actually do.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⚠️ Becoming the pupil's permanent support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Constant adult proximity can unintentionally reduce opportunities to interact with the teacher, peers and learning resources.</a:t>
            </a:r>
          </a:p>
          <a:p>
            <a:pPr algn="l">
              <a:lnSpc>
                <a:spcPts val="4419"/>
              </a:lnSpc>
            </a:pP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⚠️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Leaving scaffolds in place</a:t>
            </a:r>
          </a:p>
          <a:p>
            <a:pPr algn="l">
              <a:lnSpc>
                <a:spcPts val="4419"/>
              </a:lnSpc>
            </a:pP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R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egularly ask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  <a:r>
              <a:rPr lang="en-US" sz="33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whether the pupil still needs the same level of support.</a:t>
            </a:r>
          </a:p>
          <a:p>
            <a:pPr algn="l">
              <a:lnSpc>
                <a:spcPts val="4419"/>
              </a:lnSpc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990439"/>
            <a:ext cx="15504242" cy="8787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Choose one pupil you regularly support.</a:t>
            </a: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Before stepping in:</a:t>
            </a:r>
          </a:p>
          <a:p>
            <a:pPr algn="ctr">
              <a:lnSpc>
                <a:spcPts val="5329"/>
              </a:lnSpc>
            </a:pPr>
            <a:r>
              <a:rPr lang="en-US" b="true" sz="4099" i="true">
                <a:solidFill>
                  <a:srgbClr val="343434"/>
                </a:solidFill>
                <a:latin typeface="Glacial Indifference Bold Italics"/>
                <a:ea typeface="Glacial Indifference Bold Italics"/>
                <a:cs typeface="Glacial Indifference Bold Italics"/>
                <a:sym typeface="Glacial Indifference Bold Italics"/>
              </a:rPr>
              <a:t>PAUSE → WATCH → DECIDE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PAUSE -  Give the pupil time to think.</a:t>
            </a: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WATCH -  Notice what they attempt independently.</a:t>
            </a: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DECIDE - What is the smallest amount of support they need to move forward?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This week's challenge: Notice what happens when you give slightly less help.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3815148">
            <a:off x="15591175" y="362919"/>
            <a:ext cx="2271723" cy="2357449"/>
          </a:xfrm>
          <a:custGeom>
            <a:avLst/>
            <a:gdLst/>
            <a:ahLst/>
            <a:cxnLst/>
            <a:rect r="r" b="b" t="t" l="l"/>
            <a:pathLst>
              <a:path h="2357449" w="2271723">
                <a:moveTo>
                  <a:pt x="0" y="0"/>
                </a:moveTo>
                <a:lnTo>
                  <a:pt x="2271723" y="0"/>
                </a:lnTo>
                <a:lnTo>
                  <a:pt x="2271723" y="2357449"/>
                </a:lnTo>
                <a:lnTo>
                  <a:pt x="0" y="23574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9213" y="323850"/>
            <a:ext cx="8984787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⚡ Spark Forward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3636604">
            <a:off x="16074943" y="7958643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1990439"/>
            <a:ext cx="16539827" cy="8787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B</a:t>
            </a: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efore you leave, consider...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1. Do I sometimes step in</a:t>
            </a: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 </a:t>
            </a: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befor</a:t>
            </a: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e a pupil has had enough time to think?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2. Who does most of the thinking during my interactions with pupils?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3. Are there pupils who may have become reliant on my support?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4. Which scaffolds could I begin to reduce?</a:t>
            </a:r>
          </a:p>
          <a:p>
            <a:pPr algn="l">
              <a:lnSpc>
                <a:spcPts val="5329"/>
              </a:lnSpc>
            </a:pPr>
          </a:p>
          <a:p>
            <a:pPr algn="l">
              <a:lnSpc>
                <a:spcPts val="5329"/>
              </a:lnSpc>
            </a:pPr>
            <a:r>
              <a:rPr lang="en-US" sz="4099" i="true">
                <a:solidFill>
                  <a:srgbClr val="343434"/>
                </a:solidFill>
                <a:latin typeface="Glacial Indifference Italics"/>
                <a:ea typeface="Glacial Indifference Italics"/>
                <a:cs typeface="Glacial Indifference Italics"/>
                <a:sym typeface="Glacial Indifference Italics"/>
              </a:rPr>
              <a:t>Complete this sentence: "One change I will make to my support this week is..."</a:t>
            </a:r>
          </a:p>
          <a:p>
            <a:pPr algn="l">
              <a:lnSpc>
                <a:spcPts val="5329"/>
              </a:lnSpc>
            </a:pPr>
          </a:p>
        </p:txBody>
      </p:sp>
      <p:sp>
        <p:nvSpPr>
          <p:cNvPr name="Freeform 3" id="3"/>
          <p:cNvSpPr/>
          <p:nvPr/>
        </p:nvSpPr>
        <p:spPr>
          <a:xfrm flipH="false" flipV="false" rot="3815148">
            <a:off x="15591175" y="362919"/>
            <a:ext cx="2271723" cy="2357449"/>
          </a:xfrm>
          <a:custGeom>
            <a:avLst/>
            <a:gdLst/>
            <a:ahLst/>
            <a:cxnLst/>
            <a:rect r="r" b="b" t="t" l="l"/>
            <a:pathLst>
              <a:path h="2357449" w="2271723">
                <a:moveTo>
                  <a:pt x="0" y="0"/>
                </a:moveTo>
                <a:lnTo>
                  <a:pt x="2271723" y="0"/>
                </a:lnTo>
                <a:lnTo>
                  <a:pt x="2271723" y="2357449"/>
                </a:lnTo>
                <a:lnTo>
                  <a:pt x="0" y="23574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59213" y="323850"/>
            <a:ext cx="8984787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Fin</a:t>
            </a: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al Reflection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3636604">
            <a:off x="15700370" y="582137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3" y="0"/>
                </a:lnTo>
                <a:lnTo>
                  <a:pt x="2368713" y="1992681"/>
                </a:lnTo>
                <a:lnTo>
                  <a:pt x="0" y="19926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6EFF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124604" y="7801445"/>
            <a:ext cx="2191808" cy="2485555"/>
          </a:xfrm>
          <a:custGeom>
            <a:avLst/>
            <a:gdLst/>
            <a:ahLst/>
            <a:cxnLst/>
            <a:rect r="r" b="b" t="t" l="l"/>
            <a:pathLst>
              <a:path h="2485555" w="2191808">
                <a:moveTo>
                  <a:pt x="0" y="0"/>
                </a:moveTo>
                <a:lnTo>
                  <a:pt x="2191808" y="0"/>
                </a:lnTo>
                <a:lnTo>
                  <a:pt x="2191808" y="2485555"/>
                </a:lnTo>
                <a:lnTo>
                  <a:pt x="0" y="24855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28064" y="323850"/>
            <a:ext cx="8144755" cy="13144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600"/>
              </a:lnSpc>
              <a:spcBef>
                <a:spcPct val="0"/>
              </a:spcBef>
            </a:pPr>
            <a:r>
              <a:rPr lang="en-US" sz="8000" spc="488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evidence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28064" y="1938406"/>
            <a:ext cx="17956655" cy="686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4" tooltip="https://educationendowmentfoundation.org.uk/education-evidence/guidance-reports/feedback"/>
              </a:rPr>
              <a:t>E</a:t>
            </a: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5" tooltip="https://educationendowmentfoundation.org.uk/education-evidence/guidance-reports/feedback"/>
              </a:rPr>
              <a:t>ducation Endowment Foundation - Making Best Use of Teaching Assistants</a:t>
            </a:r>
          </a:p>
          <a:p>
            <a:pPr algn="l">
              <a:lnSpc>
                <a:spcPts val="3639"/>
              </a:lnSpc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6" tooltip="https://educationendowmentfoundation.org.uk/education-evidence/guidance-reports/feedback"/>
              </a:rPr>
              <a:t>Guidance on using TA support to develop independent learning rather than creating over-reliance.</a:t>
            </a:r>
          </a:p>
          <a:p>
            <a:pPr algn="l">
              <a:lnSpc>
                <a:spcPts val="3639"/>
              </a:lnSpc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7" tooltip="https://educationendowmentfoundation.org.uk/education-evidence/guidance-reports/teaching-assistants?utm_source=chatgpt.com"/>
              </a:rPr>
              <a:t>EEF – Making Best Use of Teaching Assistants</a:t>
            </a:r>
          </a:p>
          <a:p>
            <a:pPr algn="l">
              <a:lnSpc>
                <a:spcPts val="3639"/>
              </a:lnSpc>
            </a:pPr>
          </a:p>
          <a:p>
            <a:pPr algn="l">
              <a:lnSpc>
                <a:spcPts val="3639"/>
              </a:lnSpc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8" tooltip="https://educationendowmentfoundation.org.uk/education-evidence/guidance-reports/feedback"/>
              </a:rPr>
              <a:t>Education Endowment Foundation</a:t>
            </a:r>
          </a:p>
          <a:p>
            <a:pPr algn="l">
              <a:lnSpc>
                <a:spcPts val="3639"/>
              </a:lnSpc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9" tooltip="https://educationendowmentfoundation.org.uk/education-evidence/guidance-reports/feedback"/>
              </a:rPr>
              <a:t>Special Educational Needs in Mainstream Schools</a:t>
            </a:r>
          </a:p>
          <a:p>
            <a:pPr algn="l">
              <a:lnSpc>
                <a:spcPts val="3639"/>
              </a:lnSpc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10" tooltip="https://educationendowmentfoundation.org.uk/education-evidence/guidance-reports/feedback"/>
              </a:rPr>
              <a:t>Evidence-informed recommendations around high-quality teaching, scaffolding and supporting pupils with SEND.</a:t>
            </a:r>
          </a:p>
          <a:p>
            <a:pPr algn="l">
              <a:lnSpc>
                <a:spcPts val="3639"/>
              </a:lnSpc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11" tooltip="https://educationendowmentfoundation.org.uk/education-evidence/guidance-reports/send?utm_source=chatgpt.com"/>
              </a:rPr>
              <a:t>EEF – Special Educational Needs in Mainstream Schools</a:t>
            </a:r>
          </a:p>
          <a:p>
            <a:pPr algn="l">
              <a:lnSpc>
                <a:spcPts val="3639"/>
              </a:lnSpc>
            </a:pPr>
          </a:p>
          <a:p>
            <a:pPr algn="l">
              <a:lnSpc>
                <a:spcPts val="3639"/>
              </a:lnSpc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12" tooltip="https://educationendowmentfoundation.org.uk/education-evidence/guidance-reports/feedback"/>
              </a:rPr>
              <a:t>Education Endowment Foundation - Metacognition and Self-Regulated Learning</a:t>
            </a:r>
          </a:p>
          <a:p>
            <a:pPr algn="l">
              <a:lnSpc>
                <a:spcPts val="3639"/>
              </a:lnSpc>
            </a:pPr>
            <a:r>
              <a:rPr lang="en-US" sz="2799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13" tooltip="https://educationendowmentfoundation.org.uk/education-evidence/guidance-reports/feedback"/>
              </a:rPr>
              <a:t>Useful evidence around developing pupils who can increasingly plan, monitor and manage their own learning.</a:t>
            </a:r>
          </a:p>
          <a:p>
            <a:pPr algn="l">
              <a:lnSpc>
                <a:spcPts val="3639"/>
              </a:lnSpc>
            </a:pPr>
            <a:r>
              <a:rPr lang="en-US" sz="2799" u="sng">
                <a:solidFill>
                  <a:srgbClr val="343434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14" tooltip="https://educationendowmentfoundation.org.uk/education-evidence/guidance-reports/metacognition?utm_source=chatgpt.com"/>
              </a:rPr>
              <a:t>EEF – Metacognition and Self-Regulated Learning</a:t>
            </a:r>
          </a:p>
          <a:p>
            <a:pPr algn="l">
              <a:lnSpc>
                <a:spcPts val="3639"/>
              </a:lnSpc>
            </a:pPr>
          </a:p>
          <a:p>
            <a:pPr algn="l">
              <a:lnSpc>
                <a:spcPts val="3639"/>
              </a:lnSpc>
            </a:pPr>
          </a:p>
          <a:p>
            <a:pPr algn="l">
              <a:lnSpc>
                <a:spcPts val="3639"/>
              </a:lnSpc>
            </a:pP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-67204" y="7801445"/>
            <a:ext cx="2191808" cy="2485555"/>
          </a:xfrm>
          <a:custGeom>
            <a:avLst/>
            <a:gdLst/>
            <a:ahLst/>
            <a:cxnLst/>
            <a:rect r="r" b="b" t="t" l="l"/>
            <a:pathLst>
              <a:path h="2485555" w="2191808">
                <a:moveTo>
                  <a:pt x="0" y="0"/>
                </a:moveTo>
                <a:lnTo>
                  <a:pt x="2191808" y="0"/>
                </a:lnTo>
                <a:lnTo>
                  <a:pt x="2191808" y="2485555"/>
                </a:lnTo>
                <a:lnTo>
                  <a:pt x="0" y="24855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8167581">
            <a:off x="16074943" y="-259480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1"/>
                </a:lnTo>
                <a:lnTo>
                  <a:pt x="0" y="199268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8167581">
            <a:off x="14086961" y="379499"/>
            <a:ext cx="2368714" cy="1992680"/>
          </a:xfrm>
          <a:custGeom>
            <a:avLst/>
            <a:gdLst/>
            <a:ahLst/>
            <a:cxnLst/>
            <a:rect r="r" b="b" t="t" l="l"/>
            <a:pathLst>
              <a:path h="1992680" w="2368714">
                <a:moveTo>
                  <a:pt x="0" y="0"/>
                </a:moveTo>
                <a:lnTo>
                  <a:pt x="2368714" y="0"/>
                </a:lnTo>
                <a:lnTo>
                  <a:pt x="2368714" y="1992680"/>
                </a:lnTo>
                <a:lnTo>
                  <a:pt x="0" y="199268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D48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896498" y="3071134"/>
            <a:ext cx="10704092" cy="33623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640"/>
              </a:lnSpc>
              <a:spcBef>
                <a:spcPct val="0"/>
              </a:spcBef>
            </a:pPr>
            <a:r>
              <a:rPr lang="en-US" sz="7200" spc="439">
                <a:solidFill>
                  <a:srgbClr val="3B3B3B"/>
                </a:solidFill>
                <a:latin typeface="Scripter"/>
                <a:ea typeface="Scripter"/>
                <a:cs typeface="Scripter"/>
                <a:sym typeface="Scripter"/>
              </a:rPr>
              <a:t>The best scaffold is one we can eventually remove.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1093235">
            <a:off x="12440102" y="4099790"/>
            <a:ext cx="6537838" cy="6849164"/>
          </a:xfrm>
          <a:custGeom>
            <a:avLst/>
            <a:gdLst/>
            <a:ahLst/>
            <a:cxnLst/>
            <a:rect r="r" b="b" t="t" l="l"/>
            <a:pathLst>
              <a:path h="6849164" w="6537838">
                <a:moveTo>
                  <a:pt x="0" y="0"/>
                </a:moveTo>
                <a:lnTo>
                  <a:pt x="6537838" y="0"/>
                </a:lnTo>
                <a:lnTo>
                  <a:pt x="6537838" y="6849163"/>
                </a:lnTo>
                <a:lnTo>
                  <a:pt x="0" y="684916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3263651">
            <a:off x="12606650" y="3112722"/>
            <a:ext cx="2666122" cy="3519633"/>
          </a:xfrm>
          <a:custGeom>
            <a:avLst/>
            <a:gdLst/>
            <a:ahLst/>
            <a:cxnLst/>
            <a:rect r="r" b="b" t="t" l="l"/>
            <a:pathLst>
              <a:path h="3519633" w="2666122">
                <a:moveTo>
                  <a:pt x="0" y="0"/>
                </a:moveTo>
                <a:lnTo>
                  <a:pt x="2666122" y="0"/>
                </a:lnTo>
                <a:lnTo>
                  <a:pt x="2666122" y="3519633"/>
                </a:lnTo>
                <a:lnTo>
                  <a:pt x="0" y="3519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1925265">
            <a:off x="14482333" y="1330340"/>
            <a:ext cx="2867578" cy="2867578"/>
          </a:xfrm>
          <a:custGeom>
            <a:avLst/>
            <a:gdLst/>
            <a:ahLst/>
            <a:cxnLst/>
            <a:rect r="r" b="b" t="t" l="l"/>
            <a:pathLst>
              <a:path h="2867578" w="2867578">
                <a:moveTo>
                  <a:pt x="0" y="0"/>
                </a:moveTo>
                <a:lnTo>
                  <a:pt x="2867578" y="0"/>
                </a:lnTo>
                <a:lnTo>
                  <a:pt x="2867578" y="2867579"/>
                </a:lnTo>
                <a:lnTo>
                  <a:pt x="0" y="28675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12286252" y="-796532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0164406">
            <a:off x="16996813" y="1900787"/>
            <a:ext cx="3306919" cy="2781946"/>
          </a:xfrm>
          <a:custGeom>
            <a:avLst/>
            <a:gdLst/>
            <a:ahLst/>
            <a:cxnLst/>
            <a:rect r="r" b="b" t="t" l="l"/>
            <a:pathLst>
              <a:path h="2781946" w="3306919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DAHSkiYqUZY</dc:identifier>
  <dcterms:modified xsi:type="dcterms:W3CDTF">2011-08-01T06:04:30Z</dcterms:modified>
  <cp:revision>1</cp:revision>
  <dc:title>1 - What is scaffolding and why it works</dc:title>
</cp:coreProperties>
</file>