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Scripter" charset="1" panose="00000000000000000000"/>
      <p:regular r:id="rId22"/>
    </p:embeddedFont>
    <p:embeddedFont>
      <p:font typeface="Glacial Indifference" charset="1" panose="00000000000000000000"/>
      <p:regular r:id="rId23"/>
    </p:embeddedFont>
    <p:embeddedFont>
      <p:font typeface="Glacial Indifference Bold Italics" charset="1" panose="00000800000000000000"/>
      <p:regular r:id="rId24"/>
    </p:embeddedFont>
    <p:embeddedFont>
      <p:font typeface="Glacial Indifference Bold" charset="1" panose="000008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ducationendowmentfoundation.org.uk/education-evidence/guidance-reports/send?utm_source=chatgpt.com" TargetMode="External" Type="http://schemas.openxmlformats.org/officeDocument/2006/relationships/hyperlink"/><Relationship Id="rId11" Target="https://educationendowmentfoundation.org.uk/education-evidence/guidance-reports/send?utm_source=chatgpt.com" TargetMode="External" Type="http://schemas.openxmlformats.org/officeDocument/2006/relationships/hyperlink"/><Relationship Id="rId12" Target="https://educationendowmentfoundation.org.uk/education-evidence/guidance-reports/send?utm_source=chatgpt.com" TargetMode="External" Type="http://schemas.openxmlformats.org/officeDocument/2006/relationships/hyperlink"/><Relationship Id="rId13" Target="https://educationendowmentfoundation.org.uk/education-evidence/guidance-reports/send?utm_source=chatgpt.com" TargetMode="External" Type="http://schemas.openxmlformats.org/officeDocument/2006/relationships/hyperlink"/><Relationship Id="rId14" Target="https://www.nasen.org.uk/resources?utm_source=chatgpt.com" TargetMode="External" Type="http://schemas.openxmlformats.org/officeDocument/2006/relationships/hyperlink"/><Relationship Id="rId15" Target="https://www.nasen.org.uk/resources?utm_source=chatgpt.com" TargetMode="External" Type="http://schemas.openxmlformats.org/officeDocument/2006/relationships/hyperlink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https://educationendowmentfoundation.org.uk/education-evidence/guidance-reports/supporting-parents?utm_source=chatgpt.com" TargetMode="External" Type="http://schemas.openxmlformats.org/officeDocument/2006/relationships/hyperlink"/><Relationship Id="rId5" Target="https://educationendowmentfoundation.org.uk/education-evidence/guidance-reports/supporting-parents?utm_source=chatgpt.com" TargetMode="External" Type="http://schemas.openxmlformats.org/officeDocument/2006/relationships/hyperlink"/><Relationship Id="rId6" Target="https://educationendowmentfoundation.org.uk/education-evidence/guidance-reports/supporting-parents?utm_source=chatgpt.com" TargetMode="External" Type="http://schemas.openxmlformats.org/officeDocument/2006/relationships/hyperlink"/><Relationship Id="rId7" Target="https://educationendowmentfoundation.org.uk/education-evidence/guidance-reports/supporting-parents?utm_source=chatgpt.com" TargetMode="External" Type="http://schemas.openxmlformats.org/officeDocument/2006/relationships/hyperlink"/><Relationship Id="rId8" Target="https://www.gov.uk/government/publications/send-code-of-practice-0-to-25?utm_source=chatgpt.com" TargetMode="External" Type="http://schemas.openxmlformats.org/officeDocument/2006/relationships/hyperlink"/><Relationship Id="rId9" Target="https://www.gov.uk/government/publications/send-code-of-practice-0-to-25?utm_source=chatgpt.com" TargetMode="External" Type="http://schemas.openxmlformats.org/officeDocument/2006/relationships/hyperlink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43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273007" y="5626842"/>
            <a:ext cx="9426304" cy="2091859"/>
            <a:chOff x="0" y="0"/>
            <a:chExt cx="3136958" cy="69614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36959" cy="696145"/>
            </a:xfrm>
            <a:custGeom>
              <a:avLst/>
              <a:gdLst/>
              <a:ahLst/>
              <a:cxnLst/>
              <a:rect r="r" b="b" t="t" l="l"/>
              <a:pathLst>
                <a:path h="696145" w="3136959">
                  <a:moveTo>
                    <a:pt x="2933759" y="0"/>
                  </a:moveTo>
                  <a:lnTo>
                    <a:pt x="203200" y="0"/>
                  </a:lnTo>
                  <a:lnTo>
                    <a:pt x="0" y="348073"/>
                  </a:lnTo>
                  <a:lnTo>
                    <a:pt x="203200" y="696145"/>
                  </a:lnTo>
                  <a:lnTo>
                    <a:pt x="2933759" y="696145"/>
                  </a:lnTo>
                  <a:lnTo>
                    <a:pt x="3136959" y="348073"/>
                  </a:lnTo>
                  <a:lnTo>
                    <a:pt x="2933759" y="0"/>
                  </a:lnTo>
                  <a:close/>
                </a:path>
              </a:pathLst>
            </a:custGeom>
            <a:solidFill>
              <a:srgbClr val="92B2C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52400" y="-28575"/>
              <a:ext cx="2832158" cy="7247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8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342357" y="5881155"/>
            <a:ext cx="9603287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5000" spc="305">
                <a:solidFill>
                  <a:srgbClr val="3B3B3B"/>
                </a:solidFill>
                <a:latin typeface="Scripter"/>
                <a:ea typeface="Scripter"/>
                <a:cs typeface="Scripter"/>
                <a:sym typeface="Scripter"/>
              </a:rPr>
              <a:t>Building trusting parent relationships</a:t>
            </a:r>
          </a:p>
          <a:p>
            <a:pPr algn="ctr">
              <a:lnSpc>
                <a:spcPts val="5850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-3263651">
            <a:off x="16659900" y="2436982"/>
            <a:ext cx="2666122" cy="3519633"/>
          </a:xfrm>
          <a:custGeom>
            <a:avLst/>
            <a:gdLst/>
            <a:ahLst/>
            <a:cxnLst/>
            <a:rect r="r" b="b" t="t" l="l"/>
            <a:pathLst>
              <a:path h="3519633" w="2666122">
                <a:moveTo>
                  <a:pt x="0" y="0"/>
                </a:moveTo>
                <a:lnTo>
                  <a:pt x="2666123" y="0"/>
                </a:lnTo>
                <a:lnTo>
                  <a:pt x="2666123" y="3519633"/>
                </a:lnTo>
                <a:lnTo>
                  <a:pt x="0" y="3519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925265">
            <a:off x="15548376" y="-477747"/>
            <a:ext cx="2867578" cy="2867578"/>
          </a:xfrm>
          <a:custGeom>
            <a:avLst/>
            <a:gdLst/>
            <a:ahLst/>
            <a:cxnLst/>
            <a:rect r="r" b="b" t="t" l="l"/>
            <a:pathLst>
              <a:path h="2867578" w="2867578">
                <a:moveTo>
                  <a:pt x="0" y="0"/>
                </a:moveTo>
                <a:lnTo>
                  <a:pt x="2867578" y="0"/>
                </a:lnTo>
                <a:lnTo>
                  <a:pt x="2867578" y="2867578"/>
                </a:lnTo>
                <a:lnTo>
                  <a:pt x="0" y="28675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948580" y="-594694"/>
            <a:ext cx="5221587" cy="5098168"/>
          </a:xfrm>
          <a:custGeom>
            <a:avLst/>
            <a:gdLst/>
            <a:ahLst/>
            <a:cxnLst/>
            <a:rect r="r" b="b" t="t" l="l"/>
            <a:pathLst>
              <a:path h="5098168" w="5221587">
                <a:moveTo>
                  <a:pt x="0" y="0"/>
                </a:moveTo>
                <a:lnTo>
                  <a:pt x="5221587" y="0"/>
                </a:lnTo>
                <a:lnTo>
                  <a:pt x="5221587" y="5098168"/>
                </a:lnTo>
                <a:lnTo>
                  <a:pt x="0" y="50981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963039" y="1669544"/>
            <a:ext cx="10361922" cy="3435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20"/>
              </a:lnSpc>
            </a:pPr>
            <a:r>
              <a:rPr lang="en-US" sz="8000" spc="488">
                <a:solidFill>
                  <a:srgbClr val="E6EFF4"/>
                </a:solidFill>
                <a:latin typeface="Scripter"/>
                <a:ea typeface="Scripter"/>
                <a:cs typeface="Scripter"/>
                <a:sym typeface="Scripter"/>
              </a:rPr>
              <a:t>Working with Families and Professionals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736798" y="8630451"/>
            <a:ext cx="8814405" cy="540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56"/>
              </a:lnSpc>
            </a:pPr>
            <a:r>
              <a:rPr lang="en-US" sz="3300" spc="600">
                <a:solidFill>
                  <a:srgbClr val="E6EFF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SESSION 1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-5400000">
            <a:off x="2886781" y="-1764788"/>
            <a:ext cx="3306919" cy="2781946"/>
          </a:xfrm>
          <a:custGeom>
            <a:avLst/>
            <a:gdLst/>
            <a:ahLst/>
            <a:cxnLst/>
            <a:rect r="r" b="b" t="t" l="l"/>
            <a:pathLst>
              <a:path h="2781946" w="3306919">
                <a:moveTo>
                  <a:pt x="0" y="0"/>
                </a:moveTo>
                <a:lnTo>
                  <a:pt x="3306919" y="0"/>
                </a:lnTo>
                <a:lnTo>
                  <a:pt x="3306919" y="2781946"/>
                </a:lnTo>
                <a:lnTo>
                  <a:pt x="0" y="27819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8032418">
            <a:off x="17048128" y="6327728"/>
            <a:ext cx="3306919" cy="2781946"/>
          </a:xfrm>
          <a:custGeom>
            <a:avLst/>
            <a:gdLst/>
            <a:ahLst/>
            <a:cxnLst/>
            <a:rect r="r" b="b" t="t" l="l"/>
            <a:pathLst>
              <a:path h="2781946" w="3306919">
                <a:moveTo>
                  <a:pt x="0" y="0"/>
                </a:moveTo>
                <a:lnTo>
                  <a:pt x="3306919" y="0"/>
                </a:lnTo>
                <a:lnTo>
                  <a:pt x="3306919" y="2781946"/>
                </a:lnTo>
                <a:lnTo>
                  <a:pt x="0" y="27819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-1211067" y="5088912"/>
            <a:ext cx="3306919" cy="2781946"/>
          </a:xfrm>
          <a:custGeom>
            <a:avLst/>
            <a:gdLst/>
            <a:ahLst/>
            <a:cxnLst/>
            <a:rect r="r" b="b" t="t" l="l"/>
            <a:pathLst>
              <a:path h="2781946" w="3306919">
                <a:moveTo>
                  <a:pt x="0" y="0"/>
                </a:moveTo>
                <a:lnTo>
                  <a:pt x="3306919" y="0"/>
                </a:lnTo>
                <a:lnTo>
                  <a:pt x="3306919" y="2781945"/>
                </a:lnTo>
                <a:lnTo>
                  <a:pt x="0" y="278194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945517">
            <a:off x="13579091" y="8789680"/>
            <a:ext cx="3306919" cy="2781946"/>
          </a:xfrm>
          <a:custGeom>
            <a:avLst/>
            <a:gdLst/>
            <a:ahLst/>
            <a:cxnLst/>
            <a:rect r="r" b="b" t="t" l="l"/>
            <a:pathLst>
              <a:path h="2781946" w="3306919">
                <a:moveTo>
                  <a:pt x="0" y="0"/>
                </a:moveTo>
                <a:lnTo>
                  <a:pt x="3306919" y="0"/>
                </a:lnTo>
                <a:lnTo>
                  <a:pt x="3306919" y="2781946"/>
                </a:lnTo>
                <a:lnTo>
                  <a:pt x="0" y="27819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51212" y="352425"/>
            <a:ext cx="17661588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20"/>
              </a:lnSpc>
              <a:spcBef>
                <a:spcPct val="0"/>
              </a:spcBef>
            </a:pPr>
            <a:r>
              <a:rPr lang="en-US" sz="6600" spc="402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Language Matters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315716" y="1760889"/>
            <a:ext cx="15943584" cy="10469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70"/>
              </a:lnSpc>
            </a:pP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Compa</a:t>
            </a: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re: ❌ “She refuses to work.”</a:t>
            </a:r>
          </a:p>
          <a:p>
            <a:pPr algn="just">
              <a:lnSpc>
                <a:spcPts val="3770"/>
              </a:lnSpc>
            </a:pP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with: ✓ “We've noticed she finds it difficult to begin independent writing.”</a:t>
            </a:r>
          </a:p>
          <a:p>
            <a:pPr algn="just">
              <a:lnSpc>
                <a:spcPts val="3770"/>
              </a:lnSpc>
            </a:pPr>
          </a:p>
          <a:p>
            <a:pPr algn="just">
              <a:lnSpc>
                <a:spcPts val="3770"/>
              </a:lnSpc>
            </a:pP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Compare: </a:t>
            </a: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❌ “He </a:t>
            </a: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has terrible behaviour after lunch.”</a:t>
            </a:r>
          </a:p>
          <a:p>
            <a:pPr algn="just">
              <a:lnSpc>
                <a:spcPts val="3770"/>
              </a:lnSpc>
            </a:pP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with: ✓ “We've noticed he becomes increasingly dysregulated after lunchtime.”</a:t>
            </a:r>
          </a:p>
          <a:p>
            <a:pPr algn="just">
              <a:lnSpc>
                <a:spcPts val="3770"/>
              </a:lnSpc>
            </a:pPr>
          </a:p>
          <a:p>
            <a:pPr algn="just">
              <a:lnSpc>
                <a:spcPts val="3770"/>
              </a:lnSpc>
            </a:pP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Compare: </a:t>
            </a: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❌ “Sh</a:t>
            </a: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can't cope with change.”</a:t>
            </a:r>
          </a:p>
          <a:p>
            <a:pPr algn="just">
              <a:lnSpc>
                <a:spcPts val="3770"/>
              </a:lnSpc>
            </a:pP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with: ✓</a:t>
            </a: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“Unexpected</a:t>
            </a: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changes appear particularly difficult for her.”</a:t>
            </a:r>
          </a:p>
          <a:p>
            <a:pPr algn="just">
              <a:lnSpc>
                <a:spcPts val="3770"/>
              </a:lnSpc>
            </a:pPr>
          </a:p>
          <a:p>
            <a:pPr algn="just">
              <a:lnSpc>
                <a:spcPts val="3770"/>
              </a:lnSpc>
            </a:pPr>
            <a:r>
              <a:rPr lang="en-US" b="true" sz="2900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Specific, observable language:</a:t>
            </a:r>
          </a:p>
          <a:p>
            <a:pPr algn="just">
              <a:lnSpc>
                <a:spcPts val="3770"/>
              </a:lnSpc>
            </a:pPr>
          </a:p>
          <a:p>
            <a:pPr algn="just">
              <a:lnSpc>
                <a:spcPts val="3770"/>
              </a:lnSpc>
            </a:pP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reduces judgement</a:t>
            </a:r>
          </a:p>
          <a:p>
            <a:pPr algn="just">
              <a:lnSpc>
                <a:spcPts val="3770"/>
              </a:lnSpc>
            </a:pP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supports shared problem-solving</a:t>
            </a:r>
          </a:p>
          <a:p>
            <a:pPr algn="just">
              <a:lnSpc>
                <a:spcPts val="3770"/>
              </a:lnSpc>
            </a:pP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helps identify barriers</a:t>
            </a:r>
          </a:p>
          <a:p>
            <a:pPr algn="just">
              <a:lnSpc>
                <a:spcPts val="3770"/>
              </a:lnSpc>
            </a:pPr>
            <a:r>
              <a:rPr lang="en-US" sz="2900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Describe what you're seeing before interpreting why it's happening.</a:t>
            </a:r>
          </a:p>
          <a:p>
            <a:pPr algn="just">
              <a:lnSpc>
                <a:spcPts val="3770"/>
              </a:lnSpc>
            </a:pPr>
          </a:p>
          <a:p>
            <a:pPr algn="just">
              <a:lnSpc>
                <a:spcPts val="3770"/>
              </a:lnSpc>
            </a:pPr>
          </a:p>
          <a:p>
            <a:pPr algn="just">
              <a:lnSpc>
                <a:spcPts val="3770"/>
              </a:lnSpc>
            </a:pPr>
          </a:p>
          <a:p>
            <a:pPr algn="just">
              <a:lnSpc>
                <a:spcPts val="3770"/>
              </a:lnSpc>
            </a:pPr>
          </a:p>
          <a:p>
            <a:pPr algn="just">
              <a:lnSpc>
                <a:spcPts val="3770"/>
              </a:lnSpc>
            </a:pPr>
          </a:p>
          <a:p>
            <a:pPr algn="just">
              <a:lnSpc>
                <a:spcPts val="3770"/>
              </a:lnSpc>
            </a:pPr>
          </a:p>
          <a:p>
            <a:pPr algn="just">
              <a:lnSpc>
                <a:spcPts val="3770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2912071">
            <a:off x="15911535" y="-422196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30"/>
                </a:lnTo>
                <a:lnTo>
                  <a:pt x="0" y="257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912071">
            <a:off x="15867327" y="7968985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30"/>
                </a:lnTo>
                <a:lnTo>
                  <a:pt x="0" y="257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2912071">
            <a:off x="15867327" y="2531812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30"/>
                </a:lnTo>
                <a:lnTo>
                  <a:pt x="0" y="257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912071">
            <a:off x="15655112" y="5530673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30"/>
                </a:lnTo>
                <a:lnTo>
                  <a:pt x="0" y="257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51799" y="333375"/>
            <a:ext cx="16784402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00"/>
              </a:lnSpc>
              <a:spcBef>
                <a:spcPct val="0"/>
              </a:spcBef>
            </a:pPr>
            <a:r>
              <a:rPr lang="en-US" sz="7000" spc="427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When Families Disagree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09134" y="1456740"/>
            <a:ext cx="14901130" cy="12701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Sometimes a parent may </a:t>
            </a: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say: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“I don't think that strategy is helping.”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“I think my child needs more support.”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“That's not what we see at home.”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“I'm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worried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school isn'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 understanding them.”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It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can fe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el uncomfortabl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e. But disagreement doesn't have to become conflict.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Try: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“Tell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me wh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y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ou're notic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ing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.”        “What would you like us to understand?”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“Le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t's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look at what we're both seeing.”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“Wha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could we try?”             “How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will w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know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whether 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t's helping?”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he goal isn't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always immed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iate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agreement.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It's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mai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ntaining a 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tionship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in wh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ich productive conversat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 remains possible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  <a:p>
            <a:pPr algn="ctr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  <a:p>
            <a:pPr algn="ctr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2912071">
            <a:off x="15577357" y="7968985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30"/>
                </a:lnTo>
                <a:lnTo>
                  <a:pt x="0" y="257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912071">
            <a:off x="15577357" y="5192734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30"/>
                </a:lnTo>
                <a:lnTo>
                  <a:pt x="0" y="257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2912071">
            <a:off x="15577357" y="2488698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30"/>
                </a:lnTo>
                <a:lnTo>
                  <a:pt x="0" y="257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912071">
            <a:off x="15577357" y="-336815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30"/>
                </a:lnTo>
                <a:lnTo>
                  <a:pt x="0" y="257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4928" y="342900"/>
            <a:ext cx="17758073" cy="117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640"/>
              </a:lnSpc>
              <a:spcBef>
                <a:spcPct val="0"/>
              </a:spcBef>
            </a:pPr>
            <a:r>
              <a:rPr lang="en-US" sz="7200" spc="43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Every Adult Shapes the Relationship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1570013"/>
            <a:ext cx="14372321" cy="12148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Families don't experience only the: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acher or SENDCo.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They experience: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off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ice 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onversation               the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TA 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 the gate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lunchtime conversation                   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phone call               the email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me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ing            the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response when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they raise a concern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 warm rela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tionship can be strengthened by every member of staff.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It can also be damaged by: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dismissiveness                          jargon                         defensiveness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inconsistency                              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omises that aren't followed up</a:t>
            </a:r>
          </a:p>
          <a:p>
            <a:pPr algn="l">
              <a:lnSpc>
                <a:spcPts val="4419"/>
              </a:lnSpc>
            </a:pPr>
          </a:p>
          <a:p>
            <a:pPr algn="ctr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Inclusion extends beyond the classroom door.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2912071">
            <a:off x="15577357" y="7968985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30"/>
                </a:lnTo>
                <a:lnTo>
                  <a:pt x="0" y="257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912071">
            <a:off x="15577357" y="5192734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30"/>
                </a:lnTo>
                <a:lnTo>
                  <a:pt x="0" y="257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2912071">
            <a:off x="15577357" y="2488698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30"/>
                </a:lnTo>
                <a:lnTo>
                  <a:pt x="0" y="257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912071">
            <a:off x="15577357" y="-322527"/>
            <a:ext cx="2783946" cy="2578630"/>
          </a:xfrm>
          <a:custGeom>
            <a:avLst/>
            <a:gdLst/>
            <a:ahLst/>
            <a:cxnLst/>
            <a:rect r="r" b="b" t="t" l="l"/>
            <a:pathLst>
              <a:path h="2578630" w="2783946">
                <a:moveTo>
                  <a:pt x="0" y="0"/>
                </a:moveTo>
                <a:lnTo>
                  <a:pt x="2783946" y="0"/>
                </a:lnTo>
                <a:lnTo>
                  <a:pt x="2783946" y="2578629"/>
                </a:lnTo>
                <a:lnTo>
                  <a:pt x="0" y="25786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30396" y="1732402"/>
            <a:ext cx="16952102" cy="9386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Sometimes the most important sentenc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is: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“I'll come back to you.”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But trust depends on what happens next.</a:t>
            </a:r>
          </a:p>
          <a:p>
            <a:pPr algn="l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If we say:</a:t>
            </a:r>
          </a:p>
          <a:p>
            <a:pPr algn="l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“I'll spe</a:t>
            </a: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ak to the SENDCo.”</a:t>
            </a:r>
          </a:p>
          <a:p>
            <a:pPr algn="l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→ do it.</a:t>
            </a:r>
          </a:p>
          <a:p>
            <a:pPr algn="l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“W</a:t>
            </a: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e'll try that strategy.”</a:t>
            </a:r>
          </a:p>
          <a:p>
            <a:pPr algn="l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→ try it.</a:t>
            </a:r>
          </a:p>
          <a:p>
            <a:pPr algn="l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“</a:t>
            </a: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I'll call you on Friday.”</a:t>
            </a:r>
          </a:p>
          <a:p>
            <a:pPr algn="l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→ c</a:t>
            </a: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all.</a:t>
            </a:r>
          </a:p>
          <a:p>
            <a:pPr algn="l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“We'</a:t>
            </a: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ll review</a:t>
            </a: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this in three weeks.”</a:t>
            </a:r>
          </a:p>
          <a:p>
            <a:pPr algn="l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→ </a:t>
            </a: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review it.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w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n't always be able 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 gi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ve familie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 the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ans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wer they want. But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we can aim to be:</a:t>
            </a:r>
          </a:p>
          <a:p>
            <a:pPr algn="ctr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clear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+ 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eliabl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+ respectful.</a:t>
            </a:r>
          </a:p>
          <a:p>
            <a:pPr algn="ctr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Trust g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row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hen w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ords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nd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cti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ns m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atch.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060962" y="586935"/>
            <a:ext cx="2095350" cy="1739141"/>
          </a:xfrm>
          <a:custGeom>
            <a:avLst/>
            <a:gdLst/>
            <a:ahLst/>
            <a:cxnLst/>
            <a:rect r="r" b="b" t="t" l="l"/>
            <a:pathLst>
              <a:path h="1739141" w="2095350">
                <a:moveTo>
                  <a:pt x="0" y="0"/>
                </a:moveTo>
                <a:lnTo>
                  <a:pt x="2095350" y="0"/>
                </a:lnTo>
                <a:lnTo>
                  <a:pt x="2095350" y="1739141"/>
                </a:lnTo>
                <a:lnTo>
                  <a:pt x="0" y="17391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0660" y="409575"/>
            <a:ext cx="12158262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00"/>
              </a:lnSpc>
              <a:spcBef>
                <a:spcPct val="0"/>
              </a:spcBef>
            </a:pPr>
            <a:r>
              <a:rPr lang="en-US" sz="7000" spc="427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Trust Needs Follow-Through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91923" y="2091235"/>
            <a:ext cx="15416107" cy="11596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One Positive Connection</a:t>
            </a: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This week, choose one family you don't usually communicate with unless something needs addressing.</a:t>
            </a: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Make one small, genuine positive connection.</a:t>
            </a:r>
          </a:p>
          <a:p>
            <a:pPr algn="just">
              <a:lnSpc>
                <a:spcPts val="4419"/>
              </a:lnSpc>
            </a:pPr>
            <a:r>
              <a:rPr lang="en-US" sz="3399" b="true">
                <a:solidFill>
                  <a:srgbClr val="34343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Perhaps:</a:t>
            </a: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“They contributed brilliantly today.”</a:t>
            </a: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“I noticed how independently they started their work.”</a:t>
            </a: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“They were really kind to another pupil.”    “They've worked incredibly hard on this.”</a:t>
            </a: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“I thought you'd like to know…”</a:t>
            </a: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It could take:</a:t>
            </a: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30 seconds. A conversation. A quick call. </a:t>
            </a: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 message through your usual school system.</a:t>
            </a: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Then consider: How might this change the next conversation we need to have?</a:t>
            </a:r>
          </a:p>
          <a:p>
            <a:pPr algn="just">
              <a:lnSpc>
                <a:spcPts val="4419"/>
              </a:lnSpc>
            </a:pPr>
          </a:p>
          <a:p>
            <a:pPr algn="just">
              <a:lnSpc>
                <a:spcPts val="4419"/>
              </a:lnSpc>
            </a:pPr>
          </a:p>
          <a:p>
            <a:pPr algn="just">
              <a:lnSpc>
                <a:spcPts val="4419"/>
              </a:lnSpc>
            </a:pPr>
          </a:p>
          <a:p>
            <a:pPr algn="just">
              <a:lnSpc>
                <a:spcPts val="4419"/>
              </a:lnSpc>
            </a:pPr>
          </a:p>
          <a:p>
            <a:pPr algn="just">
              <a:lnSpc>
                <a:spcPts val="4419"/>
              </a:lnSpc>
            </a:pPr>
          </a:p>
          <a:p>
            <a:pPr algn="just">
              <a:lnSpc>
                <a:spcPts val="4419"/>
              </a:lnSpc>
            </a:pPr>
          </a:p>
          <a:p>
            <a:pPr algn="just">
              <a:lnSpc>
                <a:spcPts val="4419"/>
              </a:lnSpc>
            </a:pPr>
          </a:p>
          <a:p>
            <a:pPr algn="just">
              <a:lnSpc>
                <a:spcPts val="4419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4727081" y="323850"/>
            <a:ext cx="10945790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spc="488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Spark Forward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8167581">
            <a:off x="-155657" y="-215412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4" y="0"/>
                </a:lnTo>
                <a:lnTo>
                  <a:pt x="2368714" y="1992680"/>
                </a:lnTo>
                <a:lnTo>
                  <a:pt x="0" y="199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8167581">
            <a:off x="-473310" y="8678872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4" y="0"/>
                </a:lnTo>
                <a:lnTo>
                  <a:pt x="2368714" y="1992680"/>
                </a:lnTo>
                <a:lnTo>
                  <a:pt x="0" y="199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167581">
            <a:off x="-473310" y="6517730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4" y="0"/>
                </a:lnTo>
                <a:lnTo>
                  <a:pt x="2368714" y="1992680"/>
                </a:lnTo>
                <a:lnTo>
                  <a:pt x="0" y="199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167581">
            <a:off x="-629382" y="4147160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4" y="0"/>
                </a:lnTo>
                <a:lnTo>
                  <a:pt x="2368714" y="1992680"/>
                </a:lnTo>
                <a:lnTo>
                  <a:pt x="0" y="199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8167581">
            <a:off x="-155657" y="1933262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4" y="0"/>
                </a:lnTo>
                <a:lnTo>
                  <a:pt x="2368714" y="1992680"/>
                </a:lnTo>
                <a:lnTo>
                  <a:pt x="0" y="199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8064" y="323850"/>
            <a:ext cx="8144755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spc="488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evidence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8167581">
            <a:off x="15391472" y="7473590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4" y="0"/>
                </a:lnTo>
                <a:lnTo>
                  <a:pt x="2368714" y="1992681"/>
                </a:lnTo>
                <a:lnTo>
                  <a:pt x="0" y="1992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8167581">
            <a:off x="12741814" y="8156530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3" y="0"/>
                </a:lnTo>
                <a:lnTo>
                  <a:pt x="2368713" y="1992680"/>
                </a:lnTo>
                <a:lnTo>
                  <a:pt x="0" y="199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68733" y="2047875"/>
            <a:ext cx="16950535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9"/>
              </a:lnSpc>
              <a:spcBef>
                <a:spcPct val="0"/>
              </a:spcBef>
            </a:pP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4" tooltip="https://educationendowmentfoundation.org.uk/education-evidence/guidance-reports/supporting-parents?utm_source=chatgpt.com"/>
              </a:rPr>
              <a:t>EEF – Working w</a:t>
            </a: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5" tooltip="https://educationendowmentfoundation.org.uk/education-evidence/guidance-reports/supporting-parents?utm_source=chatgpt.com"/>
              </a:rPr>
              <a:t>i</a:t>
            </a: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6" tooltip="https://educationendowmentfoundation.org.uk/education-evidence/guidance-reports/supporting-parents?utm_source=chatgpt.com"/>
              </a:rPr>
              <a:t>th P</a:t>
            </a: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7" tooltip="https://educationendowmentfoundation.org.uk/education-evidence/guidance-reports/supporting-parents?utm_source=chatgpt.com"/>
              </a:rPr>
              <a:t>arents to Support Children's Learning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68733" y="3989303"/>
            <a:ext cx="16950535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9"/>
              </a:lnSpc>
              <a:spcBef>
                <a:spcPct val="0"/>
              </a:spcBef>
            </a:pP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8" tooltip="https://www.gov.uk/government/publications/send-code-of-practice-0-to-25?utm_source=chatgpt.com"/>
              </a:rPr>
              <a:t>DfE – SEND Cod</a:t>
            </a: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9" tooltip="https://www.gov.uk/government/publications/send-code-of-practice-0-to-25?utm_source=chatgpt.com"/>
              </a:rPr>
              <a:t>e of Practice: 0–25 Years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68733" y="5932403"/>
            <a:ext cx="16950535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9"/>
              </a:lnSpc>
              <a:spcBef>
                <a:spcPct val="0"/>
              </a:spcBef>
            </a:pP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10" tooltip="https://educationendowmentfoundation.org.uk/education-evidence/guidance-reports/send?utm_source=chatgpt.com"/>
              </a:rPr>
              <a:t>EEF – Special Educational Needs </a:t>
            </a: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11" tooltip="https://educationendowmentfoundation.org.uk/education-evidence/guidance-reports/send?utm_source=chatgpt.com"/>
              </a:rPr>
              <a:t>in</a:t>
            </a: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12" tooltip="https://educationendowmentfoundation.org.uk/education-evidence/guidance-reports/send?utm_source=chatgpt.com"/>
              </a:rPr>
              <a:t> M</a:t>
            </a: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13" tooltip="https://educationendowmentfoundation.org.uk/education-evidence/guidance-reports/send?utm_source=chatgpt.com"/>
              </a:rPr>
              <a:t>ainstream Schools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8733" y="7917481"/>
            <a:ext cx="16950535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9"/>
              </a:lnSpc>
              <a:spcBef>
                <a:spcPct val="0"/>
              </a:spcBef>
            </a:pP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14" tooltip="https://www.nasen.org.uk/resources?utm_source=chatgpt.com"/>
              </a:rPr>
              <a:t>nasen – SEND Re</a:t>
            </a:r>
            <a:r>
              <a:rPr lang="en-US" sz="3399" spc="207" u="sng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  <a:hlinkClick r:id="rId15" tooltip="https://www.nasen.org.uk/resources?utm_source=chatgpt.com"/>
              </a:rPr>
              <a:t>sources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89955" y="402575"/>
            <a:ext cx="16398045" cy="10353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Families won't always agree with us.</a:t>
            </a: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They won't always see what we see.</a:t>
            </a: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And we won't always see what they see.</a:t>
            </a: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But strong partnerships aren't built on always agreeing.</a:t>
            </a:r>
          </a:p>
          <a:p>
            <a:pPr algn="ctr">
              <a:lnSpc>
                <a:spcPts val="4320"/>
              </a:lnSpc>
            </a:pP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They're built on:</a:t>
            </a: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listening. curiosity. respect. clear communication.</a:t>
            </a: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honesty. </a:t>
            </a: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following</a:t>
            </a: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 through.</a:t>
            </a: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And remembering that behind every meeting, email or conversation is a shared concern:</a:t>
            </a: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A child we all want to succeed.</a:t>
            </a:r>
          </a:p>
          <a:p>
            <a:pPr algn="ctr">
              <a:lnSpc>
                <a:spcPts val="4320"/>
              </a:lnSpc>
            </a:pP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So don't wait until something goes wrong to build the relationship. Say hello. Share the success.</a:t>
            </a: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Ask the question. Listen to the answer.</a:t>
            </a: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Because when difficult conversations eventually come...</a:t>
            </a:r>
          </a:p>
          <a:p>
            <a:pPr algn="ctr">
              <a:lnSpc>
                <a:spcPts val="4320"/>
              </a:lnSpc>
            </a:pPr>
            <a:r>
              <a:rPr lang="en-US" sz="3600" spc="219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trust built in the small moments matters.</a:t>
            </a:r>
          </a:p>
          <a:p>
            <a:pPr algn="ctr" marL="0" indent="0" lvl="0">
              <a:lnSpc>
                <a:spcPts val="4320"/>
              </a:lnSpc>
              <a:spcBef>
                <a:spcPct val="0"/>
              </a:spcBef>
            </a:pPr>
          </a:p>
          <a:p>
            <a:pPr algn="ctr" marL="0" indent="0" lvl="0">
              <a:lnSpc>
                <a:spcPts val="4320"/>
              </a:lnSpc>
              <a:spcBef>
                <a:spcPct val="0"/>
              </a:spcBef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-8167581">
            <a:off x="-155657" y="-215412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4" y="0"/>
                </a:lnTo>
                <a:lnTo>
                  <a:pt x="2368714" y="1992680"/>
                </a:lnTo>
                <a:lnTo>
                  <a:pt x="0" y="199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8167581">
            <a:off x="-473310" y="8678872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4" y="0"/>
                </a:lnTo>
                <a:lnTo>
                  <a:pt x="2368714" y="1992680"/>
                </a:lnTo>
                <a:lnTo>
                  <a:pt x="0" y="199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8167581">
            <a:off x="-473310" y="6517730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4" y="0"/>
                </a:lnTo>
                <a:lnTo>
                  <a:pt x="2368714" y="1992680"/>
                </a:lnTo>
                <a:lnTo>
                  <a:pt x="0" y="199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167581">
            <a:off x="-629382" y="4147160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4" y="0"/>
                </a:lnTo>
                <a:lnTo>
                  <a:pt x="2368714" y="1992680"/>
                </a:lnTo>
                <a:lnTo>
                  <a:pt x="0" y="199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167581">
            <a:off x="-155657" y="1933262"/>
            <a:ext cx="2368714" cy="1992680"/>
          </a:xfrm>
          <a:custGeom>
            <a:avLst/>
            <a:gdLst/>
            <a:ahLst/>
            <a:cxnLst/>
            <a:rect r="r" b="b" t="t" l="l"/>
            <a:pathLst>
              <a:path h="1992680" w="2368714">
                <a:moveTo>
                  <a:pt x="0" y="0"/>
                </a:moveTo>
                <a:lnTo>
                  <a:pt x="2368714" y="0"/>
                </a:lnTo>
                <a:lnTo>
                  <a:pt x="2368714" y="1992680"/>
                </a:lnTo>
                <a:lnTo>
                  <a:pt x="0" y="1992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33450"/>
            <a:ext cx="16201145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spc="488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safeguarding spark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9505" y="2574290"/>
            <a:ext cx="17495397" cy="6071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Discuss: </a:t>
            </a:r>
          </a:p>
          <a:p>
            <a:pPr algn="ctr">
              <a:lnSpc>
                <a:spcPts val="4419"/>
              </a:lnSpc>
            </a:pPr>
          </a:p>
          <a:p>
            <a:pPr algn="ctr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At collection time, a parent quietly tells a TA:</a:t>
            </a:r>
          </a:p>
          <a:p>
            <a:pPr algn="ctr">
              <a:lnSpc>
                <a:spcPts val="4419"/>
              </a:lnSpc>
            </a:pPr>
          </a:p>
          <a:p>
            <a:pPr algn="ctr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“Things are really difficult at home at the moment. </a:t>
            </a:r>
          </a:p>
          <a:p>
            <a:pPr algn="ctr">
              <a:lnSpc>
                <a:spcPts val="4419"/>
              </a:lnSpc>
            </a:pPr>
          </a:p>
          <a:p>
            <a:pPr algn="ctr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Please don't tell anyone – I just needed someone to talk to.” </a:t>
            </a:r>
          </a:p>
          <a:p>
            <a:pPr algn="ctr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parent appears upset but then says: “It's nothing to worry about.” </a:t>
            </a:r>
          </a:p>
          <a:p>
            <a:pPr algn="ctr">
              <a:lnSpc>
                <a:spcPts val="4419"/>
              </a:lnSpc>
            </a:pPr>
          </a:p>
          <a:p>
            <a:pPr algn="ctr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What should the TA do?</a:t>
            </a:r>
          </a:p>
          <a:p>
            <a:pPr algn="ctr">
              <a:lnSpc>
                <a:spcPts val="441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8995059">
            <a:off x="-161008" y="-325198"/>
            <a:ext cx="2923396" cy="2707796"/>
          </a:xfrm>
          <a:custGeom>
            <a:avLst/>
            <a:gdLst/>
            <a:ahLst/>
            <a:cxnLst/>
            <a:rect r="r" b="b" t="t" l="l"/>
            <a:pathLst>
              <a:path h="2707796" w="2923396">
                <a:moveTo>
                  <a:pt x="0" y="0"/>
                </a:moveTo>
                <a:lnTo>
                  <a:pt x="2923397" y="0"/>
                </a:lnTo>
                <a:lnTo>
                  <a:pt x="2923397" y="2707796"/>
                </a:lnTo>
                <a:lnTo>
                  <a:pt x="0" y="27077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8994000">
            <a:off x="15496291" y="-325198"/>
            <a:ext cx="2923396" cy="2707796"/>
          </a:xfrm>
          <a:custGeom>
            <a:avLst/>
            <a:gdLst/>
            <a:ahLst/>
            <a:cxnLst/>
            <a:rect r="r" b="b" t="t" l="l"/>
            <a:pathLst>
              <a:path h="2707796" w="2923396">
                <a:moveTo>
                  <a:pt x="2923396" y="0"/>
                </a:moveTo>
                <a:lnTo>
                  <a:pt x="0" y="0"/>
                </a:lnTo>
                <a:lnTo>
                  <a:pt x="0" y="2707796"/>
                </a:lnTo>
                <a:lnTo>
                  <a:pt x="2923396" y="2707796"/>
                </a:lnTo>
                <a:lnTo>
                  <a:pt x="292339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33450"/>
            <a:ext cx="16201145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spc="488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safeguarding spark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92603" y="2353953"/>
            <a:ext cx="17495397" cy="8281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 trusting relationship with families is important, but staff cannot promise confidentiality where information may have safeguarding implications.</a:t>
            </a:r>
          </a:p>
          <a:p>
            <a:pPr algn="just">
              <a:lnSpc>
                <a:spcPts val="4419"/>
              </a:lnSpc>
            </a:pP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adult should:</a:t>
            </a:r>
          </a:p>
          <a:p>
            <a:pPr algn="just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listen calmly and respectfully</a:t>
            </a:r>
          </a:p>
          <a:p>
            <a:pPr algn="just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avoid investigating or asking unnecessary questions</a:t>
            </a:r>
          </a:p>
          <a:p>
            <a:pPr algn="just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not promise to keep the conversation secret</a:t>
            </a:r>
          </a:p>
          <a:p>
            <a:pPr algn="just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explain sensitively that some information may need to be shared</a:t>
            </a:r>
          </a:p>
          <a:p>
            <a:pPr algn="just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record the information factually</a:t>
            </a:r>
          </a:p>
          <a:p>
            <a:pPr algn="just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follow the school's safeguarding procedures</a:t>
            </a:r>
          </a:p>
          <a:p>
            <a:pPr algn="just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seek advice from the DSL where appropriate</a:t>
            </a:r>
          </a:p>
          <a:p>
            <a:pPr algn="just">
              <a:lnSpc>
                <a:spcPts val="4419"/>
              </a:lnSpc>
            </a:pPr>
          </a:p>
          <a:p>
            <a:pPr algn="just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Trust doesn't mean keeping information to ourselves. Sometimes protecting trust means being clear and professional about our responsibilities.</a:t>
            </a:r>
          </a:p>
          <a:p>
            <a:pPr algn="just">
              <a:lnSpc>
                <a:spcPts val="441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8995059">
            <a:off x="-161008" y="-325198"/>
            <a:ext cx="2923396" cy="2707796"/>
          </a:xfrm>
          <a:custGeom>
            <a:avLst/>
            <a:gdLst/>
            <a:ahLst/>
            <a:cxnLst/>
            <a:rect r="r" b="b" t="t" l="l"/>
            <a:pathLst>
              <a:path h="2707796" w="2923396">
                <a:moveTo>
                  <a:pt x="0" y="0"/>
                </a:moveTo>
                <a:lnTo>
                  <a:pt x="2923397" y="0"/>
                </a:lnTo>
                <a:lnTo>
                  <a:pt x="2923397" y="2707796"/>
                </a:lnTo>
                <a:lnTo>
                  <a:pt x="0" y="27077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8994000">
            <a:off x="15496291" y="-325198"/>
            <a:ext cx="2923396" cy="2707796"/>
          </a:xfrm>
          <a:custGeom>
            <a:avLst/>
            <a:gdLst/>
            <a:ahLst/>
            <a:cxnLst/>
            <a:rect r="r" b="b" t="t" l="l"/>
            <a:pathLst>
              <a:path h="2707796" w="2923396">
                <a:moveTo>
                  <a:pt x="2923396" y="0"/>
                </a:moveTo>
                <a:lnTo>
                  <a:pt x="0" y="0"/>
                </a:lnTo>
                <a:lnTo>
                  <a:pt x="0" y="2707796"/>
                </a:lnTo>
                <a:lnTo>
                  <a:pt x="2923396" y="2707796"/>
                </a:lnTo>
                <a:lnTo>
                  <a:pt x="292339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0068" y="2068731"/>
            <a:ext cx="9519011" cy="1020714"/>
            <a:chOff x="0" y="0"/>
            <a:chExt cx="2763752" cy="29635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63752" cy="296354"/>
            </a:xfrm>
            <a:custGeom>
              <a:avLst/>
              <a:gdLst/>
              <a:ahLst/>
              <a:cxnLst/>
              <a:rect r="r" b="b" t="t" l="l"/>
              <a:pathLst>
                <a:path h="296354" w="2763752">
                  <a:moveTo>
                    <a:pt x="2560552" y="0"/>
                  </a:moveTo>
                  <a:lnTo>
                    <a:pt x="0" y="0"/>
                  </a:lnTo>
                  <a:lnTo>
                    <a:pt x="0" y="296354"/>
                  </a:lnTo>
                  <a:lnTo>
                    <a:pt x="2560552" y="296354"/>
                  </a:lnTo>
                  <a:lnTo>
                    <a:pt x="2763752" y="148177"/>
                  </a:lnTo>
                  <a:lnTo>
                    <a:pt x="2560552" y="0"/>
                  </a:lnTo>
                  <a:close/>
                </a:path>
              </a:pathLst>
            </a:custGeom>
            <a:solidFill>
              <a:srgbClr val="C492B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649452" cy="3249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8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691578" y="4474267"/>
            <a:ext cx="9519011" cy="1020714"/>
            <a:chOff x="0" y="0"/>
            <a:chExt cx="2763752" cy="29635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763752" cy="296354"/>
            </a:xfrm>
            <a:custGeom>
              <a:avLst/>
              <a:gdLst/>
              <a:ahLst/>
              <a:cxnLst/>
              <a:rect r="r" b="b" t="t" l="l"/>
              <a:pathLst>
                <a:path h="296354" w="2763752">
                  <a:moveTo>
                    <a:pt x="2560552" y="0"/>
                  </a:moveTo>
                  <a:lnTo>
                    <a:pt x="0" y="0"/>
                  </a:lnTo>
                  <a:lnTo>
                    <a:pt x="0" y="296354"/>
                  </a:lnTo>
                  <a:lnTo>
                    <a:pt x="2560552" y="296354"/>
                  </a:lnTo>
                  <a:lnTo>
                    <a:pt x="2763752" y="148177"/>
                  </a:lnTo>
                  <a:lnTo>
                    <a:pt x="2560552" y="0"/>
                  </a:lnTo>
                  <a:close/>
                </a:path>
              </a:pathLst>
            </a:custGeom>
            <a:solidFill>
              <a:srgbClr val="C492B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649452" cy="3249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8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21144" y="3272578"/>
            <a:ext cx="9408432" cy="1020714"/>
            <a:chOff x="0" y="0"/>
            <a:chExt cx="2731647" cy="29635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31647" cy="296354"/>
            </a:xfrm>
            <a:custGeom>
              <a:avLst/>
              <a:gdLst/>
              <a:ahLst/>
              <a:cxnLst/>
              <a:rect r="r" b="b" t="t" l="l"/>
              <a:pathLst>
                <a:path h="296354" w="2731647">
                  <a:moveTo>
                    <a:pt x="2528447" y="0"/>
                  </a:moveTo>
                  <a:lnTo>
                    <a:pt x="0" y="0"/>
                  </a:lnTo>
                  <a:lnTo>
                    <a:pt x="0" y="296354"/>
                  </a:lnTo>
                  <a:lnTo>
                    <a:pt x="2528447" y="296354"/>
                  </a:lnTo>
                  <a:lnTo>
                    <a:pt x="2731647" y="148177"/>
                  </a:lnTo>
                  <a:lnTo>
                    <a:pt x="2528447" y="0"/>
                  </a:lnTo>
                  <a:close/>
                </a:path>
              </a:pathLst>
            </a:custGeom>
            <a:solidFill>
              <a:srgbClr val="FDD485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2617347" cy="3249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8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202936" y="5675955"/>
            <a:ext cx="9519011" cy="1020714"/>
            <a:chOff x="0" y="0"/>
            <a:chExt cx="2763752" cy="29635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63752" cy="296354"/>
            </a:xfrm>
            <a:custGeom>
              <a:avLst/>
              <a:gdLst/>
              <a:ahLst/>
              <a:cxnLst/>
              <a:rect r="r" b="b" t="t" l="l"/>
              <a:pathLst>
                <a:path h="296354" w="2763752">
                  <a:moveTo>
                    <a:pt x="2560552" y="0"/>
                  </a:moveTo>
                  <a:lnTo>
                    <a:pt x="0" y="0"/>
                  </a:lnTo>
                  <a:lnTo>
                    <a:pt x="0" y="296354"/>
                  </a:lnTo>
                  <a:lnTo>
                    <a:pt x="2560552" y="296354"/>
                  </a:lnTo>
                  <a:lnTo>
                    <a:pt x="2763752" y="148177"/>
                  </a:lnTo>
                  <a:lnTo>
                    <a:pt x="2560552" y="0"/>
                  </a:lnTo>
                  <a:close/>
                </a:path>
              </a:pathLst>
            </a:custGeom>
            <a:solidFill>
              <a:srgbClr val="FDD485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2649452" cy="3249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8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978861" y="7020519"/>
            <a:ext cx="9408432" cy="1020714"/>
            <a:chOff x="0" y="0"/>
            <a:chExt cx="2731647" cy="29635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731647" cy="296354"/>
            </a:xfrm>
            <a:custGeom>
              <a:avLst/>
              <a:gdLst/>
              <a:ahLst/>
              <a:cxnLst/>
              <a:rect r="r" b="b" t="t" l="l"/>
              <a:pathLst>
                <a:path h="296354" w="2731647">
                  <a:moveTo>
                    <a:pt x="2528447" y="0"/>
                  </a:moveTo>
                  <a:lnTo>
                    <a:pt x="0" y="0"/>
                  </a:lnTo>
                  <a:lnTo>
                    <a:pt x="0" y="296354"/>
                  </a:lnTo>
                  <a:lnTo>
                    <a:pt x="2528447" y="296354"/>
                  </a:lnTo>
                  <a:lnTo>
                    <a:pt x="2731647" y="148177"/>
                  </a:lnTo>
                  <a:lnTo>
                    <a:pt x="2528447" y="0"/>
                  </a:lnTo>
                  <a:close/>
                </a:path>
              </a:pathLst>
            </a:custGeom>
            <a:solidFill>
              <a:srgbClr val="C492B2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2617347" cy="3249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8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302149" y="-405684"/>
            <a:ext cx="9654592" cy="5983473"/>
            <a:chOff x="0" y="0"/>
            <a:chExt cx="12872789" cy="7977964"/>
          </a:xfrm>
        </p:grpSpPr>
        <p:sp>
          <p:nvSpPr>
            <p:cNvPr name="Freeform 18" id="18"/>
            <p:cNvSpPr/>
            <p:nvPr/>
          </p:nvSpPr>
          <p:spPr>
            <a:xfrm flipH="false" flipV="false" rot="1254322">
              <a:off x="490275" y="952090"/>
              <a:ext cx="6049290" cy="3863984"/>
            </a:xfrm>
            <a:custGeom>
              <a:avLst/>
              <a:gdLst/>
              <a:ahLst/>
              <a:cxnLst/>
              <a:rect r="r" b="b" t="t" l="l"/>
              <a:pathLst>
                <a:path h="3863984" w="6049290">
                  <a:moveTo>
                    <a:pt x="0" y="0"/>
                  </a:moveTo>
                  <a:lnTo>
                    <a:pt x="6049290" y="0"/>
                  </a:lnTo>
                  <a:lnTo>
                    <a:pt x="6049290" y="3863984"/>
                  </a:lnTo>
                  <a:lnTo>
                    <a:pt x="0" y="3863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-9805223">
              <a:off x="6397962" y="3331230"/>
              <a:ext cx="6049290" cy="3863984"/>
            </a:xfrm>
            <a:custGeom>
              <a:avLst/>
              <a:gdLst/>
              <a:ahLst/>
              <a:cxnLst/>
              <a:rect r="r" b="b" t="t" l="l"/>
              <a:pathLst>
                <a:path h="3863984" w="6049290">
                  <a:moveTo>
                    <a:pt x="0" y="0"/>
                  </a:moveTo>
                  <a:lnTo>
                    <a:pt x="6049290" y="0"/>
                  </a:lnTo>
                  <a:lnTo>
                    <a:pt x="6049290" y="3863985"/>
                  </a:lnTo>
                  <a:lnTo>
                    <a:pt x="0" y="38639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0" id="20"/>
          <p:cNvSpPr/>
          <p:nvPr/>
        </p:nvSpPr>
        <p:spPr>
          <a:xfrm flipH="false" flipV="false" rot="8032752">
            <a:off x="18451067" y="3285587"/>
            <a:ext cx="4536968" cy="2897988"/>
          </a:xfrm>
          <a:custGeom>
            <a:avLst/>
            <a:gdLst/>
            <a:ahLst/>
            <a:cxnLst/>
            <a:rect r="r" b="b" t="t" l="l"/>
            <a:pathLst>
              <a:path h="2897988" w="4536968">
                <a:moveTo>
                  <a:pt x="0" y="0"/>
                </a:moveTo>
                <a:lnTo>
                  <a:pt x="4536968" y="0"/>
                </a:lnTo>
                <a:lnTo>
                  <a:pt x="4536968" y="2897988"/>
                </a:lnTo>
                <a:lnTo>
                  <a:pt x="0" y="28979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9805223">
            <a:off x="-983158" y="7455020"/>
            <a:ext cx="4536968" cy="2897988"/>
          </a:xfrm>
          <a:custGeom>
            <a:avLst/>
            <a:gdLst/>
            <a:ahLst/>
            <a:cxnLst/>
            <a:rect r="r" b="b" t="t" l="l"/>
            <a:pathLst>
              <a:path h="2897988" w="4536968">
                <a:moveTo>
                  <a:pt x="0" y="0"/>
                </a:moveTo>
                <a:lnTo>
                  <a:pt x="4536968" y="0"/>
                </a:lnTo>
                <a:lnTo>
                  <a:pt x="4536968" y="2897988"/>
                </a:lnTo>
                <a:lnTo>
                  <a:pt x="0" y="28979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3872962" y="8393657"/>
            <a:ext cx="9208295" cy="1020714"/>
            <a:chOff x="0" y="0"/>
            <a:chExt cx="2673539" cy="29635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673539" cy="296354"/>
            </a:xfrm>
            <a:custGeom>
              <a:avLst/>
              <a:gdLst/>
              <a:ahLst/>
              <a:cxnLst/>
              <a:rect r="r" b="b" t="t" l="l"/>
              <a:pathLst>
                <a:path h="296354" w="2673539">
                  <a:moveTo>
                    <a:pt x="2470339" y="0"/>
                  </a:moveTo>
                  <a:lnTo>
                    <a:pt x="0" y="0"/>
                  </a:lnTo>
                  <a:lnTo>
                    <a:pt x="0" y="296354"/>
                  </a:lnTo>
                  <a:lnTo>
                    <a:pt x="2470339" y="296354"/>
                  </a:lnTo>
                  <a:lnTo>
                    <a:pt x="2673539" y="148177"/>
                  </a:lnTo>
                  <a:lnTo>
                    <a:pt x="2470339" y="0"/>
                  </a:lnTo>
                  <a:close/>
                </a:path>
              </a:pathLst>
            </a:custGeom>
            <a:solidFill>
              <a:srgbClr val="FDD485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2559239" cy="3249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80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8304499" y="2233890"/>
            <a:ext cx="933692" cy="686264"/>
          </a:xfrm>
          <a:custGeom>
            <a:avLst/>
            <a:gdLst/>
            <a:ahLst/>
            <a:cxnLst/>
            <a:rect r="r" b="b" t="t" l="l"/>
            <a:pathLst>
              <a:path h="686264" w="933692">
                <a:moveTo>
                  <a:pt x="0" y="0"/>
                </a:moveTo>
                <a:lnTo>
                  <a:pt x="933692" y="0"/>
                </a:lnTo>
                <a:lnTo>
                  <a:pt x="933692" y="686263"/>
                </a:lnTo>
                <a:lnTo>
                  <a:pt x="0" y="6862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558570" y="323850"/>
            <a:ext cx="9179931" cy="1314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spc="488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the journey ahead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28700" y="2326647"/>
            <a:ext cx="7284477" cy="962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4"/>
              </a:lnSpc>
            </a:pPr>
            <a:r>
              <a:rPr lang="en-US" sz="2995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Building trusting parent relationships</a:t>
            </a:r>
          </a:p>
          <a:p>
            <a:pPr algn="l">
              <a:lnSpc>
                <a:spcPts val="3894"/>
              </a:lnSpc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2462012" y="4662497"/>
            <a:ext cx="7216510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00"/>
              </a:lnSpc>
            </a:pPr>
            <a:r>
              <a:rPr lang="en-US" sz="3000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Multi-agency working</a:t>
            </a:r>
          </a:p>
          <a:p>
            <a:pPr algn="l">
              <a:lnSpc>
                <a:spcPts val="3900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1691578" y="3530495"/>
            <a:ext cx="6621599" cy="476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4"/>
              </a:lnSpc>
            </a:pPr>
            <a:r>
              <a:rPr lang="en-US" sz="2995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Having difficult conversations well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990630" y="5896754"/>
            <a:ext cx="8494466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00"/>
              </a:lnSpc>
            </a:pPr>
            <a:r>
              <a:rPr lang="en-US" sz="3000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Using outside professionals effectively</a:t>
            </a:r>
          </a:p>
          <a:p>
            <a:pPr algn="l">
              <a:lnSpc>
                <a:spcPts val="3900"/>
              </a:lnSpc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3766556" y="7271977"/>
            <a:ext cx="7057317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00"/>
              </a:lnSpc>
            </a:pPr>
            <a:r>
              <a:rPr lang="en-US" sz="3000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Capturing pupil voice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89251" y="2051303"/>
            <a:ext cx="663786" cy="89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120"/>
              </a:lnSpc>
              <a:spcBef>
                <a:spcPct val="0"/>
              </a:spcBef>
            </a:pPr>
            <a:r>
              <a:rPr lang="en-US" sz="4535" u="none">
                <a:solidFill>
                  <a:srgbClr val="3B3B3B"/>
                </a:solidFill>
                <a:latin typeface="Scripter"/>
                <a:ea typeface="Scripter"/>
                <a:cs typeface="Scripter"/>
                <a:sym typeface="Scripter"/>
              </a:rPr>
              <a:t>1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180326" y="3230650"/>
            <a:ext cx="663786" cy="89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120"/>
              </a:lnSpc>
              <a:spcBef>
                <a:spcPct val="0"/>
              </a:spcBef>
            </a:pPr>
            <a:r>
              <a:rPr lang="en-US" sz="4535">
                <a:solidFill>
                  <a:srgbClr val="3B3B3B"/>
                </a:solidFill>
                <a:latin typeface="Scripter"/>
                <a:ea typeface="Scripter"/>
                <a:cs typeface="Scripter"/>
                <a:sym typeface="Scripter"/>
              </a:rPr>
              <a:t>2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950760" y="4434049"/>
            <a:ext cx="663786" cy="89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120"/>
              </a:lnSpc>
              <a:spcBef>
                <a:spcPct val="0"/>
              </a:spcBef>
            </a:pPr>
            <a:r>
              <a:rPr lang="en-US" sz="4535">
                <a:solidFill>
                  <a:srgbClr val="3B3B3B"/>
                </a:solidFill>
                <a:latin typeface="Scripter"/>
                <a:ea typeface="Scripter"/>
                <a:cs typeface="Scripter"/>
                <a:sym typeface="Scripter"/>
              </a:rPr>
              <a:t>3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462118" y="5611169"/>
            <a:ext cx="663786" cy="89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120"/>
              </a:lnSpc>
              <a:spcBef>
                <a:spcPct val="0"/>
              </a:spcBef>
            </a:pPr>
            <a:r>
              <a:rPr lang="en-US" sz="4535">
                <a:solidFill>
                  <a:srgbClr val="3B3B3B"/>
                </a:solidFill>
                <a:latin typeface="Scripter"/>
                <a:ea typeface="Scripter"/>
                <a:cs typeface="Scripter"/>
                <a:sym typeface="Scripter"/>
              </a:rPr>
              <a:t>4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238044" y="6981164"/>
            <a:ext cx="663786" cy="89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120"/>
              </a:lnSpc>
              <a:spcBef>
                <a:spcPct val="0"/>
              </a:spcBef>
            </a:pPr>
            <a:r>
              <a:rPr lang="en-US" sz="4535">
                <a:solidFill>
                  <a:srgbClr val="3B3B3B"/>
                </a:solidFill>
                <a:latin typeface="Scripter"/>
                <a:ea typeface="Scripter"/>
                <a:cs typeface="Scripter"/>
                <a:sym typeface="Scripter"/>
              </a:rPr>
              <a:t>5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101464" y="8351729"/>
            <a:ext cx="663786" cy="89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7120"/>
              </a:lnSpc>
              <a:spcBef>
                <a:spcPct val="0"/>
              </a:spcBef>
            </a:pPr>
            <a:r>
              <a:rPr lang="en-US" sz="4535">
                <a:solidFill>
                  <a:srgbClr val="3B3B3B"/>
                </a:solidFill>
                <a:latin typeface="Scripter"/>
                <a:ea typeface="Scripter"/>
                <a:cs typeface="Scripter"/>
                <a:sym typeface="Scripter"/>
              </a:rPr>
              <a:t>6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670938" y="8641307"/>
            <a:ext cx="940843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Perso</a:t>
            </a:r>
            <a:r>
              <a:rPr lang="en-US" sz="300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n-centred practice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D48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50573" y="2019208"/>
            <a:ext cx="16807436" cy="10998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59"/>
              </a:lnSpc>
            </a:pP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By the End of This Spark...</a:t>
            </a:r>
          </a:p>
          <a:p>
            <a:pPr algn="l">
              <a:lnSpc>
                <a:spcPts val="4159"/>
              </a:lnSpc>
            </a:pP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You will be able to:</a:t>
            </a:r>
          </a:p>
          <a:p>
            <a:pPr algn="l">
              <a:lnSpc>
                <a:spcPts val="4159"/>
              </a:lnSpc>
            </a:pPr>
          </a:p>
          <a:p>
            <a:pPr algn="l" marL="690877" indent="-345439" lvl="1">
              <a:lnSpc>
                <a:spcPts val="4159"/>
              </a:lnSpc>
              <a:buFont typeface="Arial"/>
              <a:buChar char="•"/>
            </a:pP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Explain why trusting relationships with families matter for inclusion.</a:t>
            </a:r>
          </a:p>
          <a:p>
            <a:pPr algn="l">
              <a:lnSpc>
                <a:spcPts val="4159"/>
              </a:lnSpc>
            </a:pPr>
          </a:p>
          <a:p>
            <a:pPr algn="l" marL="690877" indent="-345439" lvl="1">
              <a:lnSpc>
                <a:spcPts val="4159"/>
              </a:lnSpc>
              <a:buFont typeface="Arial"/>
              <a:buChar char="•"/>
            </a:pP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Recognise how everyday interactions can build or weaken trust.</a:t>
            </a:r>
          </a:p>
          <a:p>
            <a:pPr algn="l">
              <a:lnSpc>
                <a:spcPts val="4159"/>
              </a:lnSpc>
            </a:pPr>
          </a:p>
          <a:p>
            <a:pPr algn="l" marL="690877" indent="-345439" lvl="1">
              <a:lnSpc>
                <a:spcPts val="4159"/>
              </a:lnSpc>
              <a:buFont typeface="Arial"/>
              <a:buChar char="•"/>
            </a:pP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Listen to families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witho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ut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becoming defensive.</a:t>
            </a:r>
          </a:p>
          <a:p>
            <a:pPr algn="l">
              <a:lnSpc>
                <a:spcPts val="4159"/>
              </a:lnSpc>
            </a:pPr>
          </a:p>
          <a:p>
            <a:pPr algn="l" marL="690877" indent="-345439" lvl="1">
              <a:lnSpc>
                <a:spcPts val="4159"/>
              </a:lnSpc>
              <a:buFont typeface="Arial"/>
              <a:buChar char="•"/>
            </a:pP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Commun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icate concerns respectfully and clearly.</a:t>
            </a:r>
          </a:p>
          <a:p>
            <a:pPr algn="l">
              <a:lnSpc>
                <a:spcPts val="4159"/>
              </a:lnSpc>
            </a:pPr>
          </a:p>
          <a:p>
            <a:pPr algn="l" marL="690877" indent="-345439" lvl="1">
              <a:lnSpc>
                <a:spcPts val="4159"/>
              </a:lnSpc>
              <a:buFont typeface="Arial"/>
              <a:buChar char="•"/>
            </a:pP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Recognise the valuable knowledge families bring.</a:t>
            </a:r>
          </a:p>
          <a:p>
            <a:pPr algn="l">
              <a:lnSpc>
                <a:spcPts val="4159"/>
              </a:lnSpc>
            </a:pPr>
          </a:p>
          <a:p>
            <a:pPr algn="l" marL="690877" indent="-345439" lvl="1">
              <a:lnSpc>
                <a:spcPts val="4159"/>
              </a:lnSpc>
              <a:buFont typeface="Arial"/>
              <a:buChar char="•"/>
            </a:pP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Identify one small way to strengt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he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onships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with 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mi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lie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</a:t>
            </a:r>
            <a:r>
              <a:rPr lang="en-US" sz="3199">
                <a:solidFill>
                  <a:srgbClr val="3B3B3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</a:p>
          <a:p>
            <a:pPr algn="l">
              <a:lnSpc>
                <a:spcPts val="4159"/>
              </a:lnSpc>
            </a:pPr>
          </a:p>
          <a:p>
            <a:pPr algn="l">
              <a:lnSpc>
                <a:spcPts val="4159"/>
              </a:lnSpc>
            </a:pPr>
          </a:p>
          <a:p>
            <a:pPr algn="l">
              <a:lnSpc>
                <a:spcPts val="4159"/>
              </a:lnSpc>
            </a:pPr>
          </a:p>
          <a:p>
            <a:pPr algn="l">
              <a:lnSpc>
                <a:spcPts val="4159"/>
              </a:lnSpc>
            </a:pPr>
          </a:p>
          <a:p>
            <a:pPr algn="l">
              <a:lnSpc>
                <a:spcPts val="4159"/>
              </a:lnSpc>
            </a:pPr>
          </a:p>
          <a:p>
            <a:pPr algn="ctr">
              <a:lnSpc>
                <a:spcPts val="4159"/>
              </a:lnSpc>
            </a:pPr>
          </a:p>
          <a:p>
            <a:pPr algn="ctr">
              <a:lnSpc>
                <a:spcPts val="4159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350573" y="409575"/>
            <a:ext cx="10704092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00"/>
              </a:lnSpc>
              <a:spcBef>
                <a:spcPct val="0"/>
              </a:spcBef>
            </a:pPr>
            <a:r>
              <a:rPr lang="en-US" sz="7000" spc="427">
                <a:solidFill>
                  <a:srgbClr val="3B3B3B"/>
                </a:solidFill>
                <a:latin typeface="Scripter"/>
                <a:ea typeface="Scripter"/>
                <a:cs typeface="Scripter"/>
                <a:sym typeface="Scripter"/>
              </a:rPr>
              <a:t>Success Criteria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1925265">
            <a:off x="16342639" y="308579"/>
            <a:ext cx="1630741" cy="1630741"/>
          </a:xfrm>
          <a:custGeom>
            <a:avLst/>
            <a:gdLst/>
            <a:ahLst/>
            <a:cxnLst/>
            <a:rect r="r" b="b" t="t" l="l"/>
            <a:pathLst>
              <a:path h="1630741" w="1630741">
                <a:moveTo>
                  <a:pt x="0" y="0"/>
                </a:moveTo>
                <a:lnTo>
                  <a:pt x="1630741" y="0"/>
                </a:lnTo>
                <a:lnTo>
                  <a:pt x="1630741" y="1630742"/>
                </a:lnTo>
                <a:lnTo>
                  <a:pt x="0" y="16307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13476073" y="-1230792"/>
            <a:ext cx="3306919" cy="2781946"/>
          </a:xfrm>
          <a:custGeom>
            <a:avLst/>
            <a:gdLst/>
            <a:ahLst/>
            <a:cxnLst/>
            <a:rect r="r" b="b" t="t" l="l"/>
            <a:pathLst>
              <a:path h="2781946" w="3306919">
                <a:moveTo>
                  <a:pt x="0" y="0"/>
                </a:moveTo>
                <a:lnTo>
                  <a:pt x="3306920" y="0"/>
                </a:lnTo>
                <a:lnTo>
                  <a:pt x="3306920" y="2781946"/>
                </a:lnTo>
                <a:lnTo>
                  <a:pt x="0" y="27819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0164406">
            <a:off x="16996813" y="1900787"/>
            <a:ext cx="3306919" cy="2781946"/>
          </a:xfrm>
          <a:custGeom>
            <a:avLst/>
            <a:gdLst/>
            <a:ahLst/>
            <a:cxnLst/>
            <a:rect r="r" b="b" t="t" l="l"/>
            <a:pathLst>
              <a:path h="2781946" w="3306919">
                <a:moveTo>
                  <a:pt x="0" y="0"/>
                </a:moveTo>
                <a:lnTo>
                  <a:pt x="3306919" y="0"/>
                </a:lnTo>
                <a:lnTo>
                  <a:pt x="3306919" y="2781945"/>
                </a:lnTo>
                <a:lnTo>
                  <a:pt x="0" y="27819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55894" y="414338"/>
            <a:ext cx="15862309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520"/>
              </a:lnSpc>
              <a:spcBef>
                <a:spcPct val="0"/>
              </a:spcBef>
            </a:pPr>
            <a:r>
              <a:rPr lang="en-US" sz="7100" spc="433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Start With What Families Bring</a:t>
            </a:r>
          </a:p>
        </p:txBody>
      </p:sp>
      <p:grpSp>
        <p:nvGrpSpPr>
          <p:cNvPr name="Group 3" id="3"/>
          <p:cNvGrpSpPr/>
          <p:nvPr/>
        </p:nvGrpSpPr>
        <p:grpSpPr>
          <a:xfrm rot="1736597">
            <a:off x="12362189" y="-341441"/>
            <a:ext cx="8535599" cy="5289973"/>
            <a:chOff x="0" y="0"/>
            <a:chExt cx="11380799" cy="7053297"/>
          </a:xfrm>
        </p:grpSpPr>
        <p:sp>
          <p:nvSpPr>
            <p:cNvPr name="Freeform 4" id="4"/>
            <p:cNvSpPr/>
            <p:nvPr/>
          </p:nvSpPr>
          <p:spPr>
            <a:xfrm flipH="false" flipV="false" rot="1254322">
              <a:off x="433451" y="841740"/>
              <a:ext cx="5348162" cy="3416138"/>
            </a:xfrm>
            <a:custGeom>
              <a:avLst/>
              <a:gdLst/>
              <a:ahLst/>
              <a:cxnLst/>
              <a:rect r="r" b="b" t="t" l="l"/>
              <a:pathLst>
                <a:path h="3416138" w="5348162">
                  <a:moveTo>
                    <a:pt x="0" y="0"/>
                  </a:moveTo>
                  <a:lnTo>
                    <a:pt x="5348162" y="0"/>
                  </a:lnTo>
                  <a:lnTo>
                    <a:pt x="5348162" y="3416139"/>
                  </a:lnTo>
                  <a:lnTo>
                    <a:pt x="0" y="3416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9805223">
              <a:off x="5656421" y="2945132"/>
              <a:ext cx="5348162" cy="3416138"/>
            </a:xfrm>
            <a:custGeom>
              <a:avLst/>
              <a:gdLst/>
              <a:ahLst/>
              <a:cxnLst/>
              <a:rect r="r" b="b" t="t" l="l"/>
              <a:pathLst>
                <a:path h="3416138" w="5348162">
                  <a:moveTo>
                    <a:pt x="0" y="0"/>
                  </a:moveTo>
                  <a:lnTo>
                    <a:pt x="5348162" y="0"/>
                  </a:lnTo>
                  <a:lnTo>
                    <a:pt x="5348162" y="3416138"/>
                  </a:lnTo>
                  <a:lnTo>
                    <a:pt x="0" y="34161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255894" y="1528762"/>
            <a:ext cx="18042024" cy="12701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Famil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ies may know: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      </a:t>
            </a:r>
            <a:r>
              <a:rPr lang="en-US" b="true" sz="3399" i="true">
                <a:solidFill>
                  <a:srgbClr val="343434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wh</a:t>
            </a:r>
            <a:r>
              <a:rPr lang="en-US" b="true" sz="3399" i="true">
                <a:solidFill>
                  <a:srgbClr val="343434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at motivates their child              what overwhelms them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b="true" sz="3399" i="true">
                <a:solidFill>
                  <a:srgbClr val="343434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how they communicate at home                    what helps them regulate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b="true" sz="3399" i="true">
                <a:solidFill>
                  <a:srgbClr val="343434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                      what they are worried about              </a:t>
            </a:r>
            <a:r>
              <a:rPr lang="en-US" b="true" sz="3399" i="true">
                <a:solidFill>
                  <a:srgbClr val="343434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wh</a:t>
            </a:r>
            <a:r>
              <a:rPr lang="en-US" b="true" sz="3399" i="true">
                <a:solidFill>
                  <a:srgbClr val="343434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at they are proud of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b="true" sz="3399" i="true">
                <a:solidFill>
                  <a:srgbClr val="343434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what has worked previously                  what their child says about school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This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esn't m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ean families and scho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will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always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hings in exactly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sam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way.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But it d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an: Paren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 and car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 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old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importa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nt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rmation.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Instea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of: “We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rofess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ona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s.”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Think: “We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bri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 diff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expert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to th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sa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me 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nversat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n.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”</a:t>
            </a:r>
          </a:p>
          <a:p>
            <a:pPr algn="ctr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ctr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5826430" y="8043690"/>
            <a:ext cx="2107419" cy="1938825"/>
          </a:xfrm>
          <a:custGeom>
            <a:avLst/>
            <a:gdLst/>
            <a:ahLst/>
            <a:cxnLst/>
            <a:rect r="r" b="b" t="t" l="l"/>
            <a:pathLst>
              <a:path h="1938825" w="2107419">
                <a:moveTo>
                  <a:pt x="0" y="0"/>
                </a:moveTo>
                <a:lnTo>
                  <a:pt x="2107419" y="0"/>
                </a:lnTo>
                <a:lnTo>
                  <a:pt x="2107419" y="1938826"/>
                </a:lnTo>
                <a:lnTo>
                  <a:pt x="0" y="19388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01236" y="490537"/>
            <a:ext cx="17907102" cy="100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440"/>
              </a:lnSpc>
              <a:spcBef>
                <a:spcPct val="0"/>
              </a:spcBef>
            </a:pPr>
            <a:r>
              <a:rPr lang="en-US" sz="6200" spc="378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Trust Is Built in Small Moments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01236" y="1658054"/>
            <a:ext cx="16617407" cy="9939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Parent relationships aren't built only during: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parents' evenings                              SEND reviews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formal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m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gs                               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if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ficult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conversa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ions.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hey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'r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bu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gh 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undr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 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all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era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tions: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Good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mor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ing.”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“She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ly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proud of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tod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ay.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Thank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y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ou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 le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tting us know.”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“I'll find out and come back to you.”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“You mentioned this last week –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ow is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it going?”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These int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ractions communicate: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We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know your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child. We notice them. W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listen to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yo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u. Yo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 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 talk to us.</a:t>
            </a:r>
          </a:p>
          <a:p>
            <a:pPr algn="l">
              <a:lnSpc>
                <a:spcPts val="4419"/>
              </a:lnSpc>
            </a:pPr>
          </a:p>
          <a:p>
            <a:pPr algn="ctr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927073" y="287816"/>
            <a:ext cx="2107419" cy="1938825"/>
          </a:xfrm>
          <a:custGeom>
            <a:avLst/>
            <a:gdLst/>
            <a:ahLst/>
            <a:cxnLst/>
            <a:rect r="r" b="b" t="t" l="l"/>
            <a:pathLst>
              <a:path h="1938825" w="2107419">
                <a:moveTo>
                  <a:pt x="0" y="0"/>
                </a:moveTo>
                <a:lnTo>
                  <a:pt x="2107419" y="0"/>
                </a:lnTo>
                <a:lnTo>
                  <a:pt x="2107419" y="1938825"/>
                </a:lnTo>
                <a:lnTo>
                  <a:pt x="0" y="19388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2371" y="495300"/>
            <a:ext cx="18986260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spc="366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Don't Let Every Conversation Be About a Problem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7215" y="1674425"/>
            <a:ext cx="18939045" cy="10491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Imagine every time school co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ntac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ts a family it is because: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ehaviour has deteriorated                         work hasn't been completed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something has gone wrong                          there is another concern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Eventually: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School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contact = bad 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ews.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For families of pupils with additional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needs,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bec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ome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particularly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difficult if 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communication is consiste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ntly d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eficit-f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ocused.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Try delibera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ely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ng: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ess                  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                  independence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kindn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ss                                    participation                   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thing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the pupil enjoy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ed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Positive comm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n't an 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nal ex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</a:p>
          <a:p>
            <a:pPr algn="l"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create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relati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nal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redi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 for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 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ter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</a:p>
          <a:p>
            <a:pPr algn="ctr">
              <a:lnSpc>
                <a:spcPts val="4419"/>
              </a:lnSpc>
              <a:spcBef>
                <a:spcPct val="0"/>
              </a:spcBef>
            </a:pPr>
          </a:p>
          <a:p>
            <a:pPr algn="ctr">
              <a:lnSpc>
                <a:spcPts val="4419"/>
              </a:lnSpc>
              <a:spcBef>
                <a:spcPct val="0"/>
              </a:spcBef>
            </a:pPr>
          </a:p>
          <a:p>
            <a:pPr algn="ctr">
              <a:lnSpc>
                <a:spcPts val="4419"/>
              </a:lnSpc>
              <a:spcBef>
                <a:spcPct val="0"/>
              </a:spcBef>
            </a:pPr>
          </a:p>
          <a:p>
            <a:pPr algn="ctr">
              <a:lnSpc>
                <a:spcPts val="4419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151881" y="2270852"/>
            <a:ext cx="2107419" cy="1938825"/>
          </a:xfrm>
          <a:custGeom>
            <a:avLst/>
            <a:gdLst/>
            <a:ahLst/>
            <a:cxnLst/>
            <a:rect r="r" b="b" t="t" l="l"/>
            <a:pathLst>
              <a:path h="1938825" w="2107419">
                <a:moveTo>
                  <a:pt x="0" y="0"/>
                </a:moveTo>
                <a:lnTo>
                  <a:pt x="2107419" y="0"/>
                </a:lnTo>
                <a:lnTo>
                  <a:pt x="2107419" y="1938825"/>
                </a:lnTo>
                <a:lnTo>
                  <a:pt x="0" y="19388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F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18399" y="1666438"/>
            <a:ext cx="17266749" cy="9386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 parent s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ays: “He comes home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exhausted every day.”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Our instinct might be: “But he's absolutely fine here.”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 more curious response: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“Tell me a little more about what you're seeing at home.”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Perhaps the pupil is:</a:t>
            </a:r>
          </a:p>
          <a:p>
            <a:pPr algn="l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masking difficulties</a:t>
            </a:r>
          </a:p>
          <a:p>
            <a:pPr algn="l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using signific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ant effort to regul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</a:t>
            </a:r>
          </a:p>
          <a:p>
            <a:pPr algn="l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experiencing sensory overload</a:t>
            </a:r>
          </a:p>
          <a:p>
            <a:pPr algn="l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anxious about school</a:t>
            </a:r>
          </a:p>
          <a:p>
            <a:pPr algn="l" marL="734056" indent="-367028" lvl="1">
              <a:lnSpc>
                <a:spcPts val="4419"/>
              </a:lnSpc>
              <a:buFont typeface="Arial"/>
              <a:buChar char="•"/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anaging demands differently across environments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Different experiences don't nec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essarily mean someone is wrong. Two things can be true.</a:t>
            </a:r>
          </a:p>
          <a:p>
            <a:pPr algn="l">
              <a:lnSpc>
                <a:spcPts val="4419"/>
              </a:lnSpc>
            </a:pP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“We don'</a:t>
            </a:r>
            <a:r>
              <a:rPr lang="en-US" sz="3399">
                <a:solidFill>
                  <a:srgbClr val="34343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 see that here” should be the beginning of curiosity – not the end of the conversation.</a:t>
            </a:r>
          </a:p>
          <a:p>
            <a:pPr algn="l">
              <a:lnSpc>
                <a:spcPts val="4419"/>
              </a:lnSpc>
            </a:pPr>
          </a:p>
          <a:p>
            <a:pPr algn="l">
              <a:lnSpc>
                <a:spcPts val="441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908023" y="287816"/>
            <a:ext cx="2107419" cy="1938825"/>
          </a:xfrm>
          <a:custGeom>
            <a:avLst/>
            <a:gdLst/>
            <a:ahLst/>
            <a:cxnLst/>
            <a:rect r="r" b="b" t="t" l="l"/>
            <a:pathLst>
              <a:path h="1938825" w="2107419">
                <a:moveTo>
                  <a:pt x="0" y="0"/>
                </a:moveTo>
                <a:lnTo>
                  <a:pt x="2107419" y="0"/>
                </a:lnTo>
                <a:lnTo>
                  <a:pt x="2107419" y="1938825"/>
                </a:lnTo>
                <a:lnTo>
                  <a:pt x="0" y="19388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55697" y="377442"/>
            <a:ext cx="18059526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00"/>
              </a:lnSpc>
              <a:spcBef>
                <a:spcPct val="0"/>
              </a:spcBef>
            </a:pPr>
            <a:r>
              <a:rPr lang="en-US" sz="7000" spc="427">
                <a:solidFill>
                  <a:srgbClr val="343434"/>
                </a:solidFill>
                <a:latin typeface="Scripter"/>
                <a:ea typeface="Scripter"/>
                <a:cs typeface="Scripter"/>
                <a:sym typeface="Scripter"/>
              </a:rPr>
              <a:t>Listen Before You Explain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DAHTlwowKnQ</dc:identifier>
  <dcterms:modified xsi:type="dcterms:W3CDTF">2011-08-01T06:04:30Z</dcterms:modified>
  <cp:revision>1</cp:revision>
  <dc:title>1 – Building trusting parent relationships</dc:title>
</cp:coreProperties>
</file>