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8288000" cy="10287000"/>
  <p:notesSz cx="6858000" cy="9144000"/>
  <p:embeddedFontLst>
    <p:embeddedFont>
      <p:font typeface="Open Sauce Bold" charset="1" panose="00000800000000000000"/>
      <p:regular r:id="rId23"/>
    </p:embeddedFont>
    <p:embeddedFont>
      <p:font typeface="Open Sauce" charset="1" panose="00000500000000000000"/>
      <p:regular r:id="rId24"/>
    </p:embeddedFont>
    <p:embeddedFont>
      <p:font typeface="Canva Sans" charset="1" panose="020B0503030501040103"/>
      <p:regular r:id="rId25"/>
    </p:embeddedFont>
    <p:embeddedFont>
      <p:font typeface="Open Sauce Bold Italics" charset="1" panose="00000800000000000000"/>
      <p:regular r:id="rId26"/>
    </p:embeddedFont>
    <p:embeddedFont>
      <p:font typeface="Canva Sans Bold" charset="1" panose="020B0803030501040103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jpeg" Type="http://schemas.openxmlformats.org/officeDocument/2006/relationships/image"/><Relationship Id="rId11" Target="../media/image10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10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22.jpeg" Type="http://schemas.openxmlformats.org/officeDocument/2006/relationships/image"/><Relationship Id="rId8" Target="../media/image10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23.jpeg" Type="http://schemas.openxmlformats.org/officeDocument/2006/relationships/image"/><Relationship Id="rId7" Target="../media/image10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24.jpeg" Type="http://schemas.openxmlformats.org/officeDocument/2006/relationships/image"/><Relationship Id="rId7" Target="../media/image10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25.jpeg" Type="http://schemas.openxmlformats.org/officeDocument/2006/relationships/image"/><Relationship Id="rId8" Target="../media/image10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26.png" Type="http://schemas.openxmlformats.org/officeDocument/2006/relationships/image"/><Relationship Id="rId8" Target="../media/image10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0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birthto5matters.org.uk" TargetMode="External" Type="http://schemas.openxmlformats.org/officeDocument/2006/relationships/hyperlink"/><Relationship Id="rId11" Target="https://birthto5matters.org.uk" TargetMode="External" Type="http://schemas.openxmlformats.org/officeDocument/2006/relationships/hyperlink"/><Relationship Id="rId12" Target="https://birthto5matters.org.uk" TargetMode="External" Type="http://schemas.openxmlformats.org/officeDocument/2006/relationships/hyperlink"/><Relationship Id="rId13" Target="https://birthto5matters.org.uk" TargetMode="External" Type="http://schemas.openxmlformats.org/officeDocument/2006/relationships/hyperlink"/><Relationship Id="rId14" Target="https://birthto5matters.org.uk" TargetMode="External" Type="http://schemas.openxmlformats.org/officeDocument/2006/relationships/hyperlink"/><Relationship Id="rId15" Target="https://birthto5matters.org.uk" TargetMode="External" Type="http://schemas.openxmlformats.org/officeDocument/2006/relationships/hyperlink"/><Relationship Id="rId16" Target="https://birthto5matters.org.uk" TargetMode="External" Type="http://schemas.openxmlformats.org/officeDocument/2006/relationships/hyperlink"/><Relationship Id="rId17" Target="https://birthto5matters.org.uk" TargetMode="External" Type="http://schemas.openxmlformats.org/officeDocument/2006/relationships/hyperlink"/><Relationship Id="rId18" Target="https://birthto5matters.org.uk" TargetMode="External" Type="http://schemas.openxmlformats.org/officeDocument/2006/relationships/hyperlink"/><Relationship Id="rId19" Target="https://birthto5matters.org.uk" TargetMode="External" Type="http://schemas.openxmlformats.org/officeDocument/2006/relationships/hyperlink"/><Relationship Id="rId2" Target="../media/image27.png" Type="http://schemas.openxmlformats.org/officeDocument/2006/relationships/image"/><Relationship Id="rId20" Target="https://birthto5matters.org.uk" TargetMode="External" Type="http://schemas.openxmlformats.org/officeDocument/2006/relationships/hyperlink"/><Relationship Id="rId21" Target="https://birthto5matters.org.uk" TargetMode="External" Type="http://schemas.openxmlformats.org/officeDocument/2006/relationships/hyperlink"/><Relationship Id="rId22" Target="https://birthto5matters.org.uk" TargetMode="External" Type="http://schemas.openxmlformats.org/officeDocument/2006/relationships/hyperlink"/><Relationship Id="rId23" Target="https://educationendowmentfoundation.org.uk/education-evidence/guidance-reports/preparing-for-literacy" TargetMode="External" Type="http://schemas.openxmlformats.org/officeDocument/2006/relationships/hyperlink"/><Relationship Id="rId24" Target="https://educationendowmentfoundation.org.uk/education-evidence/guidance-reports/preparing-for-literacy" TargetMode="External" Type="http://schemas.openxmlformats.org/officeDocument/2006/relationships/hyperlink"/><Relationship Id="rId25" Target="https://educationendowmentfoundation.org.uk/education-evidence/guidance-reports/preparing-for-literacy" TargetMode="External" Type="http://schemas.openxmlformats.org/officeDocument/2006/relationships/hyperlink"/><Relationship Id="rId26" Target="https://educationendowmentfoundation.org.uk/education-evidence/guidance-reports/preparing-for-literacy" TargetMode="External" Type="http://schemas.openxmlformats.org/officeDocument/2006/relationships/hyperlink"/><Relationship Id="rId3" Target="../media/image28.svg" Type="http://schemas.openxmlformats.org/officeDocument/2006/relationships/image"/><Relationship Id="rId4" Target="../media/image29.png" Type="http://schemas.openxmlformats.org/officeDocument/2006/relationships/image"/><Relationship Id="rId5" Target="../media/image30.svg" Type="http://schemas.openxmlformats.org/officeDocument/2006/relationships/image"/><Relationship Id="rId6" Target="../media/image10.jpeg" Type="http://schemas.openxmlformats.org/officeDocument/2006/relationships/image"/><Relationship Id="rId7" Target="https://www.gov.uk/government/publications/early-years-foundation-stage-framework--2" TargetMode="External" Type="http://schemas.openxmlformats.org/officeDocument/2006/relationships/hyperlink"/><Relationship Id="rId8" Target="https://www.gov.uk/government/publications/early-years-foundation-stage-framework--2" TargetMode="External" Type="http://schemas.openxmlformats.org/officeDocument/2006/relationships/hyperlink"/><Relationship Id="rId9" Target="https://www.gov.uk/government/publications/early-years-foundation-stage-framework--2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3.png" Type="http://schemas.openxmlformats.org/officeDocument/2006/relationships/image"/><Relationship Id="rId7" Target="../media/image10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3.png" Type="http://schemas.openxmlformats.org/officeDocument/2006/relationships/image"/><Relationship Id="rId7" Target="../media/image10.jpeg" Type="http://schemas.openxmlformats.org/officeDocument/2006/relationships/image"/><Relationship Id="rId8" Target="../media/image14.png" Type="http://schemas.openxmlformats.org/officeDocument/2006/relationships/image"/><Relationship Id="rId9" Target="../media/image1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16.jpeg" Type="http://schemas.openxmlformats.org/officeDocument/2006/relationships/image"/><Relationship Id="rId8" Target="../media/image10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svg" Type="http://schemas.openxmlformats.org/officeDocument/2006/relationships/image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17.jpeg" Type="http://schemas.openxmlformats.org/officeDocument/2006/relationships/image"/><Relationship Id="rId8" Target="../media/image10.jpeg" Type="http://schemas.openxmlformats.org/officeDocument/2006/relationships/image"/><Relationship Id="rId9" Target="../media/image1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Relationship Id="rId6" Target="../media/image10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10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10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10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5485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0">
            <a:off x="-4013508" y="-1941276"/>
            <a:ext cx="6128475" cy="4987047"/>
          </a:xfrm>
          <a:custGeom>
            <a:avLst/>
            <a:gdLst/>
            <a:ahLst/>
            <a:cxnLst/>
            <a:rect r="r" b="b" t="t" l="l"/>
            <a:pathLst>
              <a:path h="4987047" w="6128475">
                <a:moveTo>
                  <a:pt x="0" y="4987047"/>
                </a:moveTo>
                <a:lnTo>
                  <a:pt x="6128476" y="4987047"/>
                </a:lnTo>
                <a:lnTo>
                  <a:pt x="6128476" y="0"/>
                </a:lnTo>
                <a:lnTo>
                  <a:pt x="0" y="0"/>
                </a:lnTo>
                <a:lnTo>
                  <a:pt x="0" y="498704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652895">
            <a:off x="-863785" y="4301230"/>
            <a:ext cx="9914139" cy="9914139"/>
          </a:xfrm>
          <a:custGeom>
            <a:avLst/>
            <a:gdLst/>
            <a:ahLst/>
            <a:cxnLst/>
            <a:rect r="r" b="b" t="t" l="l"/>
            <a:pathLst>
              <a:path h="9914139" w="9914139">
                <a:moveTo>
                  <a:pt x="0" y="0"/>
                </a:moveTo>
                <a:lnTo>
                  <a:pt x="9914139" y="0"/>
                </a:lnTo>
                <a:lnTo>
                  <a:pt x="9914139" y="9914140"/>
                </a:lnTo>
                <a:lnTo>
                  <a:pt x="0" y="99141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4981100">
            <a:off x="4334525" y="2768919"/>
            <a:ext cx="15990326" cy="5896433"/>
          </a:xfrm>
          <a:custGeom>
            <a:avLst/>
            <a:gdLst/>
            <a:ahLst/>
            <a:cxnLst/>
            <a:rect r="r" b="b" t="t" l="l"/>
            <a:pathLst>
              <a:path h="5896433" w="15990326">
                <a:moveTo>
                  <a:pt x="0" y="0"/>
                </a:moveTo>
                <a:lnTo>
                  <a:pt x="15990326" y="0"/>
                </a:lnTo>
                <a:lnTo>
                  <a:pt x="15990326" y="5896433"/>
                </a:lnTo>
                <a:lnTo>
                  <a:pt x="0" y="58964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318792">
            <a:off x="7236084" y="-1980077"/>
            <a:ext cx="6362935" cy="6362935"/>
          </a:xfrm>
          <a:custGeom>
            <a:avLst/>
            <a:gdLst/>
            <a:ahLst/>
            <a:cxnLst/>
            <a:rect r="r" b="b" t="t" l="l"/>
            <a:pathLst>
              <a:path h="6362935" w="6362935">
                <a:moveTo>
                  <a:pt x="0" y="0"/>
                </a:moveTo>
                <a:lnTo>
                  <a:pt x="6362934" y="0"/>
                </a:lnTo>
                <a:lnTo>
                  <a:pt x="6362934" y="6362934"/>
                </a:lnTo>
                <a:lnTo>
                  <a:pt x="0" y="63629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897018" y="2280482"/>
            <a:ext cx="6340511" cy="6364378"/>
          </a:xfrm>
          <a:custGeom>
            <a:avLst/>
            <a:gdLst/>
            <a:ahLst/>
            <a:cxnLst/>
            <a:rect r="r" b="b" t="t" l="l"/>
            <a:pathLst>
              <a:path h="6364378" w="6340511">
                <a:moveTo>
                  <a:pt x="0" y="0"/>
                </a:moveTo>
                <a:lnTo>
                  <a:pt x="6340511" y="0"/>
                </a:lnTo>
                <a:lnTo>
                  <a:pt x="6340511" y="6364377"/>
                </a:lnTo>
                <a:lnTo>
                  <a:pt x="0" y="63643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89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2329688" y="374690"/>
            <a:ext cx="5570519" cy="5570519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3DFDD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2761391" y="806393"/>
            <a:ext cx="4707114" cy="4707114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25757" t="0" r="-25757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0118719" y="4117097"/>
            <a:ext cx="4921479" cy="4940005"/>
          </a:xfrm>
          <a:custGeom>
            <a:avLst/>
            <a:gdLst/>
            <a:ahLst/>
            <a:cxnLst/>
            <a:rect r="r" b="b" t="t" l="l"/>
            <a:pathLst>
              <a:path h="4940005" w="4921479">
                <a:moveTo>
                  <a:pt x="0" y="0"/>
                </a:moveTo>
                <a:lnTo>
                  <a:pt x="4921479" y="0"/>
                </a:lnTo>
                <a:lnTo>
                  <a:pt x="4921479" y="4940004"/>
                </a:lnTo>
                <a:lnTo>
                  <a:pt x="0" y="494000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89000"/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1123684" y="3557589"/>
            <a:ext cx="4323815" cy="4323815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245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1461305" y="3885134"/>
            <a:ext cx="3653643" cy="3653643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-21684" t="0" r="-21684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630436" y="3435189"/>
            <a:ext cx="7513564" cy="1984381"/>
            <a:chOff x="0" y="0"/>
            <a:chExt cx="1608956" cy="42493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608956" cy="424936"/>
            </a:xfrm>
            <a:custGeom>
              <a:avLst/>
              <a:gdLst/>
              <a:ahLst/>
              <a:cxnLst/>
              <a:rect r="r" b="b" t="t" l="l"/>
              <a:pathLst>
                <a:path h="424936" w="1608956">
                  <a:moveTo>
                    <a:pt x="52550" y="0"/>
                  </a:moveTo>
                  <a:lnTo>
                    <a:pt x="1556406" y="0"/>
                  </a:lnTo>
                  <a:cubicBezTo>
                    <a:pt x="1570343" y="0"/>
                    <a:pt x="1583709" y="5537"/>
                    <a:pt x="1593565" y="15392"/>
                  </a:cubicBezTo>
                  <a:cubicBezTo>
                    <a:pt x="1603420" y="25247"/>
                    <a:pt x="1608956" y="38613"/>
                    <a:pt x="1608956" y="52550"/>
                  </a:cubicBezTo>
                  <a:lnTo>
                    <a:pt x="1608956" y="372386"/>
                  </a:lnTo>
                  <a:cubicBezTo>
                    <a:pt x="1608956" y="386323"/>
                    <a:pt x="1603420" y="399689"/>
                    <a:pt x="1593565" y="409544"/>
                  </a:cubicBezTo>
                  <a:cubicBezTo>
                    <a:pt x="1583709" y="419399"/>
                    <a:pt x="1570343" y="424936"/>
                    <a:pt x="1556406" y="424936"/>
                  </a:cubicBezTo>
                  <a:lnTo>
                    <a:pt x="52550" y="424936"/>
                  </a:lnTo>
                  <a:cubicBezTo>
                    <a:pt x="23527" y="424936"/>
                    <a:pt x="0" y="401408"/>
                    <a:pt x="0" y="372386"/>
                  </a:cubicBezTo>
                  <a:lnTo>
                    <a:pt x="0" y="52550"/>
                  </a:lnTo>
                  <a:cubicBezTo>
                    <a:pt x="0" y="38613"/>
                    <a:pt x="5537" y="25247"/>
                    <a:pt x="15392" y="15392"/>
                  </a:cubicBezTo>
                  <a:cubicBezTo>
                    <a:pt x="25247" y="5537"/>
                    <a:pt x="38613" y="0"/>
                    <a:pt x="52550" y="0"/>
                  </a:cubicBezTo>
                  <a:close/>
                </a:path>
              </a:pathLst>
            </a:custGeom>
            <a:solidFill>
              <a:srgbClr val="88A3B5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19050"/>
              <a:ext cx="1608956" cy="4058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28"/>
                </a:lnSpc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16075731" y="8146204"/>
            <a:ext cx="1824476" cy="1824476"/>
          </a:xfrm>
          <a:custGeom>
            <a:avLst/>
            <a:gdLst/>
            <a:ahLst/>
            <a:cxnLst/>
            <a:rect r="r" b="b" t="t" l="l"/>
            <a:pathLst>
              <a:path h="1824476" w="1824476">
                <a:moveTo>
                  <a:pt x="0" y="0"/>
                </a:moveTo>
                <a:lnTo>
                  <a:pt x="1824477" y="0"/>
                </a:lnTo>
                <a:lnTo>
                  <a:pt x="1824477" y="1824476"/>
                </a:lnTo>
                <a:lnTo>
                  <a:pt x="0" y="18244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2955433" y="1816932"/>
            <a:ext cx="5766953" cy="99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99"/>
              </a:lnSpc>
            </a:pPr>
            <a:r>
              <a:rPr lang="en-US" b="true" sz="69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EYFS</a:t>
            </a:r>
            <a:r>
              <a:rPr lang="en-US" b="true" sz="69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Sparks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745127" y="3827940"/>
            <a:ext cx="7284182" cy="1236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40"/>
              </a:lnSpc>
            </a:pPr>
            <a:r>
              <a:rPr lang="en-US" sz="4400">
                <a:solidFill>
                  <a:srgbClr val="ECF5FB"/>
                </a:solidFill>
                <a:latin typeface="Open Sauce"/>
                <a:ea typeface="Open Sauce"/>
                <a:cs typeface="Open Sauce"/>
                <a:sym typeface="Open Sauce"/>
              </a:rPr>
              <a:t>Creating Exceptional Learning Environments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68697" y="6311537"/>
            <a:ext cx="8237042" cy="1225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60"/>
              </a:lnSpc>
            </a:pPr>
            <a:r>
              <a:rPr lang="en-US" sz="4418">
                <a:solidFill>
                  <a:srgbClr val="ECF5FB"/>
                </a:solidFill>
                <a:latin typeface="Open Sauce"/>
                <a:ea typeface="Open Sauce"/>
                <a:cs typeface="Open Sauce"/>
                <a:sym typeface="Open Sauce"/>
              </a:rPr>
              <a:t>What Makes an Outstanding EYFS Environment?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4439012" y="8661427"/>
            <a:ext cx="2392710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Session 1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26839">
            <a:off x="-1022246" y="5964925"/>
            <a:ext cx="8058621" cy="8058621"/>
          </a:xfrm>
          <a:custGeom>
            <a:avLst/>
            <a:gdLst/>
            <a:ahLst/>
            <a:cxnLst/>
            <a:rect r="r" b="b" t="t" l="l"/>
            <a:pathLst>
              <a:path h="8058621" w="8058621">
                <a:moveTo>
                  <a:pt x="0" y="0"/>
                </a:moveTo>
                <a:lnTo>
                  <a:pt x="8058621" y="0"/>
                </a:lnTo>
                <a:lnTo>
                  <a:pt x="8058621" y="8058621"/>
                </a:lnTo>
                <a:lnTo>
                  <a:pt x="0" y="80586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61228">
            <a:off x="-3046606" y="-3083749"/>
            <a:ext cx="6442558" cy="6442558"/>
          </a:xfrm>
          <a:custGeom>
            <a:avLst/>
            <a:gdLst/>
            <a:ahLst/>
            <a:cxnLst/>
            <a:rect r="r" b="b" t="t" l="l"/>
            <a:pathLst>
              <a:path h="6442558" w="6442558">
                <a:moveTo>
                  <a:pt x="0" y="0"/>
                </a:moveTo>
                <a:lnTo>
                  <a:pt x="6442559" y="0"/>
                </a:lnTo>
                <a:lnTo>
                  <a:pt x="6442559" y="6442558"/>
                </a:lnTo>
                <a:lnTo>
                  <a:pt x="0" y="64425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0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10972494" y="4096136"/>
            <a:ext cx="10747236" cy="7805180"/>
          </a:xfrm>
          <a:custGeom>
            <a:avLst/>
            <a:gdLst/>
            <a:ahLst/>
            <a:cxnLst/>
            <a:rect r="r" b="b" t="t" l="l"/>
            <a:pathLst>
              <a:path h="7805180" w="10747236">
                <a:moveTo>
                  <a:pt x="10747236" y="0"/>
                </a:moveTo>
                <a:lnTo>
                  <a:pt x="0" y="0"/>
                </a:lnTo>
                <a:lnTo>
                  <a:pt x="0" y="7805180"/>
                </a:lnTo>
                <a:lnTo>
                  <a:pt x="10747236" y="7805180"/>
                </a:lnTo>
                <a:lnTo>
                  <a:pt x="1074723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998214" y="137530"/>
            <a:ext cx="2099898" cy="2099898"/>
          </a:xfrm>
          <a:custGeom>
            <a:avLst/>
            <a:gdLst/>
            <a:ahLst/>
            <a:cxnLst/>
            <a:rect r="r" b="b" t="t" l="l"/>
            <a:pathLst>
              <a:path h="2099898" w="2099898">
                <a:moveTo>
                  <a:pt x="0" y="0"/>
                </a:moveTo>
                <a:lnTo>
                  <a:pt x="2099898" y="0"/>
                </a:lnTo>
                <a:lnTo>
                  <a:pt x="2099898" y="2099898"/>
                </a:lnTo>
                <a:lnTo>
                  <a:pt x="0" y="20998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87535" y="634683"/>
            <a:ext cx="11232588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79"/>
              </a:lnSpc>
            </a:pPr>
            <a:r>
              <a:rPr lang="en-US" b="true" sz="57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Quality</a:t>
            </a:r>
            <a:r>
              <a:rPr lang="en-US" b="true" sz="57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Over Quantity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56967" y="2136775"/>
            <a:ext cx="15937753" cy="8150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99"/>
              </a:lnSpc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Busy classrooms can become overwhelming.</a:t>
            </a:r>
          </a:p>
          <a:p>
            <a:pPr algn="l">
              <a:lnSpc>
                <a:spcPts val="4399"/>
              </a:lnSpc>
            </a:pP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Out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standing indoor env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ironm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ents ar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e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 not fi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lled with resources.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They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 are filled with purposeful resources.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Ask:</a:t>
            </a:r>
          </a:p>
          <a:p>
            <a:pPr algn="l" marL="863593" indent="-431796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Do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 children use this?</a:t>
            </a:r>
          </a:p>
          <a:p>
            <a:pPr algn="l" marL="863593" indent="-431796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Does it inspire thinking?</a:t>
            </a:r>
          </a:p>
          <a:p>
            <a:pPr algn="l" marL="863593" indent="-431796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Does it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promote crea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t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ivity?</a:t>
            </a:r>
          </a:p>
          <a:p>
            <a:pPr algn="l" marL="863593" indent="-431796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Is it open-ended?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Sometimes removing resources improves learning.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Less can truly be more.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l">
              <a:lnSpc>
                <a:spcPts val="32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0351621" y="3266237"/>
            <a:ext cx="15157680" cy="15526432"/>
          </a:xfrm>
          <a:custGeom>
            <a:avLst/>
            <a:gdLst/>
            <a:ahLst/>
            <a:cxnLst/>
            <a:rect r="r" b="b" t="t" l="l"/>
            <a:pathLst>
              <a:path h="15526432" w="15157680">
                <a:moveTo>
                  <a:pt x="15157679" y="0"/>
                </a:moveTo>
                <a:lnTo>
                  <a:pt x="0" y="0"/>
                </a:lnTo>
                <a:lnTo>
                  <a:pt x="0" y="15526433"/>
                </a:lnTo>
                <a:lnTo>
                  <a:pt x="15157679" y="15526433"/>
                </a:lnTo>
                <a:lnTo>
                  <a:pt x="1515767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706434" y="-1490848"/>
            <a:ext cx="8330294" cy="8532951"/>
          </a:xfrm>
          <a:custGeom>
            <a:avLst/>
            <a:gdLst/>
            <a:ahLst/>
            <a:cxnLst/>
            <a:rect r="r" b="b" t="t" l="l"/>
            <a:pathLst>
              <a:path h="8532951" w="8330294">
                <a:moveTo>
                  <a:pt x="0" y="8532952"/>
                </a:moveTo>
                <a:lnTo>
                  <a:pt x="8330293" y="8532952"/>
                </a:lnTo>
                <a:lnTo>
                  <a:pt x="8330293" y="0"/>
                </a:lnTo>
                <a:lnTo>
                  <a:pt x="0" y="0"/>
                </a:lnTo>
                <a:lnTo>
                  <a:pt x="0" y="853295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161835">
            <a:off x="-1331385" y="5376763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3" y="0"/>
                </a:lnTo>
                <a:lnTo>
                  <a:pt x="8780123" y="8780123"/>
                </a:lnTo>
                <a:lnTo>
                  <a:pt x="0" y="87801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187986">
            <a:off x="5456685" y="-3638866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3" y="0"/>
                </a:lnTo>
                <a:lnTo>
                  <a:pt x="8780123" y="8780122"/>
                </a:lnTo>
                <a:lnTo>
                  <a:pt x="0" y="87801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716270" y="-2552302"/>
            <a:ext cx="7564953" cy="7593429"/>
          </a:xfrm>
          <a:custGeom>
            <a:avLst/>
            <a:gdLst/>
            <a:ahLst/>
            <a:cxnLst/>
            <a:rect r="r" b="b" t="t" l="l"/>
            <a:pathLst>
              <a:path h="7593429" w="7564953">
                <a:moveTo>
                  <a:pt x="0" y="0"/>
                </a:moveTo>
                <a:lnTo>
                  <a:pt x="7564953" y="0"/>
                </a:lnTo>
                <a:lnTo>
                  <a:pt x="7564953" y="7593429"/>
                </a:lnTo>
                <a:lnTo>
                  <a:pt x="0" y="75934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5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4098392" y="-643694"/>
            <a:ext cx="3776212" cy="3776212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5C5D0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478178" y="-263907"/>
            <a:ext cx="3016639" cy="3016639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26335" t="0" r="-26335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6463524" y="8346062"/>
            <a:ext cx="1824476" cy="1824476"/>
          </a:xfrm>
          <a:custGeom>
            <a:avLst/>
            <a:gdLst/>
            <a:ahLst/>
            <a:cxnLst/>
            <a:rect r="r" b="b" t="t" l="l"/>
            <a:pathLst>
              <a:path h="1824476" w="1824476">
                <a:moveTo>
                  <a:pt x="0" y="0"/>
                </a:moveTo>
                <a:lnTo>
                  <a:pt x="1824476" y="0"/>
                </a:lnTo>
                <a:lnTo>
                  <a:pt x="1824476" y="1824476"/>
                </a:lnTo>
                <a:lnTo>
                  <a:pt x="0" y="18244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106931" y="1006499"/>
            <a:ext cx="8623617" cy="1645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79"/>
              </a:lnSpc>
            </a:pPr>
            <a:r>
              <a:rPr lang="en-US" b="true" sz="57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The Power of Continuous Provision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58712" y="3304337"/>
            <a:ext cx="17707683" cy="7932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60"/>
              </a:lnSpc>
            </a:pP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Child</a:t>
            </a: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ren revisit familiar areas because they fe</a:t>
            </a: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el confide</a:t>
            </a: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nt </a:t>
            </a: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there.</a:t>
            </a:r>
          </a:p>
          <a:p>
            <a:pPr algn="l">
              <a:lnSpc>
                <a:spcPts val="3960"/>
              </a:lnSpc>
            </a:pPr>
          </a:p>
          <a:p>
            <a:pPr algn="l">
              <a:lnSpc>
                <a:spcPts val="3960"/>
              </a:lnSpc>
            </a:pP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Inst</a:t>
            </a: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ead of constantly changing provision...</a:t>
            </a:r>
          </a:p>
          <a:p>
            <a:pPr algn="l">
              <a:lnSpc>
                <a:spcPts val="3960"/>
              </a:lnSpc>
            </a:pP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Keep core areas consistent.</a:t>
            </a:r>
          </a:p>
          <a:p>
            <a:pPr algn="l">
              <a:lnSpc>
                <a:spcPts val="3960"/>
              </a:lnSpc>
            </a:pP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Enhance them thoughtfully.</a:t>
            </a:r>
          </a:p>
          <a:p>
            <a:pPr algn="l">
              <a:lnSpc>
                <a:spcPts val="3960"/>
              </a:lnSpc>
            </a:pPr>
          </a:p>
          <a:p>
            <a:pPr algn="l">
              <a:lnSpc>
                <a:spcPts val="3960"/>
              </a:lnSpc>
            </a:pP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For</a:t>
            </a: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example:</a:t>
            </a:r>
          </a:p>
          <a:p>
            <a:pPr algn="l">
              <a:lnSpc>
                <a:spcPts val="3960"/>
              </a:lnSpc>
            </a:pP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Construction + photographs of bridges</a:t>
            </a:r>
          </a:p>
          <a:p>
            <a:pPr algn="l">
              <a:lnSpc>
                <a:spcPts val="3960"/>
              </a:lnSpc>
            </a:pP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Role play</a:t>
            </a: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+</a:t>
            </a: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real-life artefacts</a:t>
            </a:r>
          </a:p>
          <a:p>
            <a:pPr algn="l">
              <a:lnSpc>
                <a:spcPts val="3960"/>
              </a:lnSpc>
            </a:pP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Cr</a:t>
            </a: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eative area + natural materials</a:t>
            </a:r>
          </a:p>
          <a:p>
            <a:pPr algn="l">
              <a:lnSpc>
                <a:spcPts val="3960"/>
              </a:lnSpc>
            </a:pP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On</a:t>
            </a:r>
            <a:r>
              <a:rPr lang="en-US" sz="36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 small enhancement can completely transform children's thinking.</a:t>
            </a:r>
          </a:p>
          <a:p>
            <a:pPr algn="l">
              <a:lnSpc>
                <a:spcPts val="3960"/>
              </a:lnSpc>
            </a:pPr>
          </a:p>
          <a:p>
            <a:pPr algn="l">
              <a:lnSpc>
                <a:spcPts val="3960"/>
              </a:lnSpc>
            </a:pPr>
          </a:p>
          <a:p>
            <a:pPr algn="l">
              <a:lnSpc>
                <a:spcPts val="3960"/>
              </a:lnSpc>
            </a:pPr>
          </a:p>
          <a:p>
            <a:pPr algn="l">
              <a:lnSpc>
                <a:spcPts val="3960"/>
              </a:lnSpc>
            </a:pPr>
          </a:p>
          <a:p>
            <a:pPr algn="l">
              <a:lnSpc>
                <a:spcPts val="3960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0351621" y="3266237"/>
            <a:ext cx="15157680" cy="15526432"/>
          </a:xfrm>
          <a:custGeom>
            <a:avLst/>
            <a:gdLst/>
            <a:ahLst/>
            <a:cxnLst/>
            <a:rect r="r" b="b" t="t" l="l"/>
            <a:pathLst>
              <a:path h="15526432" w="15157680">
                <a:moveTo>
                  <a:pt x="15157679" y="0"/>
                </a:moveTo>
                <a:lnTo>
                  <a:pt x="0" y="0"/>
                </a:lnTo>
                <a:lnTo>
                  <a:pt x="0" y="15526433"/>
                </a:lnTo>
                <a:lnTo>
                  <a:pt x="15157679" y="15526433"/>
                </a:lnTo>
                <a:lnTo>
                  <a:pt x="1515767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640333" y="-1865421"/>
            <a:ext cx="8330294" cy="8532951"/>
          </a:xfrm>
          <a:custGeom>
            <a:avLst/>
            <a:gdLst/>
            <a:ahLst/>
            <a:cxnLst/>
            <a:rect r="r" b="b" t="t" l="l"/>
            <a:pathLst>
              <a:path h="8532951" w="8330294">
                <a:moveTo>
                  <a:pt x="0" y="8532951"/>
                </a:moveTo>
                <a:lnTo>
                  <a:pt x="8330294" y="8532951"/>
                </a:lnTo>
                <a:lnTo>
                  <a:pt x="8330294" y="0"/>
                </a:lnTo>
                <a:lnTo>
                  <a:pt x="0" y="0"/>
                </a:lnTo>
                <a:lnTo>
                  <a:pt x="0" y="853295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161835">
            <a:off x="-1331385" y="5376763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3" y="0"/>
                </a:lnTo>
                <a:lnTo>
                  <a:pt x="8780123" y="8780123"/>
                </a:lnTo>
                <a:lnTo>
                  <a:pt x="0" y="87801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187986">
            <a:off x="5456685" y="-3638866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3" y="0"/>
                </a:lnTo>
                <a:lnTo>
                  <a:pt x="8780123" y="8780122"/>
                </a:lnTo>
                <a:lnTo>
                  <a:pt x="0" y="87801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810388" y="-775896"/>
            <a:ext cx="3776212" cy="3776212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5C5D0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5227325" y="-396110"/>
            <a:ext cx="3016639" cy="3016639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5187" t="0" r="-25187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374493" y="8202938"/>
            <a:ext cx="1824476" cy="1824476"/>
          </a:xfrm>
          <a:custGeom>
            <a:avLst/>
            <a:gdLst/>
            <a:ahLst/>
            <a:cxnLst/>
            <a:rect r="r" b="b" t="t" l="l"/>
            <a:pathLst>
              <a:path h="1824476" w="1824476">
                <a:moveTo>
                  <a:pt x="0" y="0"/>
                </a:moveTo>
                <a:lnTo>
                  <a:pt x="1824476" y="0"/>
                </a:lnTo>
                <a:lnTo>
                  <a:pt x="1824476" y="1824477"/>
                </a:lnTo>
                <a:lnTo>
                  <a:pt x="0" y="18244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250986" y="419407"/>
            <a:ext cx="11847406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79"/>
              </a:lnSpc>
            </a:pPr>
            <a:r>
              <a:rPr lang="en-US" b="true" sz="57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Enabling </a:t>
            </a:r>
            <a:r>
              <a:rPr lang="en-US" b="true" sz="57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Environments in Action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758803" y="2261366"/>
            <a:ext cx="7671635" cy="3281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9"/>
              </a:lnSpc>
            </a:pPr>
            <a:r>
              <a:rPr lang="en-US" sz="3399" i="true" b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Book</a:t>
            </a: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 Corner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Originally:</a:t>
            </a:r>
          </a:p>
          <a:p>
            <a:pPr algn="l" marL="734059" indent="-367030" lvl="1">
              <a:lnSpc>
                <a:spcPts val="3739"/>
              </a:lnSpc>
              <a:buFont typeface="Arial"/>
              <a:buChar char="•"/>
            </a:pP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S</a:t>
            </a: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helves of books.</a:t>
            </a:r>
          </a:p>
          <a:p>
            <a:pPr algn="l" marL="734059" indent="-367030" lvl="1">
              <a:lnSpc>
                <a:spcPts val="3739"/>
              </a:lnSpc>
              <a:buFont typeface="Arial"/>
              <a:buChar char="•"/>
            </a:pP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C</a:t>
            </a: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us</a:t>
            </a: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hions.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9413110" y="1981840"/>
            <a:ext cx="6903095" cy="7181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E3DFD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After reflection:</a:t>
            </a:r>
          </a:p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E3DFD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✔ Front-facing books.</a:t>
            </a:r>
          </a:p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E3DFD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✔ Story props.</a:t>
            </a:r>
          </a:p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E3DFD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✔ Puppets.</a:t>
            </a:r>
          </a:p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E3DFD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✔ F</a:t>
            </a:r>
            <a:r>
              <a:rPr lang="en-US" sz="3399" b="true">
                <a:solidFill>
                  <a:srgbClr val="E3DFD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amily pho</a:t>
            </a:r>
            <a:r>
              <a:rPr lang="en-US" sz="3399" b="true">
                <a:solidFill>
                  <a:srgbClr val="E3DFD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tographs.</a:t>
            </a:r>
          </a:p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E3DFD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✔ Comfortable lighting.</a:t>
            </a:r>
          </a:p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E3DFD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✔ Story</a:t>
            </a:r>
            <a:r>
              <a:rPr lang="en-US" sz="3399" b="true">
                <a:solidFill>
                  <a:srgbClr val="E3DFD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r</a:t>
            </a:r>
            <a:r>
              <a:rPr lang="en-US" sz="3399" b="true">
                <a:solidFill>
                  <a:srgbClr val="E3DFD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ecommendation cards.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3948708" y="6696105"/>
            <a:ext cx="13222039" cy="3281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9"/>
              </a:lnSpc>
              <a:spcBef>
                <a:spcPct val="0"/>
              </a:spcBef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hildren begin:</a:t>
            </a:r>
          </a:p>
          <a:p>
            <a:pPr algn="l">
              <a:lnSpc>
                <a:spcPts val="3739"/>
              </a:lnSpc>
              <a:spcBef>
                <a:spcPct val="0"/>
              </a:spcBef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📖 Reading together.</a:t>
            </a:r>
          </a:p>
          <a:p>
            <a:pPr algn="l">
              <a:lnSpc>
                <a:spcPts val="3739"/>
              </a:lnSpc>
              <a:spcBef>
                <a:spcPct val="0"/>
              </a:spcBef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🗣 Retelling stories.</a:t>
            </a:r>
          </a:p>
          <a:p>
            <a:pPr algn="l">
              <a:lnSpc>
                <a:spcPts val="3739"/>
              </a:lnSpc>
              <a:spcBef>
                <a:spcPct val="0"/>
              </a:spcBef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🎭 Acting out characters.</a:t>
            </a:r>
          </a:p>
          <a:p>
            <a:pPr algn="l">
              <a:lnSpc>
                <a:spcPts val="3739"/>
              </a:lnSpc>
              <a:spcBef>
                <a:spcPct val="0"/>
              </a:spcBef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💬 Discussing books independently.</a:t>
            </a:r>
          </a:p>
          <a:p>
            <a:pPr algn="l">
              <a:lnSpc>
                <a:spcPts val="3739"/>
              </a:lnSpc>
              <a:spcBef>
                <a:spcPct val="0"/>
              </a:spcBef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The environment encourages interaction - not simply storage.</a:t>
            </a:r>
          </a:p>
          <a:p>
            <a:pPr algn="l">
              <a:lnSpc>
                <a:spcPts val="373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0351621" y="3266237"/>
            <a:ext cx="15157680" cy="15526432"/>
          </a:xfrm>
          <a:custGeom>
            <a:avLst/>
            <a:gdLst/>
            <a:ahLst/>
            <a:cxnLst/>
            <a:rect r="r" b="b" t="t" l="l"/>
            <a:pathLst>
              <a:path h="15526432" w="15157680">
                <a:moveTo>
                  <a:pt x="15157679" y="0"/>
                </a:moveTo>
                <a:lnTo>
                  <a:pt x="0" y="0"/>
                </a:lnTo>
                <a:lnTo>
                  <a:pt x="0" y="15526433"/>
                </a:lnTo>
                <a:lnTo>
                  <a:pt x="15157679" y="15526433"/>
                </a:lnTo>
                <a:lnTo>
                  <a:pt x="1515767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464063" y="-1375292"/>
            <a:ext cx="8330294" cy="8532951"/>
          </a:xfrm>
          <a:custGeom>
            <a:avLst/>
            <a:gdLst/>
            <a:ahLst/>
            <a:cxnLst/>
            <a:rect r="r" b="b" t="t" l="l"/>
            <a:pathLst>
              <a:path h="8532951" w="8330294">
                <a:moveTo>
                  <a:pt x="0" y="8532951"/>
                </a:moveTo>
                <a:lnTo>
                  <a:pt x="8330293" y="8532951"/>
                </a:lnTo>
                <a:lnTo>
                  <a:pt x="8330293" y="0"/>
                </a:lnTo>
                <a:lnTo>
                  <a:pt x="0" y="0"/>
                </a:lnTo>
                <a:lnTo>
                  <a:pt x="0" y="853295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161835">
            <a:off x="-1331385" y="5376763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3" y="0"/>
                </a:lnTo>
                <a:lnTo>
                  <a:pt x="8780123" y="8780123"/>
                </a:lnTo>
                <a:lnTo>
                  <a:pt x="0" y="87801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187986">
            <a:off x="5456685" y="-3638866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3" y="0"/>
                </a:lnTo>
                <a:lnTo>
                  <a:pt x="8780123" y="8780122"/>
                </a:lnTo>
                <a:lnTo>
                  <a:pt x="0" y="87801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908311" y="-185420"/>
            <a:ext cx="3379689" cy="3379689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5046" t="0" r="-25046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6347062" y="8346062"/>
            <a:ext cx="1824476" cy="1824476"/>
          </a:xfrm>
          <a:custGeom>
            <a:avLst/>
            <a:gdLst/>
            <a:ahLst/>
            <a:cxnLst/>
            <a:rect r="r" b="b" t="t" l="l"/>
            <a:pathLst>
              <a:path h="1824476" w="1824476">
                <a:moveTo>
                  <a:pt x="0" y="0"/>
                </a:moveTo>
                <a:lnTo>
                  <a:pt x="1824476" y="0"/>
                </a:lnTo>
                <a:lnTo>
                  <a:pt x="1824476" y="1824476"/>
                </a:lnTo>
                <a:lnTo>
                  <a:pt x="0" y="18244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787622" y="2151051"/>
            <a:ext cx="15471678" cy="9040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33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Walk a</a:t>
            </a:r>
            <a:r>
              <a:rPr lang="en-US" sz="33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round your classroom and ask:</a:t>
            </a:r>
          </a:p>
          <a:p>
            <a:pPr algn="just">
              <a:lnSpc>
                <a:spcPts val="3739"/>
              </a:lnSpc>
            </a:pPr>
          </a:p>
          <a:p>
            <a:pPr algn="just" marL="734056" indent="-367028" lvl="1">
              <a:lnSpc>
                <a:spcPts val="3739"/>
              </a:lnSpc>
              <a:buFont typeface="Arial"/>
              <a:buChar char="•"/>
            </a:pPr>
            <a:r>
              <a:rPr lang="en-US" sz="33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Can childr</a:t>
            </a:r>
            <a:r>
              <a:rPr lang="en-US" sz="33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e</a:t>
            </a:r>
            <a:r>
              <a:rPr lang="en-US" sz="33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n use every area independently?</a:t>
            </a:r>
          </a:p>
          <a:p>
            <a:pPr algn="just" marL="734056" indent="-367028" lvl="1">
              <a:lnSpc>
                <a:spcPts val="3739"/>
              </a:lnSpc>
              <a:buFont typeface="Arial"/>
              <a:buChar char="•"/>
            </a:pPr>
            <a:r>
              <a:rPr lang="en-US" sz="33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Which spaces encourage the richest conversations?</a:t>
            </a:r>
          </a:p>
          <a:p>
            <a:pPr algn="just" marL="734056" indent="-367028" lvl="1">
              <a:lnSpc>
                <a:spcPts val="3739"/>
              </a:lnSpc>
              <a:buFont typeface="Arial"/>
              <a:buChar char="•"/>
            </a:pPr>
            <a:r>
              <a:rPr lang="en-US" sz="33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Where do children remain engaged the longest?</a:t>
            </a:r>
          </a:p>
          <a:p>
            <a:pPr algn="just" marL="734056" indent="-367028" lvl="1">
              <a:lnSpc>
                <a:spcPts val="3739"/>
              </a:lnSpc>
              <a:buFont typeface="Arial"/>
              <a:buChar char="•"/>
            </a:pPr>
            <a:r>
              <a:rPr lang="en-US" sz="33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Which resources are rarely touched?</a:t>
            </a:r>
          </a:p>
          <a:p>
            <a:pPr algn="just" marL="734056" indent="-367028" lvl="1">
              <a:lnSpc>
                <a:spcPts val="3739"/>
              </a:lnSpc>
              <a:buFont typeface="Arial"/>
              <a:buChar char="•"/>
            </a:pPr>
            <a:r>
              <a:rPr lang="en-US" sz="33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What could be simplified?</a:t>
            </a:r>
          </a:p>
          <a:p>
            <a:pPr algn="just">
              <a:lnSpc>
                <a:spcPts val="3739"/>
              </a:lnSpc>
            </a:pPr>
          </a:p>
          <a:p>
            <a:pPr algn="just">
              <a:lnSpc>
                <a:spcPts val="3739"/>
              </a:lnSpc>
            </a:pPr>
            <a:r>
              <a:rPr lang="en-US" sz="33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Suggested viewing:</a:t>
            </a:r>
          </a:p>
          <a:p>
            <a:pPr algn="just">
              <a:lnSpc>
                <a:spcPts val="3739"/>
              </a:lnSpc>
            </a:pPr>
          </a:p>
          <a:p>
            <a:pPr algn="just" marL="734056" indent="-367028" lvl="1">
              <a:lnSpc>
                <a:spcPts val="3739"/>
              </a:lnSpc>
              <a:buFont typeface="Arial"/>
              <a:buChar char="•"/>
            </a:pPr>
            <a:r>
              <a:rPr lang="en-US" sz="33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E</a:t>
            </a:r>
            <a:r>
              <a:rPr lang="en-US" sz="33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arly Excellence – Enabling Environments</a:t>
            </a:r>
          </a:p>
          <a:p>
            <a:pPr algn="just" marL="734056" indent="-367028" lvl="1">
              <a:lnSpc>
                <a:spcPts val="3739"/>
              </a:lnSpc>
              <a:buFont typeface="Arial"/>
              <a:buChar char="•"/>
            </a:pPr>
            <a:r>
              <a:rPr lang="en-US" sz="33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Birt</a:t>
            </a:r>
            <a:r>
              <a:rPr lang="en-US" sz="33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h to 5 Matters</a:t>
            </a:r>
          </a:p>
          <a:p>
            <a:pPr algn="just" marL="734056" indent="-367028" lvl="1">
              <a:lnSpc>
                <a:spcPts val="3739"/>
              </a:lnSpc>
              <a:buFont typeface="Arial"/>
              <a:buChar char="•"/>
            </a:pPr>
            <a:r>
              <a:rPr lang="en-US" sz="33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Curiosity Approach classroom tours</a:t>
            </a:r>
          </a:p>
          <a:p>
            <a:pPr algn="just" marL="734056" indent="-367028" lvl="1">
              <a:lnSpc>
                <a:spcPts val="3739"/>
              </a:lnSpc>
              <a:buFont typeface="Arial"/>
              <a:buChar char="•"/>
            </a:pPr>
            <a:r>
              <a:rPr lang="en-US" sz="33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Early Years Stronger Practice Hubs</a:t>
            </a:r>
          </a:p>
          <a:p>
            <a:pPr algn="just">
              <a:lnSpc>
                <a:spcPts val="3739"/>
              </a:lnSpc>
            </a:pPr>
          </a:p>
          <a:p>
            <a:pPr algn="just">
              <a:lnSpc>
                <a:spcPts val="3739"/>
              </a:lnSpc>
            </a:pPr>
          </a:p>
          <a:p>
            <a:pPr algn="l">
              <a:lnSpc>
                <a:spcPts val="3079"/>
              </a:lnSpc>
            </a:pPr>
          </a:p>
          <a:p>
            <a:pPr algn="l">
              <a:lnSpc>
                <a:spcPts val="3079"/>
              </a:lnSpc>
            </a:pPr>
          </a:p>
          <a:p>
            <a:pPr algn="l">
              <a:lnSpc>
                <a:spcPts val="3079"/>
              </a:lnSpc>
            </a:pPr>
          </a:p>
          <a:p>
            <a:pPr algn="l">
              <a:lnSpc>
                <a:spcPts val="3079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3323081" y="696912"/>
            <a:ext cx="11267665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79"/>
              </a:lnSpc>
            </a:pPr>
            <a:r>
              <a:rPr lang="en-US" b="true" sz="57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Watch </a:t>
            </a:r>
            <a:r>
              <a:rPr lang="en-US" b="true" sz="57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It in Action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0351621" y="3266237"/>
            <a:ext cx="15157680" cy="15526432"/>
          </a:xfrm>
          <a:custGeom>
            <a:avLst/>
            <a:gdLst/>
            <a:ahLst/>
            <a:cxnLst/>
            <a:rect r="r" b="b" t="t" l="l"/>
            <a:pathLst>
              <a:path h="15526432" w="15157680">
                <a:moveTo>
                  <a:pt x="15157679" y="0"/>
                </a:moveTo>
                <a:lnTo>
                  <a:pt x="0" y="0"/>
                </a:lnTo>
                <a:lnTo>
                  <a:pt x="0" y="15526433"/>
                </a:lnTo>
                <a:lnTo>
                  <a:pt x="15157679" y="15526433"/>
                </a:lnTo>
                <a:lnTo>
                  <a:pt x="1515767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107212" y="-1783626"/>
            <a:ext cx="8330294" cy="8532951"/>
          </a:xfrm>
          <a:custGeom>
            <a:avLst/>
            <a:gdLst/>
            <a:ahLst/>
            <a:cxnLst/>
            <a:rect r="r" b="b" t="t" l="l"/>
            <a:pathLst>
              <a:path h="8532951" w="8330294">
                <a:moveTo>
                  <a:pt x="0" y="8532952"/>
                </a:moveTo>
                <a:lnTo>
                  <a:pt x="8330294" y="8532952"/>
                </a:lnTo>
                <a:lnTo>
                  <a:pt x="8330294" y="0"/>
                </a:lnTo>
                <a:lnTo>
                  <a:pt x="0" y="0"/>
                </a:lnTo>
                <a:lnTo>
                  <a:pt x="0" y="853295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161835">
            <a:off x="-1331385" y="5376763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3" y="0"/>
                </a:lnTo>
                <a:lnTo>
                  <a:pt x="8780123" y="8780123"/>
                </a:lnTo>
                <a:lnTo>
                  <a:pt x="0" y="87801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187986">
            <a:off x="5456685" y="-3638866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3" y="0"/>
                </a:lnTo>
                <a:lnTo>
                  <a:pt x="8780123" y="8780122"/>
                </a:lnTo>
                <a:lnTo>
                  <a:pt x="0" y="87801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914573" y="-3045519"/>
            <a:ext cx="7564953" cy="7593429"/>
          </a:xfrm>
          <a:custGeom>
            <a:avLst/>
            <a:gdLst/>
            <a:ahLst/>
            <a:cxnLst/>
            <a:rect r="r" b="b" t="t" l="l"/>
            <a:pathLst>
              <a:path h="7593429" w="7564953">
                <a:moveTo>
                  <a:pt x="0" y="0"/>
                </a:moveTo>
                <a:lnTo>
                  <a:pt x="7564954" y="0"/>
                </a:lnTo>
                <a:lnTo>
                  <a:pt x="7564954" y="7593428"/>
                </a:lnTo>
                <a:lnTo>
                  <a:pt x="0" y="75934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5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3153399" y="-1100936"/>
            <a:ext cx="4690696" cy="4690696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5C5D0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687463" y="-566871"/>
            <a:ext cx="3622567" cy="3622567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25046" t="0" r="-25046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6347062" y="8346062"/>
            <a:ext cx="1824476" cy="1824476"/>
          </a:xfrm>
          <a:custGeom>
            <a:avLst/>
            <a:gdLst/>
            <a:ahLst/>
            <a:cxnLst/>
            <a:rect r="r" b="b" t="t" l="l"/>
            <a:pathLst>
              <a:path h="1824476" w="1824476">
                <a:moveTo>
                  <a:pt x="0" y="0"/>
                </a:moveTo>
                <a:lnTo>
                  <a:pt x="1824476" y="0"/>
                </a:lnTo>
                <a:lnTo>
                  <a:pt x="1824476" y="1824476"/>
                </a:lnTo>
                <a:lnTo>
                  <a:pt x="0" y="18244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536494" y="2613799"/>
            <a:ext cx="15949131" cy="8415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9"/>
              </a:lnSpc>
            </a:pPr>
            <a:r>
              <a:rPr lang="en-US" sz="3399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Indoor Environment Audit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Wo</a:t>
            </a:r>
            <a:r>
              <a:rPr lang="en-US" sz="3399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rking with colleagu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es, choo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se one area of your classroom.</a:t>
            </a:r>
          </a:p>
          <a:p>
            <a:pPr algn="l">
              <a:lnSpc>
                <a:spcPts val="3739"/>
              </a:lnSpc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Discuss:</a:t>
            </a:r>
          </a:p>
          <a:p>
            <a:pPr algn="l">
              <a:lnSpc>
                <a:spcPts val="3739"/>
              </a:lnSpc>
            </a:pPr>
          </a:p>
          <a:p>
            <a:pPr algn="l" marL="734059" indent="-367030" lvl="1">
              <a:lnSpc>
                <a:spcPts val="3739"/>
              </a:lnSpc>
              <a:buFont typeface="Arial"/>
              <a:buChar char="•"/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What learning is promoted here?</a:t>
            </a:r>
          </a:p>
          <a:p>
            <a:pPr algn="l" marL="734059" indent="-367030" lvl="1">
              <a:lnSpc>
                <a:spcPts val="3739"/>
              </a:lnSpc>
              <a:buFont typeface="Arial"/>
              <a:buChar char="•"/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Can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children access everything independently?</a:t>
            </a:r>
          </a:p>
          <a:p>
            <a:pPr algn="l" marL="734059" indent="-367030" lvl="1">
              <a:lnSpc>
                <a:spcPts val="3739"/>
              </a:lnSpc>
              <a:buFont typeface="Arial"/>
              <a:buChar char="•"/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Which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resources are most valuable?</a:t>
            </a:r>
          </a:p>
          <a:p>
            <a:pPr algn="l" marL="734059" indent="-367030" lvl="1">
              <a:lnSpc>
                <a:spcPts val="3739"/>
              </a:lnSpc>
              <a:buFont typeface="Arial"/>
              <a:buChar char="•"/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Wh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ich resources are rarely used?</a:t>
            </a:r>
          </a:p>
          <a:p>
            <a:pPr algn="l" marL="734059" indent="-367030" lvl="1">
              <a:lnSpc>
                <a:spcPts val="3739"/>
              </a:lnSpc>
              <a:buFont typeface="Arial"/>
              <a:buChar char="•"/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What 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one change would impro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ve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this area?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Remember:</a:t>
            </a:r>
          </a:p>
          <a:p>
            <a:pPr algn="l">
              <a:lnSpc>
                <a:spcPts val="3739"/>
              </a:lnSpc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Outstanding classrooms evolve through continuous reflection - not complete redesigns.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3706996" y="1066800"/>
            <a:ext cx="8645650" cy="1416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00"/>
              </a:lnSpc>
            </a:pPr>
            <a:r>
              <a:rPr lang="en-US" sz="50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Reflection Activity</a:t>
            </a:r>
          </a:p>
          <a:p>
            <a:pPr algn="ctr" marL="0" indent="0" lvl="0">
              <a:lnSpc>
                <a:spcPts val="5500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0351621" y="3266237"/>
            <a:ext cx="15157680" cy="15526432"/>
          </a:xfrm>
          <a:custGeom>
            <a:avLst/>
            <a:gdLst/>
            <a:ahLst/>
            <a:cxnLst/>
            <a:rect r="r" b="b" t="t" l="l"/>
            <a:pathLst>
              <a:path h="15526432" w="15157680">
                <a:moveTo>
                  <a:pt x="15157679" y="0"/>
                </a:moveTo>
                <a:lnTo>
                  <a:pt x="0" y="0"/>
                </a:lnTo>
                <a:lnTo>
                  <a:pt x="0" y="15526433"/>
                </a:lnTo>
                <a:lnTo>
                  <a:pt x="15157679" y="15526433"/>
                </a:lnTo>
                <a:lnTo>
                  <a:pt x="1515767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107212" y="-1783626"/>
            <a:ext cx="8330294" cy="8532951"/>
          </a:xfrm>
          <a:custGeom>
            <a:avLst/>
            <a:gdLst/>
            <a:ahLst/>
            <a:cxnLst/>
            <a:rect r="r" b="b" t="t" l="l"/>
            <a:pathLst>
              <a:path h="8532951" w="8330294">
                <a:moveTo>
                  <a:pt x="0" y="8532952"/>
                </a:moveTo>
                <a:lnTo>
                  <a:pt x="8330294" y="8532952"/>
                </a:lnTo>
                <a:lnTo>
                  <a:pt x="8330294" y="0"/>
                </a:lnTo>
                <a:lnTo>
                  <a:pt x="0" y="0"/>
                </a:lnTo>
                <a:lnTo>
                  <a:pt x="0" y="853295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161835">
            <a:off x="-1331385" y="5376763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3" y="0"/>
                </a:lnTo>
                <a:lnTo>
                  <a:pt x="8780123" y="8780123"/>
                </a:lnTo>
                <a:lnTo>
                  <a:pt x="0" y="87801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187986">
            <a:off x="5456685" y="-3638866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3" y="0"/>
                </a:lnTo>
                <a:lnTo>
                  <a:pt x="8780123" y="8780122"/>
                </a:lnTo>
                <a:lnTo>
                  <a:pt x="0" y="87801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352646" y="-3113652"/>
            <a:ext cx="7564953" cy="7593429"/>
          </a:xfrm>
          <a:custGeom>
            <a:avLst/>
            <a:gdLst/>
            <a:ahLst/>
            <a:cxnLst/>
            <a:rect r="r" b="b" t="t" l="l"/>
            <a:pathLst>
              <a:path h="7593429" w="7564953">
                <a:moveTo>
                  <a:pt x="0" y="0"/>
                </a:moveTo>
                <a:lnTo>
                  <a:pt x="7564954" y="0"/>
                </a:lnTo>
                <a:lnTo>
                  <a:pt x="7564954" y="7593429"/>
                </a:lnTo>
                <a:lnTo>
                  <a:pt x="0" y="75934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5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3833228" y="-1321273"/>
            <a:ext cx="4231204" cy="4231204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5C5D0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235794" y="-516141"/>
            <a:ext cx="3426072" cy="3426072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6347062" y="8346062"/>
            <a:ext cx="1824476" cy="1824476"/>
          </a:xfrm>
          <a:custGeom>
            <a:avLst/>
            <a:gdLst/>
            <a:ahLst/>
            <a:cxnLst/>
            <a:rect r="r" b="b" t="t" l="l"/>
            <a:pathLst>
              <a:path h="1824476" w="1824476">
                <a:moveTo>
                  <a:pt x="0" y="0"/>
                </a:moveTo>
                <a:lnTo>
                  <a:pt x="1824476" y="0"/>
                </a:lnTo>
                <a:lnTo>
                  <a:pt x="1824476" y="1824476"/>
                </a:lnTo>
                <a:lnTo>
                  <a:pt x="0" y="18244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310169" y="2718264"/>
            <a:ext cx="15949131" cy="8882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9"/>
              </a:lnSpc>
            </a:pPr>
            <a:r>
              <a:rPr lang="en-US" sz="3399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Choose </a:t>
            </a:r>
            <a:r>
              <a:rPr lang="en-US" sz="3399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</a:t>
            </a:r>
            <a:r>
              <a:rPr lang="en-US" sz="3399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ne ind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oo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 learning area.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Observe how children use it for one day.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Then make one purposeful improvement.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It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might be:</a:t>
            </a:r>
          </a:p>
          <a:p>
            <a:pPr algn="l" marL="734059" indent="-367030" lvl="1">
              <a:lnSpc>
                <a:spcPts val="3739"/>
              </a:lnSpc>
              <a:buFont typeface="Arial"/>
              <a:buChar char="•"/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removing unnecessary resources</a:t>
            </a:r>
          </a:p>
          <a:p>
            <a:pPr algn="l" marL="734059" indent="-367030" lvl="1">
              <a:lnSpc>
                <a:spcPts val="3739"/>
              </a:lnSpc>
              <a:buFont typeface="Arial"/>
              <a:buChar char="•"/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improving accessibility</a:t>
            </a:r>
          </a:p>
          <a:p>
            <a:pPr algn="l" marL="734059" indent="-367030" lvl="1">
              <a:lnSpc>
                <a:spcPts val="3739"/>
              </a:lnSpc>
              <a:buFont typeface="Arial"/>
              <a:buChar char="•"/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introducing 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one meaningful 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hance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ment</a:t>
            </a:r>
          </a:p>
          <a:p>
            <a:pPr algn="l" marL="734059" indent="-367030" lvl="1">
              <a:lnSpc>
                <a:spcPts val="3739"/>
              </a:lnSpc>
              <a:buFont typeface="Arial"/>
              <a:buChar char="•"/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reorg</a:t>
            </a: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anising storage.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b="true" sz="33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Observe what changes in children's play and independenc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3706996" y="1076325"/>
            <a:ext cx="8645650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79"/>
              </a:lnSpc>
            </a:pPr>
            <a:r>
              <a:rPr lang="en-US" b="true" sz="57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Spark Forward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0351621" y="3266237"/>
            <a:ext cx="15157680" cy="15526432"/>
          </a:xfrm>
          <a:custGeom>
            <a:avLst/>
            <a:gdLst/>
            <a:ahLst/>
            <a:cxnLst/>
            <a:rect r="r" b="b" t="t" l="l"/>
            <a:pathLst>
              <a:path h="15526432" w="15157680">
                <a:moveTo>
                  <a:pt x="15157679" y="0"/>
                </a:moveTo>
                <a:lnTo>
                  <a:pt x="0" y="0"/>
                </a:lnTo>
                <a:lnTo>
                  <a:pt x="0" y="15526433"/>
                </a:lnTo>
                <a:lnTo>
                  <a:pt x="15157679" y="15526433"/>
                </a:lnTo>
                <a:lnTo>
                  <a:pt x="1515767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5905496" y="-96974"/>
            <a:ext cx="8330294" cy="8532951"/>
          </a:xfrm>
          <a:custGeom>
            <a:avLst/>
            <a:gdLst/>
            <a:ahLst/>
            <a:cxnLst/>
            <a:rect r="r" b="b" t="t" l="l"/>
            <a:pathLst>
              <a:path h="8532951" w="8330294">
                <a:moveTo>
                  <a:pt x="0" y="8532951"/>
                </a:moveTo>
                <a:lnTo>
                  <a:pt x="8330294" y="8532951"/>
                </a:lnTo>
                <a:lnTo>
                  <a:pt x="8330294" y="0"/>
                </a:lnTo>
                <a:lnTo>
                  <a:pt x="0" y="0"/>
                </a:lnTo>
                <a:lnTo>
                  <a:pt x="0" y="853295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161835">
            <a:off x="-1331385" y="5376763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3" y="0"/>
                </a:lnTo>
                <a:lnTo>
                  <a:pt x="8780123" y="8780123"/>
                </a:lnTo>
                <a:lnTo>
                  <a:pt x="0" y="87801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187986">
            <a:off x="5456685" y="-3638866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3" y="0"/>
                </a:lnTo>
                <a:lnTo>
                  <a:pt x="8780123" y="8780122"/>
                </a:lnTo>
                <a:lnTo>
                  <a:pt x="0" y="87801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347062" y="8346062"/>
            <a:ext cx="1824476" cy="1824476"/>
          </a:xfrm>
          <a:custGeom>
            <a:avLst/>
            <a:gdLst/>
            <a:ahLst/>
            <a:cxnLst/>
            <a:rect r="r" b="b" t="t" l="l"/>
            <a:pathLst>
              <a:path h="1824476" w="1824476">
                <a:moveTo>
                  <a:pt x="0" y="0"/>
                </a:moveTo>
                <a:lnTo>
                  <a:pt x="1824476" y="0"/>
                </a:lnTo>
                <a:lnTo>
                  <a:pt x="1824476" y="1824476"/>
                </a:lnTo>
                <a:lnTo>
                  <a:pt x="0" y="18244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310169" y="1057275"/>
            <a:ext cx="15949131" cy="8415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39"/>
              </a:lnSpc>
            </a:pP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An enabling indoo</a:t>
            </a: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r environment doesn't direct children where to go.</a:t>
            </a:r>
          </a:p>
          <a:p>
            <a:pPr algn="ctr">
              <a:lnSpc>
                <a:spcPts val="3739"/>
              </a:lnSpc>
            </a:pP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It invites them to explore.</a:t>
            </a:r>
          </a:p>
          <a:p>
            <a:pPr algn="ctr">
              <a:lnSpc>
                <a:spcPts val="3739"/>
              </a:lnSpc>
            </a:pPr>
          </a:p>
          <a:p>
            <a:pPr algn="ctr">
              <a:lnSpc>
                <a:spcPts val="3739"/>
              </a:lnSpc>
            </a:pP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To create.</a:t>
            </a:r>
          </a:p>
          <a:p>
            <a:pPr algn="ctr">
              <a:lnSpc>
                <a:spcPts val="3739"/>
              </a:lnSpc>
            </a:pP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To investigate.</a:t>
            </a:r>
          </a:p>
          <a:p>
            <a:pPr algn="ctr">
              <a:lnSpc>
                <a:spcPts val="3739"/>
              </a:lnSpc>
            </a:pP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To collaborate.</a:t>
            </a:r>
          </a:p>
          <a:p>
            <a:pPr algn="ctr">
              <a:lnSpc>
                <a:spcPts val="3739"/>
              </a:lnSpc>
            </a:pPr>
          </a:p>
          <a:p>
            <a:pPr algn="ctr">
              <a:lnSpc>
                <a:spcPts val="3739"/>
              </a:lnSpc>
            </a:pP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To return again and again because there is always something new </a:t>
            </a: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to</a:t>
            </a: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 discover.</a:t>
            </a:r>
          </a:p>
          <a:p>
            <a:pPr algn="ctr">
              <a:lnSpc>
                <a:spcPts val="3739"/>
              </a:lnSpc>
            </a:pPr>
          </a:p>
          <a:p>
            <a:pPr algn="ctr">
              <a:lnSpc>
                <a:spcPts val="3739"/>
              </a:lnSpc>
            </a:pP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The best classrooms are not remembered b</a:t>
            </a: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ecaus</a:t>
            </a: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e they look</a:t>
            </a: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ed</a:t>
            </a: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 impressive.</a:t>
            </a:r>
          </a:p>
          <a:p>
            <a:pPr algn="ctr">
              <a:lnSpc>
                <a:spcPts val="3739"/>
              </a:lnSpc>
            </a:pPr>
          </a:p>
          <a:p>
            <a:pPr algn="ctr">
              <a:lnSpc>
                <a:spcPts val="3739"/>
              </a:lnSpc>
            </a:pP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They are rem</a:t>
            </a: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embered bec</a:t>
            </a: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ause they helped children feel capable.</a:t>
            </a:r>
          </a:p>
          <a:p>
            <a:pPr algn="ctr">
              <a:lnSpc>
                <a:spcPts val="3739"/>
              </a:lnSpc>
            </a:pPr>
            <a:r>
              <a:rPr lang="en-US" b="true" sz="3399" i="true">
                <a:solidFill>
                  <a:srgbClr val="E3DFD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When the environment empowers children to become independent learners, it has achieved its greatest purpose.</a:t>
            </a:r>
          </a:p>
          <a:p>
            <a:pPr algn="ctr">
              <a:lnSpc>
                <a:spcPts val="3739"/>
              </a:lnSpc>
            </a:pPr>
          </a:p>
          <a:p>
            <a:pPr algn="ctr">
              <a:lnSpc>
                <a:spcPts val="3739"/>
              </a:lnSpc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61835">
            <a:off x="-1014240" y="6132137"/>
            <a:ext cx="8424556" cy="8424556"/>
          </a:xfrm>
          <a:custGeom>
            <a:avLst/>
            <a:gdLst/>
            <a:ahLst/>
            <a:cxnLst/>
            <a:rect r="r" b="b" t="t" l="l"/>
            <a:pathLst>
              <a:path h="8424556" w="8424556">
                <a:moveTo>
                  <a:pt x="0" y="0"/>
                </a:moveTo>
                <a:lnTo>
                  <a:pt x="8424556" y="0"/>
                </a:lnTo>
                <a:lnTo>
                  <a:pt x="8424556" y="8424556"/>
                </a:lnTo>
                <a:lnTo>
                  <a:pt x="0" y="84245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187986">
            <a:off x="5652300" y="-3150303"/>
            <a:ext cx="7264131" cy="7264131"/>
          </a:xfrm>
          <a:custGeom>
            <a:avLst/>
            <a:gdLst/>
            <a:ahLst/>
            <a:cxnLst/>
            <a:rect r="r" b="b" t="t" l="l"/>
            <a:pathLst>
              <a:path h="7264131" w="7264131">
                <a:moveTo>
                  <a:pt x="0" y="0"/>
                </a:moveTo>
                <a:lnTo>
                  <a:pt x="7264131" y="0"/>
                </a:lnTo>
                <a:lnTo>
                  <a:pt x="7264131" y="7264131"/>
                </a:lnTo>
                <a:lnTo>
                  <a:pt x="0" y="72641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254989" y="2426799"/>
            <a:ext cx="16453860" cy="7184281"/>
            <a:chOff x="0" y="0"/>
            <a:chExt cx="4203828" cy="183552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203828" cy="1835526"/>
            </a:xfrm>
            <a:custGeom>
              <a:avLst/>
              <a:gdLst/>
              <a:ahLst/>
              <a:cxnLst/>
              <a:rect r="r" b="b" t="t" l="l"/>
              <a:pathLst>
                <a:path h="1835526" w="4203828">
                  <a:moveTo>
                    <a:pt x="47052" y="0"/>
                  </a:moveTo>
                  <a:lnTo>
                    <a:pt x="4156776" y="0"/>
                  </a:lnTo>
                  <a:cubicBezTo>
                    <a:pt x="4182762" y="0"/>
                    <a:pt x="4203828" y="21066"/>
                    <a:pt x="4203828" y="47052"/>
                  </a:cubicBezTo>
                  <a:lnTo>
                    <a:pt x="4203828" y="1788473"/>
                  </a:lnTo>
                  <a:cubicBezTo>
                    <a:pt x="4203828" y="1814460"/>
                    <a:pt x="4182762" y="1835526"/>
                    <a:pt x="4156776" y="1835526"/>
                  </a:cubicBezTo>
                  <a:lnTo>
                    <a:pt x="47052" y="1835526"/>
                  </a:lnTo>
                  <a:cubicBezTo>
                    <a:pt x="34573" y="1835526"/>
                    <a:pt x="22605" y="1830568"/>
                    <a:pt x="13781" y="1821744"/>
                  </a:cubicBezTo>
                  <a:cubicBezTo>
                    <a:pt x="4957" y="1812920"/>
                    <a:pt x="0" y="1800952"/>
                    <a:pt x="0" y="1788473"/>
                  </a:cubicBezTo>
                  <a:lnTo>
                    <a:pt x="0" y="47052"/>
                  </a:lnTo>
                  <a:cubicBezTo>
                    <a:pt x="0" y="34573"/>
                    <a:pt x="4957" y="22605"/>
                    <a:pt x="13781" y="13781"/>
                  </a:cubicBezTo>
                  <a:cubicBezTo>
                    <a:pt x="22605" y="4957"/>
                    <a:pt x="34573" y="0"/>
                    <a:pt x="47052" y="0"/>
                  </a:cubicBezTo>
                  <a:close/>
                </a:path>
              </a:pathLst>
            </a:custGeom>
            <a:solidFill>
              <a:srgbClr val="E3DFDD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28575"/>
              <a:ext cx="4203828" cy="1806951"/>
            </a:xfrm>
            <a:prstGeom prst="rect">
              <a:avLst/>
            </a:prstGeom>
          </p:spPr>
          <p:txBody>
            <a:bodyPr anchor="ctr" rtlCol="false" tIns="52367" lIns="52367" bIns="52367" rIns="52367"/>
            <a:lstStyle/>
            <a:p>
              <a:pPr algn="l">
                <a:lnSpc>
                  <a:spcPts val="2458"/>
                </a:lnSpc>
              </a:pPr>
            </a:p>
            <a:p>
              <a:pPr algn="ctr">
                <a:lnSpc>
                  <a:spcPts val="2458"/>
                </a:lnSpc>
              </a:pPr>
            </a:p>
            <a:p>
              <a:pPr algn="ctr">
                <a:lnSpc>
                  <a:spcPts val="2458"/>
                </a:lnSpc>
              </a:pPr>
            </a:p>
            <a:p>
              <a:pPr algn="ctr">
                <a:lnSpc>
                  <a:spcPts val="2458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true" flipV="false" rot="9040395">
            <a:off x="-4074938" y="-600507"/>
            <a:ext cx="11192435" cy="4476974"/>
          </a:xfrm>
          <a:custGeom>
            <a:avLst/>
            <a:gdLst/>
            <a:ahLst/>
            <a:cxnLst/>
            <a:rect r="r" b="b" t="t" l="l"/>
            <a:pathLst>
              <a:path h="4476974" w="11192435">
                <a:moveTo>
                  <a:pt x="11192435" y="0"/>
                </a:moveTo>
                <a:lnTo>
                  <a:pt x="0" y="0"/>
                </a:lnTo>
                <a:lnTo>
                  <a:pt x="0" y="4476974"/>
                </a:lnTo>
                <a:lnTo>
                  <a:pt x="11192435" y="4476974"/>
                </a:lnTo>
                <a:lnTo>
                  <a:pt x="1119243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470804" y="116462"/>
            <a:ext cx="1737460" cy="1737460"/>
          </a:xfrm>
          <a:custGeom>
            <a:avLst/>
            <a:gdLst/>
            <a:ahLst/>
            <a:cxnLst/>
            <a:rect r="r" b="b" t="t" l="l"/>
            <a:pathLst>
              <a:path h="1737460" w="1737460">
                <a:moveTo>
                  <a:pt x="0" y="0"/>
                </a:moveTo>
                <a:lnTo>
                  <a:pt x="1737460" y="0"/>
                </a:lnTo>
                <a:lnTo>
                  <a:pt x="1737460" y="1737460"/>
                </a:lnTo>
                <a:lnTo>
                  <a:pt x="0" y="17374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018179" y="696912"/>
            <a:ext cx="10532371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79"/>
              </a:lnSpc>
            </a:pPr>
            <a:r>
              <a:rPr lang="en-US" b="true" sz="57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References &amp; Links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491869" y="3083421"/>
            <a:ext cx="16506618" cy="698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8"/>
              </a:lnSpc>
              <a:spcBef>
                <a:spcPct val="0"/>
              </a:spcBef>
            </a:pPr>
            <a:r>
              <a:rPr lang="en-US" b="true" sz="2535" u="sng">
                <a:solidFill>
                  <a:srgbClr val="35485D"/>
                </a:solidFill>
                <a:latin typeface="Open Sauce Bold"/>
                <a:ea typeface="Open Sauce Bold"/>
                <a:cs typeface="Open Sauce Bold"/>
                <a:sym typeface="Open Sauce Bold"/>
                <a:hlinkClick r:id="rId7" tooltip="https://www.gov.uk/government/publications/early-years-foundation-stage-framework--2"/>
              </a:rPr>
              <a:t>EY</a:t>
            </a:r>
            <a:r>
              <a:rPr lang="en-US" b="true" sz="2535" u="sng">
                <a:solidFill>
                  <a:srgbClr val="35485D"/>
                </a:solidFill>
                <a:latin typeface="Open Sauce Bold"/>
                <a:ea typeface="Open Sauce Bold"/>
                <a:cs typeface="Open Sauce Bold"/>
                <a:sym typeface="Open Sauce Bold"/>
                <a:hlinkClick r:id="rId8" tooltip="https://www.gov.uk/government/publications/early-years-foundation-stage-framework--2"/>
              </a:rPr>
              <a:t>FS S</a:t>
            </a:r>
            <a:r>
              <a:rPr lang="en-US" b="true" sz="2535" u="sng">
                <a:solidFill>
                  <a:srgbClr val="35485D"/>
                </a:solidFill>
                <a:latin typeface="Open Sauce Bold"/>
                <a:ea typeface="Open Sauce Bold"/>
                <a:cs typeface="Open Sauce Bold"/>
                <a:sym typeface="Open Sauce Bold"/>
                <a:hlinkClick r:id="rId9" tooltip="https://www.gov.uk/government/publications/early-years-foundation-stage-framework--2"/>
              </a:rPr>
              <a:t>tatutory Framework</a:t>
            </a:r>
          </a:p>
          <a:p>
            <a:pPr algn="l">
              <a:lnSpc>
                <a:spcPts val="2788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9735560" y="3121802"/>
            <a:ext cx="5715295" cy="698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8"/>
              </a:lnSpc>
              <a:spcBef>
                <a:spcPct val="0"/>
              </a:spcBef>
            </a:pPr>
            <a:r>
              <a:rPr lang="en-US" b="true" sz="2535" u="sng">
                <a:solidFill>
                  <a:srgbClr val="35485D"/>
                </a:solidFill>
                <a:latin typeface="Open Sauce Bold"/>
                <a:ea typeface="Open Sauce Bold"/>
                <a:cs typeface="Open Sauce Bold"/>
                <a:sym typeface="Open Sauce Bold"/>
                <a:hlinkClick r:id="rId10" tooltip="https://birthto5matters.org.uk"/>
              </a:rPr>
              <a:t>Early</a:t>
            </a:r>
            <a:r>
              <a:rPr lang="en-US" b="true" sz="2535" u="sng">
                <a:solidFill>
                  <a:srgbClr val="35485D"/>
                </a:solidFill>
                <a:latin typeface="Open Sauce Bold"/>
                <a:ea typeface="Open Sauce Bold"/>
                <a:cs typeface="Open Sauce Bold"/>
                <a:sym typeface="Open Sauce Bold"/>
                <a:hlinkClick r:id="rId11" tooltip="https://birthto5matters.org.uk"/>
              </a:rPr>
              <a:t> Educ</a:t>
            </a:r>
            <a:r>
              <a:rPr lang="en-US" b="true" sz="2535" u="sng">
                <a:solidFill>
                  <a:srgbClr val="35485D"/>
                </a:solidFill>
                <a:latin typeface="Open Sauce Bold"/>
                <a:ea typeface="Open Sauce Bold"/>
                <a:cs typeface="Open Sauce Bold"/>
                <a:sym typeface="Open Sauce Bold"/>
                <a:hlinkClick r:id="rId12" tooltip="https://birthto5matters.org.uk"/>
              </a:rPr>
              <a:t>ation - Birth to 5 Matters</a:t>
            </a:r>
          </a:p>
          <a:p>
            <a:pPr algn="l">
              <a:lnSpc>
                <a:spcPts val="2788"/>
              </a:lnSpc>
              <a:spcBef>
                <a:spcPct val="0"/>
              </a:spcBef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821170" y="5809063"/>
            <a:ext cx="15828780" cy="3056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19"/>
              </a:lnSpc>
            </a:pPr>
            <a:r>
              <a:rPr lang="en-US" sz="2199" b="true">
                <a:solidFill>
                  <a:srgbClr val="35485D"/>
                </a:solidFill>
                <a:latin typeface="Open Sauce Bold"/>
                <a:ea typeface="Open Sauce Bold"/>
                <a:cs typeface="Open Sauce Bold"/>
                <a:sym typeface="Open Sauce Bold"/>
                <a:hlinkClick r:id="rId13" tooltip="https://birthto5matters.org.uk"/>
              </a:rPr>
              <a:t>Loris Malaguzzi</a:t>
            </a:r>
            <a:r>
              <a:rPr lang="en-US" sz="2199" b="true">
                <a:solidFill>
                  <a:srgbClr val="35485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- </a:t>
            </a:r>
            <a:r>
              <a:rPr lang="en-US" sz="2199" b="true">
                <a:solidFill>
                  <a:srgbClr val="35485D"/>
                </a:solidFill>
                <a:latin typeface="Open Sauce Bold"/>
                <a:ea typeface="Open Sauce Bold"/>
                <a:cs typeface="Open Sauce Bold"/>
                <a:sym typeface="Open Sauce Bold"/>
                <a:hlinkClick r:id="rId14" tooltip="https://birthto5matters.org.uk"/>
              </a:rPr>
              <a:t>The </a:t>
            </a:r>
            <a:r>
              <a:rPr lang="en-US" sz="2199" b="true">
                <a:solidFill>
                  <a:srgbClr val="35485D"/>
                </a:solidFill>
                <a:latin typeface="Open Sauce Bold"/>
                <a:ea typeface="Open Sauce Bold"/>
                <a:cs typeface="Open Sauce Bold"/>
                <a:sym typeface="Open Sauce Bold"/>
                <a:hlinkClick r:id="rId15" tooltip="https://birthto5matters.org.uk"/>
              </a:rPr>
              <a:t>Environment as the Third Teacher</a:t>
            </a:r>
          </a:p>
          <a:p>
            <a:pPr algn="l">
              <a:lnSpc>
                <a:spcPts val="2419"/>
              </a:lnSpc>
            </a:pPr>
            <a:r>
              <a:rPr lang="en-US" sz="2199">
                <a:solidFill>
                  <a:srgbClr val="35485D"/>
                </a:solidFill>
                <a:latin typeface="Open Sauce"/>
                <a:ea typeface="Open Sauce"/>
                <a:cs typeface="Open Sauce"/>
                <a:sym typeface="Open Sauce"/>
                <a:hlinkClick r:id="rId16" tooltip="https://birthto5matters.org.uk"/>
              </a:rPr>
              <a:t> The Reggio Emilia approach highlights the environment as</a:t>
            </a:r>
            <a:r>
              <a:rPr lang="en-US" sz="2199">
                <a:solidFill>
                  <a:srgbClr val="35485D"/>
                </a:solidFill>
                <a:latin typeface="Open Sauce"/>
                <a:ea typeface="Open Sauce"/>
                <a:cs typeface="Open Sauce"/>
                <a:sym typeface="Open Sauce"/>
                <a:hlinkClick r:id="rId17" tooltip="https://birthto5matters.org.uk"/>
              </a:rPr>
              <a:t> an active partner in children's learning, encouraging exploration, relationships and independence.</a:t>
            </a:r>
          </a:p>
          <a:p>
            <a:pPr algn="l">
              <a:lnSpc>
                <a:spcPts val="2419"/>
              </a:lnSpc>
            </a:pPr>
          </a:p>
          <a:p>
            <a:pPr algn="l">
              <a:lnSpc>
                <a:spcPts val="2419"/>
              </a:lnSpc>
              <a:spcBef>
                <a:spcPct val="0"/>
              </a:spcBef>
            </a:pPr>
            <a:r>
              <a:rPr lang="en-US" b="true" sz="2199">
                <a:solidFill>
                  <a:srgbClr val="35485D"/>
                </a:solidFill>
                <a:latin typeface="Open Sauce Bold"/>
                <a:ea typeface="Open Sauce Bold"/>
                <a:cs typeface="Open Sauce Bold"/>
                <a:sym typeface="Open Sauce Bold"/>
                <a:hlinkClick r:id="rId18" tooltip="https://birthto5matters.org.uk"/>
              </a:rPr>
              <a:t>Julie Fisher - St</a:t>
            </a:r>
            <a:r>
              <a:rPr lang="en-US" b="true" sz="2199">
                <a:solidFill>
                  <a:srgbClr val="35485D"/>
                </a:solidFill>
                <a:latin typeface="Open Sauce Bold"/>
                <a:ea typeface="Open Sauce Bold"/>
                <a:cs typeface="Open Sauce Bold"/>
                <a:sym typeface="Open Sauce Bold"/>
                <a:hlinkClick r:id="rId19" tooltip="https://birthto5matters.org.uk"/>
              </a:rPr>
              <a:t>arting from the Child</a:t>
            </a:r>
          </a:p>
          <a:p>
            <a:pPr algn="l">
              <a:lnSpc>
                <a:spcPts val="2419"/>
              </a:lnSpc>
              <a:spcBef>
                <a:spcPct val="0"/>
              </a:spcBef>
            </a:pPr>
            <a:r>
              <a:rPr lang="en-US" sz="2199">
                <a:solidFill>
                  <a:srgbClr val="35485D"/>
                </a:solidFill>
                <a:latin typeface="Open Sauce"/>
                <a:ea typeface="Open Sauce"/>
                <a:cs typeface="Open Sauce"/>
                <a:sym typeface="Open Sauce"/>
                <a:hlinkClick r:id="rId20" tooltip="https://birthto5matters.org.uk"/>
              </a:rPr>
              <a:t>Explores how environments should be designed around children's developmental needs, interests and independence.</a:t>
            </a:r>
          </a:p>
          <a:p>
            <a:pPr algn="l">
              <a:lnSpc>
                <a:spcPts val="2419"/>
              </a:lnSpc>
              <a:spcBef>
                <a:spcPct val="0"/>
              </a:spcBef>
            </a:pPr>
          </a:p>
          <a:p>
            <a:pPr algn="l">
              <a:lnSpc>
                <a:spcPts val="2419"/>
              </a:lnSpc>
              <a:spcBef>
                <a:spcPct val="0"/>
              </a:spcBef>
            </a:pPr>
            <a:r>
              <a:rPr lang="en-US" b="true" sz="2199">
                <a:solidFill>
                  <a:srgbClr val="35485D"/>
                </a:solidFill>
                <a:latin typeface="Open Sauce Bold"/>
                <a:ea typeface="Open Sauce Bold"/>
                <a:cs typeface="Open Sauce Bold"/>
                <a:sym typeface="Open Sauce Bold"/>
                <a:hlinkClick r:id="rId21" tooltip="https://birthto5matters.org.uk"/>
              </a:rPr>
              <a:t>Elizabeth Jarman - Communication Friendly Spaces</a:t>
            </a:r>
          </a:p>
          <a:p>
            <a:pPr algn="l">
              <a:lnSpc>
                <a:spcPts val="2419"/>
              </a:lnSpc>
              <a:spcBef>
                <a:spcPct val="0"/>
              </a:spcBef>
            </a:pPr>
            <a:r>
              <a:rPr lang="en-US" sz="2199">
                <a:solidFill>
                  <a:srgbClr val="35485D"/>
                </a:solidFill>
                <a:latin typeface="Open Sauce"/>
                <a:ea typeface="Open Sauce"/>
                <a:cs typeface="Open Sauce"/>
                <a:sym typeface="Open Sauce"/>
                <a:hlinkClick r:id="rId22" tooltip="https://birthto5matters.org.uk"/>
              </a:rPr>
              <a:t>Research into how thoughtfully designed physical environments support communication, wellbeing and learning.</a:t>
            </a:r>
          </a:p>
          <a:p>
            <a:pPr algn="l">
              <a:lnSpc>
                <a:spcPts val="2419"/>
              </a:lnSpc>
              <a:spcBef>
                <a:spcPct val="0"/>
              </a:spcBef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3579157" y="4092129"/>
            <a:ext cx="10509985" cy="1051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88"/>
              </a:lnSpc>
              <a:spcBef>
                <a:spcPct val="0"/>
              </a:spcBef>
            </a:pPr>
            <a:r>
              <a:rPr lang="en-US" b="true" sz="2535" u="sng">
                <a:solidFill>
                  <a:srgbClr val="35485D"/>
                </a:solidFill>
                <a:latin typeface="Open Sauce Bold"/>
                <a:ea typeface="Open Sauce Bold"/>
                <a:cs typeface="Open Sauce Bold"/>
                <a:sym typeface="Open Sauce Bold"/>
                <a:hlinkClick r:id="rId23" tooltip="https://educationendowmentfoundation.org.uk/education-evidence/guidance-reports/preparing-for-literacy"/>
              </a:rPr>
              <a:t>Educ</a:t>
            </a:r>
            <a:r>
              <a:rPr lang="en-US" b="true" sz="2535" u="sng">
                <a:solidFill>
                  <a:srgbClr val="35485D"/>
                </a:solidFill>
                <a:latin typeface="Open Sauce Bold"/>
                <a:ea typeface="Open Sauce Bold"/>
                <a:cs typeface="Open Sauce Bold"/>
                <a:sym typeface="Open Sauce Bold"/>
                <a:hlinkClick r:id="rId24" tooltip="https://educationendowmentfoundation.org.uk/education-evidence/guidance-reports/preparing-for-literacy"/>
              </a:rPr>
              <a:t>ation Endowment Foundation</a:t>
            </a:r>
            <a:r>
              <a:rPr lang="en-US" sz="2535" u="sng">
                <a:solidFill>
                  <a:srgbClr val="35485D"/>
                </a:solidFill>
                <a:latin typeface="Open Sauce"/>
                <a:ea typeface="Open Sauce"/>
                <a:cs typeface="Open Sauce"/>
                <a:sym typeface="Open Sauce"/>
                <a:hlinkClick r:id="rId25" tooltip="https://educationendowmentfoundation.org.uk/education-evidence/guidance-reports/preparing-for-literacy"/>
              </a:rPr>
              <a:t>-  </a:t>
            </a:r>
            <a:r>
              <a:rPr lang="en-US" b="true" sz="2535" u="sng">
                <a:solidFill>
                  <a:srgbClr val="35485D"/>
                </a:solidFill>
                <a:latin typeface="Open Sauce Bold"/>
                <a:ea typeface="Open Sauce Bold"/>
                <a:cs typeface="Open Sauce Bold"/>
                <a:sym typeface="Open Sauce Bold"/>
                <a:hlinkClick r:id="rId26" tooltip="https://educationendowmentfoundation.org.uk/education-evidence/guidance-reports/preparing-for-literacy"/>
              </a:rPr>
              <a:t>Preparing for Literacy Guidance Report</a:t>
            </a:r>
          </a:p>
          <a:p>
            <a:pPr algn="ctr">
              <a:lnSpc>
                <a:spcPts val="2788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8407658" y="-1215081"/>
            <a:ext cx="15157680" cy="15526432"/>
          </a:xfrm>
          <a:custGeom>
            <a:avLst/>
            <a:gdLst/>
            <a:ahLst/>
            <a:cxnLst/>
            <a:rect r="r" b="b" t="t" l="l"/>
            <a:pathLst>
              <a:path h="15526432" w="15157680">
                <a:moveTo>
                  <a:pt x="15157679" y="0"/>
                </a:moveTo>
                <a:lnTo>
                  <a:pt x="0" y="0"/>
                </a:lnTo>
                <a:lnTo>
                  <a:pt x="0" y="15526432"/>
                </a:lnTo>
                <a:lnTo>
                  <a:pt x="15157679" y="15526432"/>
                </a:lnTo>
                <a:lnTo>
                  <a:pt x="1515767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878789" y="-2334399"/>
            <a:ext cx="8330294" cy="8532951"/>
          </a:xfrm>
          <a:custGeom>
            <a:avLst/>
            <a:gdLst/>
            <a:ahLst/>
            <a:cxnLst/>
            <a:rect r="r" b="b" t="t" l="l"/>
            <a:pathLst>
              <a:path h="8532951" w="8330294">
                <a:moveTo>
                  <a:pt x="0" y="8532951"/>
                </a:moveTo>
                <a:lnTo>
                  <a:pt x="8330294" y="8532951"/>
                </a:lnTo>
                <a:lnTo>
                  <a:pt x="8330294" y="0"/>
                </a:lnTo>
                <a:lnTo>
                  <a:pt x="0" y="0"/>
                </a:lnTo>
                <a:lnTo>
                  <a:pt x="0" y="853295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161835">
            <a:off x="-1170900" y="5505151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2" y="0"/>
                </a:lnTo>
                <a:lnTo>
                  <a:pt x="8780122" y="8780123"/>
                </a:lnTo>
                <a:lnTo>
                  <a:pt x="0" y="87801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187986">
            <a:off x="5456685" y="-3638866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3" y="0"/>
                </a:lnTo>
                <a:lnTo>
                  <a:pt x="8780123" y="8780122"/>
                </a:lnTo>
                <a:lnTo>
                  <a:pt x="0" y="87801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5751233" y="-270353"/>
            <a:ext cx="2801921" cy="280192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37719" t="0" r="-37719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6239956" y="8070736"/>
            <a:ext cx="1824476" cy="1824476"/>
          </a:xfrm>
          <a:custGeom>
            <a:avLst/>
            <a:gdLst/>
            <a:ahLst/>
            <a:cxnLst/>
            <a:rect r="r" b="b" t="t" l="l"/>
            <a:pathLst>
              <a:path h="1824476" w="1824476">
                <a:moveTo>
                  <a:pt x="0" y="0"/>
                </a:moveTo>
                <a:lnTo>
                  <a:pt x="1824476" y="0"/>
                </a:lnTo>
                <a:lnTo>
                  <a:pt x="1824476" y="1824476"/>
                </a:lnTo>
                <a:lnTo>
                  <a:pt x="0" y="18244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89086" y="2560143"/>
            <a:ext cx="16454796" cy="6456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35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During a routine walk around the learning environment, you notice a secluded area that cannot be seen clearly by staff. What should you do?</a:t>
            </a:r>
          </a:p>
          <a:p>
            <a:pPr algn="l">
              <a:lnSpc>
                <a:spcPts val="3959"/>
              </a:lnSpc>
            </a:pPr>
          </a:p>
          <a:p>
            <a:pPr algn="l">
              <a:lnSpc>
                <a:spcPts val="3959"/>
              </a:lnSpc>
            </a:pPr>
            <a:r>
              <a:rPr lang="en-US" sz="35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A. Leave it as it is because the children enjoy using it.</a:t>
            </a:r>
          </a:p>
          <a:p>
            <a:pPr algn="l">
              <a:lnSpc>
                <a:spcPts val="3959"/>
              </a:lnSpc>
            </a:pPr>
          </a:p>
          <a:p>
            <a:pPr algn="l">
              <a:lnSpc>
                <a:spcPts val="3959"/>
              </a:lnSpc>
            </a:pPr>
            <a:r>
              <a:rPr lang="en-US" sz="35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B. Mention it at the next staff meeting.</a:t>
            </a:r>
          </a:p>
          <a:p>
            <a:pPr algn="l">
              <a:lnSpc>
                <a:spcPts val="3959"/>
              </a:lnSpc>
            </a:pPr>
          </a:p>
          <a:p>
            <a:pPr algn="l">
              <a:lnSpc>
                <a:spcPts val="3959"/>
              </a:lnSpc>
            </a:pPr>
            <a:r>
              <a:rPr lang="en-US" sz="35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C. Review the area immediately, ensure children can be supervised effectively and report any concerns in line with your setting's safeguarding procedures.</a:t>
            </a:r>
          </a:p>
          <a:p>
            <a:pPr algn="l">
              <a:lnSpc>
                <a:spcPts val="3959"/>
              </a:lnSpc>
            </a:pPr>
          </a:p>
          <a:p>
            <a:pPr algn="l">
              <a:lnSpc>
                <a:spcPts val="3959"/>
              </a:lnSpc>
            </a:pPr>
            <a:r>
              <a:rPr lang="en-US" sz="35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D. Close the area without discussing it with colleagues.</a:t>
            </a:r>
          </a:p>
          <a:p>
            <a:pPr algn="l">
              <a:lnSpc>
                <a:spcPts val="3959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356031" y="789295"/>
            <a:ext cx="12262616" cy="720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00"/>
              </a:lnSpc>
            </a:pPr>
            <a:r>
              <a:rPr lang="en-US" b="true" sz="5000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Safeguarding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6600891" y="3367936"/>
            <a:ext cx="15157680" cy="15526432"/>
          </a:xfrm>
          <a:custGeom>
            <a:avLst/>
            <a:gdLst/>
            <a:ahLst/>
            <a:cxnLst/>
            <a:rect r="r" b="b" t="t" l="l"/>
            <a:pathLst>
              <a:path h="15526432" w="15157680">
                <a:moveTo>
                  <a:pt x="15157680" y="0"/>
                </a:moveTo>
                <a:lnTo>
                  <a:pt x="0" y="0"/>
                </a:lnTo>
                <a:lnTo>
                  <a:pt x="0" y="15526432"/>
                </a:lnTo>
                <a:lnTo>
                  <a:pt x="15157680" y="15526432"/>
                </a:lnTo>
                <a:lnTo>
                  <a:pt x="1515768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636418" y="-1166611"/>
            <a:ext cx="8330294" cy="8532951"/>
          </a:xfrm>
          <a:custGeom>
            <a:avLst/>
            <a:gdLst/>
            <a:ahLst/>
            <a:cxnLst/>
            <a:rect r="r" b="b" t="t" l="l"/>
            <a:pathLst>
              <a:path h="8532951" w="8330294">
                <a:moveTo>
                  <a:pt x="0" y="8532951"/>
                </a:moveTo>
                <a:lnTo>
                  <a:pt x="8330294" y="8532951"/>
                </a:lnTo>
                <a:lnTo>
                  <a:pt x="8330294" y="0"/>
                </a:lnTo>
                <a:lnTo>
                  <a:pt x="0" y="0"/>
                </a:lnTo>
                <a:lnTo>
                  <a:pt x="0" y="853295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161835">
            <a:off x="-1170900" y="5505151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2" y="0"/>
                </a:lnTo>
                <a:lnTo>
                  <a:pt x="8780122" y="8780123"/>
                </a:lnTo>
                <a:lnTo>
                  <a:pt x="0" y="87801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187986">
            <a:off x="5456685" y="-3638866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3" y="0"/>
                </a:lnTo>
                <a:lnTo>
                  <a:pt x="8780123" y="8780122"/>
                </a:lnTo>
                <a:lnTo>
                  <a:pt x="0" y="87801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5751233" y="-270353"/>
            <a:ext cx="2801921" cy="280192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37719" t="0" r="-37719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6239956" y="8070736"/>
            <a:ext cx="1824476" cy="1824476"/>
          </a:xfrm>
          <a:custGeom>
            <a:avLst/>
            <a:gdLst/>
            <a:ahLst/>
            <a:cxnLst/>
            <a:rect r="r" b="b" t="t" l="l"/>
            <a:pathLst>
              <a:path h="1824476" w="1824476">
                <a:moveTo>
                  <a:pt x="0" y="0"/>
                </a:moveTo>
                <a:lnTo>
                  <a:pt x="1824476" y="0"/>
                </a:lnTo>
                <a:lnTo>
                  <a:pt x="1824476" y="1824476"/>
                </a:lnTo>
                <a:lnTo>
                  <a:pt x="0" y="18244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356031" y="2560143"/>
            <a:ext cx="16454796" cy="6456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35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During a routine walk around the learning environment, you notice a secluded area that cannot be seen clearly by staff. What should you do?</a:t>
            </a:r>
          </a:p>
          <a:p>
            <a:pPr algn="l">
              <a:lnSpc>
                <a:spcPts val="3959"/>
              </a:lnSpc>
            </a:pPr>
          </a:p>
          <a:p>
            <a:pPr algn="l">
              <a:lnSpc>
                <a:spcPts val="3959"/>
              </a:lnSpc>
            </a:pPr>
            <a:r>
              <a:rPr lang="en-US" sz="35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A. Leave it as it is because the children enjoy using it.</a:t>
            </a:r>
          </a:p>
          <a:p>
            <a:pPr algn="l">
              <a:lnSpc>
                <a:spcPts val="3959"/>
              </a:lnSpc>
            </a:pPr>
          </a:p>
          <a:p>
            <a:pPr algn="l">
              <a:lnSpc>
                <a:spcPts val="3959"/>
              </a:lnSpc>
            </a:pPr>
            <a:r>
              <a:rPr lang="en-US" sz="35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B. Mention it at the next staff meeting.</a:t>
            </a:r>
          </a:p>
          <a:p>
            <a:pPr algn="l">
              <a:lnSpc>
                <a:spcPts val="3959"/>
              </a:lnSpc>
            </a:pPr>
          </a:p>
          <a:p>
            <a:pPr algn="l">
              <a:lnSpc>
                <a:spcPts val="3959"/>
              </a:lnSpc>
            </a:pPr>
            <a:r>
              <a:rPr lang="en-US" sz="35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C. Review the area immediately, ensure children can be supervised effectively and report any concerns in line with your setting's safeguarding procedures.</a:t>
            </a:r>
          </a:p>
          <a:p>
            <a:pPr algn="l">
              <a:lnSpc>
                <a:spcPts val="3959"/>
              </a:lnSpc>
            </a:pPr>
          </a:p>
          <a:p>
            <a:pPr algn="l">
              <a:lnSpc>
                <a:spcPts val="3959"/>
              </a:lnSpc>
            </a:pPr>
            <a:r>
              <a:rPr lang="en-US" sz="35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D. Close the area without discussing it with colleagues.</a:t>
            </a:r>
          </a:p>
          <a:p>
            <a:pPr algn="l">
              <a:lnSpc>
                <a:spcPts val="3959"/>
              </a:lnSpc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286358" y="5904936"/>
            <a:ext cx="986010" cy="986010"/>
          </a:xfrm>
          <a:custGeom>
            <a:avLst/>
            <a:gdLst/>
            <a:ahLst/>
            <a:cxnLst/>
            <a:rect r="r" b="b" t="t" l="l"/>
            <a:pathLst>
              <a:path h="986010" w="986010">
                <a:moveTo>
                  <a:pt x="0" y="0"/>
                </a:moveTo>
                <a:lnTo>
                  <a:pt x="986010" y="0"/>
                </a:lnTo>
                <a:lnTo>
                  <a:pt x="986010" y="986010"/>
                </a:lnTo>
                <a:lnTo>
                  <a:pt x="0" y="9860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356031" y="789295"/>
            <a:ext cx="12262616" cy="720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00"/>
              </a:lnSpc>
            </a:pPr>
            <a:r>
              <a:rPr lang="en-US" b="true" sz="5000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Safeguarding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8407658" y="-1215081"/>
            <a:ext cx="15157680" cy="15526432"/>
          </a:xfrm>
          <a:custGeom>
            <a:avLst/>
            <a:gdLst/>
            <a:ahLst/>
            <a:cxnLst/>
            <a:rect r="r" b="b" t="t" l="l"/>
            <a:pathLst>
              <a:path h="15526432" w="15157680">
                <a:moveTo>
                  <a:pt x="15157679" y="0"/>
                </a:moveTo>
                <a:lnTo>
                  <a:pt x="0" y="0"/>
                </a:lnTo>
                <a:lnTo>
                  <a:pt x="0" y="15526432"/>
                </a:lnTo>
                <a:lnTo>
                  <a:pt x="15157679" y="15526432"/>
                </a:lnTo>
                <a:lnTo>
                  <a:pt x="1515767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878789" y="-2334399"/>
            <a:ext cx="8330294" cy="8532951"/>
          </a:xfrm>
          <a:custGeom>
            <a:avLst/>
            <a:gdLst/>
            <a:ahLst/>
            <a:cxnLst/>
            <a:rect r="r" b="b" t="t" l="l"/>
            <a:pathLst>
              <a:path h="8532951" w="8330294">
                <a:moveTo>
                  <a:pt x="0" y="8532951"/>
                </a:moveTo>
                <a:lnTo>
                  <a:pt x="8330294" y="8532951"/>
                </a:lnTo>
                <a:lnTo>
                  <a:pt x="8330294" y="0"/>
                </a:lnTo>
                <a:lnTo>
                  <a:pt x="0" y="0"/>
                </a:lnTo>
                <a:lnTo>
                  <a:pt x="0" y="853295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161835">
            <a:off x="-1170900" y="5505151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2" y="0"/>
                </a:lnTo>
                <a:lnTo>
                  <a:pt x="8780122" y="8780123"/>
                </a:lnTo>
                <a:lnTo>
                  <a:pt x="0" y="87801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187986">
            <a:off x="5456685" y="-3638866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3" y="0"/>
                </a:lnTo>
                <a:lnTo>
                  <a:pt x="8780123" y="8780122"/>
                </a:lnTo>
                <a:lnTo>
                  <a:pt x="0" y="87801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2445269" y="-1321273"/>
            <a:ext cx="5619162" cy="5619162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188" r="0" b="-188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3447959" y="-1391321"/>
            <a:ext cx="4840041" cy="4840041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25187" t="0" r="-25187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6239956" y="8070736"/>
            <a:ext cx="1824476" cy="1824476"/>
          </a:xfrm>
          <a:custGeom>
            <a:avLst/>
            <a:gdLst/>
            <a:ahLst/>
            <a:cxnLst/>
            <a:rect r="r" b="b" t="t" l="l"/>
            <a:pathLst>
              <a:path h="1824476" w="1824476">
                <a:moveTo>
                  <a:pt x="0" y="0"/>
                </a:moveTo>
                <a:lnTo>
                  <a:pt x="1824476" y="0"/>
                </a:lnTo>
                <a:lnTo>
                  <a:pt x="1824476" y="1824476"/>
                </a:lnTo>
                <a:lnTo>
                  <a:pt x="0" y="18244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42028" y="3344545"/>
            <a:ext cx="16102256" cy="6942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20"/>
              </a:lnSpc>
            </a:pPr>
            <a:r>
              <a:rPr lang="en-US" sz="3200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By th</a:t>
            </a:r>
            <a:r>
              <a:rPr lang="en-US" sz="3200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e end of this session, you will:</a:t>
            </a:r>
          </a:p>
          <a:p>
            <a:pPr algn="l">
              <a:lnSpc>
                <a:spcPts val="3520"/>
              </a:lnSpc>
            </a:pPr>
          </a:p>
          <a:p>
            <a:pPr algn="l">
              <a:lnSpc>
                <a:spcPts val="3520"/>
              </a:lnSpc>
            </a:pPr>
            <a:r>
              <a:rPr lang="en-US" sz="3200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✓ Understand the key features of an exceptional EYFS learning environment.</a:t>
            </a:r>
          </a:p>
          <a:p>
            <a:pPr algn="l">
              <a:lnSpc>
                <a:spcPts val="3520"/>
              </a:lnSpc>
            </a:pPr>
          </a:p>
          <a:p>
            <a:pPr algn="l">
              <a:lnSpc>
                <a:spcPts val="3520"/>
              </a:lnSpc>
            </a:pPr>
            <a:r>
              <a:rPr lang="en-US" sz="3200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✓ Reflect on how the environment influences children's behaviour, independence and learning.</a:t>
            </a:r>
          </a:p>
          <a:p>
            <a:pPr algn="l">
              <a:lnSpc>
                <a:spcPts val="3520"/>
              </a:lnSpc>
            </a:pPr>
          </a:p>
          <a:p>
            <a:pPr algn="l">
              <a:lnSpc>
                <a:spcPts val="3520"/>
              </a:lnSpc>
            </a:pPr>
            <a:r>
              <a:rPr lang="en-US" sz="3200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✓ Identify practical improvements that make the greatest difference to children's daily experiences.</a:t>
            </a:r>
          </a:p>
          <a:p>
            <a:pPr algn="l">
              <a:lnSpc>
                <a:spcPts val="3520"/>
              </a:lnSpc>
            </a:pPr>
          </a:p>
          <a:p>
            <a:pPr algn="l">
              <a:lnSpc>
                <a:spcPts val="3520"/>
              </a:lnSpc>
            </a:pPr>
          </a:p>
          <a:p>
            <a:pPr algn="l">
              <a:lnSpc>
                <a:spcPts val="3520"/>
              </a:lnSpc>
            </a:pPr>
          </a:p>
          <a:p>
            <a:pPr algn="l">
              <a:lnSpc>
                <a:spcPts val="3520"/>
              </a:lnSpc>
            </a:pPr>
          </a:p>
          <a:p>
            <a:pPr algn="l">
              <a:lnSpc>
                <a:spcPts val="3520"/>
              </a:lnSpc>
            </a:pPr>
          </a:p>
          <a:p>
            <a:pPr algn="l">
              <a:lnSpc>
                <a:spcPts val="3520"/>
              </a:lnSpc>
            </a:pPr>
          </a:p>
          <a:p>
            <a:pPr algn="l">
              <a:lnSpc>
                <a:spcPts val="2859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591757" y="1076325"/>
            <a:ext cx="12279502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79"/>
              </a:lnSpc>
              <a:spcBef>
                <a:spcPct val="0"/>
              </a:spcBef>
            </a:pPr>
            <a:r>
              <a:rPr lang="en-US" b="true" sz="57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Success Criteria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8325920" y="-1321273"/>
            <a:ext cx="15157680" cy="15526432"/>
          </a:xfrm>
          <a:custGeom>
            <a:avLst/>
            <a:gdLst/>
            <a:ahLst/>
            <a:cxnLst/>
            <a:rect r="r" b="b" t="t" l="l"/>
            <a:pathLst>
              <a:path h="15526432" w="15157680">
                <a:moveTo>
                  <a:pt x="15157679" y="0"/>
                </a:moveTo>
                <a:lnTo>
                  <a:pt x="0" y="0"/>
                </a:lnTo>
                <a:lnTo>
                  <a:pt x="0" y="15526432"/>
                </a:lnTo>
                <a:lnTo>
                  <a:pt x="15157679" y="15526432"/>
                </a:lnTo>
                <a:lnTo>
                  <a:pt x="1515767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3878789" y="-2334399"/>
            <a:ext cx="8330294" cy="8532951"/>
          </a:xfrm>
          <a:custGeom>
            <a:avLst/>
            <a:gdLst/>
            <a:ahLst/>
            <a:cxnLst/>
            <a:rect r="r" b="b" t="t" l="l"/>
            <a:pathLst>
              <a:path h="8532951" w="8330294">
                <a:moveTo>
                  <a:pt x="0" y="8532951"/>
                </a:moveTo>
                <a:lnTo>
                  <a:pt x="8330294" y="8532951"/>
                </a:lnTo>
                <a:lnTo>
                  <a:pt x="8330294" y="0"/>
                </a:lnTo>
                <a:lnTo>
                  <a:pt x="0" y="0"/>
                </a:lnTo>
                <a:lnTo>
                  <a:pt x="0" y="853295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161835">
            <a:off x="-1170900" y="5505151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2" y="0"/>
                </a:lnTo>
                <a:lnTo>
                  <a:pt x="8780122" y="8780123"/>
                </a:lnTo>
                <a:lnTo>
                  <a:pt x="0" y="87801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187986">
            <a:off x="5456685" y="-3638866"/>
            <a:ext cx="8780123" cy="8780123"/>
          </a:xfrm>
          <a:custGeom>
            <a:avLst/>
            <a:gdLst/>
            <a:ahLst/>
            <a:cxnLst/>
            <a:rect r="r" b="b" t="t" l="l"/>
            <a:pathLst>
              <a:path h="8780123" w="8780123">
                <a:moveTo>
                  <a:pt x="0" y="0"/>
                </a:moveTo>
                <a:lnTo>
                  <a:pt x="8780123" y="0"/>
                </a:lnTo>
                <a:lnTo>
                  <a:pt x="8780123" y="8780122"/>
                </a:lnTo>
                <a:lnTo>
                  <a:pt x="0" y="87801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2603030" y="0"/>
            <a:ext cx="7538328" cy="3177641"/>
            <a:chOff x="0" y="0"/>
            <a:chExt cx="1090403" cy="45963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90403" cy="459639"/>
            </a:xfrm>
            <a:custGeom>
              <a:avLst/>
              <a:gdLst/>
              <a:ahLst/>
              <a:cxnLst/>
              <a:rect r="r" b="b" t="t" l="l"/>
              <a:pathLst>
                <a:path h="459639" w="1090403">
                  <a:moveTo>
                    <a:pt x="545202" y="0"/>
                  </a:moveTo>
                  <a:cubicBezTo>
                    <a:pt x="244095" y="0"/>
                    <a:pt x="0" y="102894"/>
                    <a:pt x="0" y="229820"/>
                  </a:cubicBezTo>
                  <a:cubicBezTo>
                    <a:pt x="0" y="356745"/>
                    <a:pt x="244095" y="459639"/>
                    <a:pt x="545202" y="459639"/>
                  </a:cubicBezTo>
                  <a:cubicBezTo>
                    <a:pt x="846308" y="459639"/>
                    <a:pt x="1090403" y="356745"/>
                    <a:pt x="1090403" y="229820"/>
                  </a:cubicBezTo>
                  <a:cubicBezTo>
                    <a:pt x="1090403" y="102894"/>
                    <a:pt x="846308" y="0"/>
                    <a:pt x="545202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69061" r="0" b="-6906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3521519" y="370764"/>
            <a:ext cx="4766481" cy="2363800"/>
            <a:chOff x="0" y="0"/>
            <a:chExt cx="876522" cy="43468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76522" cy="434686"/>
            </a:xfrm>
            <a:custGeom>
              <a:avLst/>
              <a:gdLst/>
              <a:ahLst/>
              <a:cxnLst/>
              <a:rect r="r" b="b" t="t" l="l"/>
              <a:pathLst>
                <a:path h="434686" w="876522">
                  <a:moveTo>
                    <a:pt x="438261" y="0"/>
                  </a:moveTo>
                  <a:cubicBezTo>
                    <a:pt x="196216" y="0"/>
                    <a:pt x="0" y="97308"/>
                    <a:pt x="0" y="217343"/>
                  </a:cubicBezTo>
                  <a:cubicBezTo>
                    <a:pt x="0" y="337378"/>
                    <a:pt x="196216" y="434686"/>
                    <a:pt x="438261" y="434686"/>
                  </a:cubicBezTo>
                  <a:cubicBezTo>
                    <a:pt x="680306" y="434686"/>
                    <a:pt x="876522" y="337378"/>
                    <a:pt x="876522" y="217343"/>
                  </a:cubicBezTo>
                  <a:cubicBezTo>
                    <a:pt x="876522" y="97308"/>
                    <a:pt x="680306" y="0"/>
                    <a:pt x="438261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17046" r="0" b="-17046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6239956" y="8070736"/>
            <a:ext cx="1824476" cy="1824476"/>
          </a:xfrm>
          <a:custGeom>
            <a:avLst/>
            <a:gdLst/>
            <a:ahLst/>
            <a:cxnLst/>
            <a:rect r="r" b="b" t="t" l="l"/>
            <a:pathLst>
              <a:path h="1824476" w="1824476">
                <a:moveTo>
                  <a:pt x="0" y="0"/>
                </a:moveTo>
                <a:lnTo>
                  <a:pt x="1824476" y="0"/>
                </a:lnTo>
                <a:lnTo>
                  <a:pt x="1824476" y="1824476"/>
                </a:lnTo>
                <a:lnTo>
                  <a:pt x="0" y="18244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426299" y="2531110"/>
            <a:ext cx="14475518" cy="6727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9"/>
              </a:lnSpc>
            </a:pPr>
          </a:p>
          <a:p>
            <a:pPr algn="l">
              <a:lnSpc>
                <a:spcPts val="3849"/>
              </a:lnSpc>
            </a:pPr>
            <a:r>
              <a:rPr lang="en-US" sz="34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Week 1 - What Makes an Outstanding EYFS Environment?</a:t>
            </a:r>
          </a:p>
          <a:p>
            <a:pPr algn="l">
              <a:lnSpc>
                <a:spcPts val="3849"/>
              </a:lnSpc>
            </a:pPr>
          </a:p>
          <a:p>
            <a:pPr algn="l">
              <a:lnSpc>
                <a:spcPts val="3849"/>
              </a:lnSpc>
            </a:pPr>
            <a:r>
              <a:rPr lang="en-US" sz="34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Week 2 - Enabling Environments Indoors</a:t>
            </a:r>
          </a:p>
          <a:p>
            <a:pPr algn="l">
              <a:lnSpc>
                <a:spcPts val="3849"/>
              </a:lnSpc>
            </a:pPr>
          </a:p>
          <a:p>
            <a:pPr algn="l">
              <a:lnSpc>
                <a:spcPts val="3849"/>
              </a:lnSpc>
            </a:pPr>
            <a:r>
              <a:rPr lang="en-US" sz="34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Week 3 - Outdoor Learning with Purpose</a:t>
            </a:r>
          </a:p>
          <a:p>
            <a:pPr algn="l">
              <a:lnSpc>
                <a:spcPts val="3849"/>
              </a:lnSpc>
            </a:pPr>
          </a:p>
          <a:p>
            <a:pPr algn="l">
              <a:lnSpc>
                <a:spcPts val="3849"/>
              </a:lnSpc>
            </a:pPr>
            <a:r>
              <a:rPr lang="en-US" sz="34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Week 4 - Using Resources to Promote Independence</a:t>
            </a:r>
          </a:p>
          <a:p>
            <a:pPr algn="l">
              <a:lnSpc>
                <a:spcPts val="3849"/>
              </a:lnSpc>
            </a:pPr>
          </a:p>
          <a:p>
            <a:pPr algn="l">
              <a:lnSpc>
                <a:spcPts val="3849"/>
              </a:lnSpc>
            </a:pPr>
            <a:r>
              <a:rPr lang="en-US" sz="34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Week 5 - Supporting Self-Regulation Through Environment</a:t>
            </a:r>
          </a:p>
          <a:p>
            <a:pPr algn="l">
              <a:lnSpc>
                <a:spcPts val="3849"/>
              </a:lnSpc>
            </a:pPr>
          </a:p>
          <a:p>
            <a:pPr algn="l">
              <a:lnSpc>
                <a:spcPts val="3849"/>
              </a:lnSpc>
            </a:pPr>
            <a:r>
              <a:rPr lang="en-US" sz="34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Week 6 - Continuous Improvement Through Environment Audits</a:t>
            </a:r>
          </a:p>
          <a:p>
            <a:pPr algn="l">
              <a:lnSpc>
                <a:spcPts val="3849"/>
              </a:lnSpc>
            </a:pPr>
          </a:p>
          <a:p>
            <a:pPr algn="l">
              <a:lnSpc>
                <a:spcPts val="3189"/>
              </a:lnSpc>
            </a:pP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286358" y="2767262"/>
            <a:ext cx="820757" cy="820757"/>
          </a:xfrm>
          <a:custGeom>
            <a:avLst/>
            <a:gdLst/>
            <a:ahLst/>
            <a:cxnLst/>
            <a:rect r="r" b="b" t="t" l="l"/>
            <a:pathLst>
              <a:path h="820757" w="820757">
                <a:moveTo>
                  <a:pt x="0" y="0"/>
                </a:moveTo>
                <a:lnTo>
                  <a:pt x="820756" y="0"/>
                </a:lnTo>
                <a:lnTo>
                  <a:pt x="820756" y="820757"/>
                </a:lnTo>
                <a:lnTo>
                  <a:pt x="0" y="8207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5214059" y="872579"/>
            <a:ext cx="4373761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79"/>
              </a:lnSpc>
              <a:spcBef>
                <a:spcPct val="0"/>
              </a:spcBef>
            </a:pPr>
            <a:r>
              <a:rPr lang="en-US" b="true" sz="57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Ou</a:t>
            </a:r>
            <a:r>
              <a:rPr lang="en-US" b="true" sz="57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 Journey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26839">
            <a:off x="-1022246" y="5964925"/>
            <a:ext cx="8058621" cy="8058621"/>
          </a:xfrm>
          <a:custGeom>
            <a:avLst/>
            <a:gdLst/>
            <a:ahLst/>
            <a:cxnLst/>
            <a:rect r="r" b="b" t="t" l="l"/>
            <a:pathLst>
              <a:path h="8058621" w="8058621">
                <a:moveTo>
                  <a:pt x="0" y="0"/>
                </a:moveTo>
                <a:lnTo>
                  <a:pt x="8058621" y="0"/>
                </a:lnTo>
                <a:lnTo>
                  <a:pt x="8058621" y="8058621"/>
                </a:lnTo>
                <a:lnTo>
                  <a:pt x="0" y="80586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9012598" y="27608"/>
            <a:ext cx="15648299" cy="6591846"/>
          </a:xfrm>
          <a:custGeom>
            <a:avLst/>
            <a:gdLst/>
            <a:ahLst/>
            <a:cxnLst/>
            <a:rect r="r" b="b" t="t" l="l"/>
            <a:pathLst>
              <a:path h="6591846" w="15648299">
                <a:moveTo>
                  <a:pt x="0" y="0"/>
                </a:moveTo>
                <a:lnTo>
                  <a:pt x="15648299" y="0"/>
                </a:lnTo>
                <a:lnTo>
                  <a:pt x="15648299" y="6591846"/>
                </a:lnTo>
                <a:lnTo>
                  <a:pt x="0" y="65918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163467" y="331598"/>
            <a:ext cx="1824476" cy="1824476"/>
          </a:xfrm>
          <a:custGeom>
            <a:avLst/>
            <a:gdLst/>
            <a:ahLst/>
            <a:cxnLst/>
            <a:rect r="r" b="b" t="t" l="l"/>
            <a:pathLst>
              <a:path h="1824476" w="1824476">
                <a:moveTo>
                  <a:pt x="0" y="0"/>
                </a:moveTo>
                <a:lnTo>
                  <a:pt x="1824477" y="0"/>
                </a:lnTo>
                <a:lnTo>
                  <a:pt x="1824477" y="1824477"/>
                </a:lnTo>
                <a:lnTo>
                  <a:pt x="0" y="18244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13391" y="532637"/>
            <a:ext cx="6886385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79"/>
              </a:lnSpc>
            </a:pPr>
            <a:r>
              <a:rPr lang="en-US" b="true" sz="57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Why This Matters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13391" y="1935206"/>
            <a:ext cx="16139024" cy="75760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50"/>
              </a:lnSpc>
            </a:pPr>
            <a:r>
              <a:rPr lang="en-US" sz="35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Children's learning is shaped by the spaces they spend time in.</a:t>
            </a:r>
          </a:p>
          <a:p>
            <a:pPr algn="l">
              <a:lnSpc>
                <a:spcPts val="3850"/>
              </a:lnSpc>
            </a:pPr>
          </a:p>
          <a:p>
            <a:pPr algn="l">
              <a:lnSpc>
                <a:spcPts val="3850"/>
              </a:lnSpc>
            </a:pPr>
            <a:r>
              <a:rPr lang="en-US" sz="35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 well-d</a:t>
            </a:r>
            <a:r>
              <a:rPr lang="en-US" sz="35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esigned indoor environment allows children to:</a:t>
            </a:r>
          </a:p>
          <a:p>
            <a:pPr algn="l">
              <a:lnSpc>
                <a:spcPts val="3850"/>
              </a:lnSpc>
            </a:pPr>
          </a:p>
          <a:p>
            <a:pPr algn="l">
              <a:lnSpc>
                <a:spcPts val="3850"/>
              </a:lnSpc>
            </a:pPr>
            <a:r>
              <a:rPr lang="en-US" sz="35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✔ Make independent choices.</a:t>
            </a:r>
          </a:p>
          <a:p>
            <a:pPr algn="l">
              <a:lnSpc>
                <a:spcPts val="3850"/>
              </a:lnSpc>
            </a:pPr>
            <a:r>
              <a:rPr lang="en-US" sz="35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✔ Sustain play for longer.</a:t>
            </a:r>
          </a:p>
          <a:p>
            <a:pPr algn="l">
              <a:lnSpc>
                <a:spcPts val="3850"/>
              </a:lnSpc>
            </a:pPr>
            <a:r>
              <a:rPr lang="en-US" sz="35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✔ Solve problems.</a:t>
            </a:r>
          </a:p>
          <a:p>
            <a:pPr algn="l">
              <a:lnSpc>
                <a:spcPts val="3850"/>
              </a:lnSpc>
            </a:pPr>
            <a:r>
              <a:rPr lang="en-US" sz="35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✔ Return to previous learning.</a:t>
            </a:r>
          </a:p>
          <a:p>
            <a:pPr algn="l">
              <a:lnSpc>
                <a:spcPts val="3850"/>
              </a:lnSpc>
            </a:pPr>
            <a:r>
              <a:rPr lang="en-US" sz="35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✔ Access resources confidently.</a:t>
            </a:r>
          </a:p>
          <a:p>
            <a:pPr algn="l">
              <a:lnSpc>
                <a:spcPts val="3850"/>
              </a:lnSpc>
            </a:pPr>
          </a:p>
          <a:p>
            <a:pPr algn="l">
              <a:lnSpc>
                <a:spcPts val="3850"/>
              </a:lnSpc>
            </a:pPr>
          </a:p>
          <a:p>
            <a:pPr algn="l">
              <a:lnSpc>
                <a:spcPts val="3850"/>
              </a:lnSpc>
            </a:pPr>
            <a:r>
              <a:rPr lang="en-US" sz="35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The classroom should support learning - even when </a:t>
            </a:r>
            <a:r>
              <a:rPr lang="en-US" sz="35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adu</a:t>
            </a:r>
            <a:r>
              <a:rPr lang="en-US" sz="35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lts</a:t>
            </a:r>
            <a:r>
              <a:rPr lang="en-US" b="true" sz="3500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are not dire</a:t>
            </a:r>
            <a:r>
              <a:rPr lang="en-US" sz="3500" b="true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ct</a:t>
            </a:r>
            <a:r>
              <a:rPr lang="en-US" b="true" sz="3500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ing it.</a:t>
            </a:r>
          </a:p>
          <a:p>
            <a:pPr algn="just">
              <a:lnSpc>
                <a:spcPts val="3189"/>
              </a:lnSpc>
            </a:pPr>
          </a:p>
          <a:p>
            <a:pPr algn="l">
              <a:lnSpc>
                <a:spcPts val="3390"/>
              </a:lnSpc>
            </a:pPr>
          </a:p>
          <a:p>
            <a:pPr algn="ctr">
              <a:lnSpc>
                <a:spcPts val="3390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26839">
            <a:off x="-1022246" y="5964925"/>
            <a:ext cx="8058621" cy="8058621"/>
          </a:xfrm>
          <a:custGeom>
            <a:avLst/>
            <a:gdLst/>
            <a:ahLst/>
            <a:cxnLst/>
            <a:rect r="r" b="b" t="t" l="l"/>
            <a:pathLst>
              <a:path h="8058621" w="8058621">
                <a:moveTo>
                  <a:pt x="0" y="0"/>
                </a:moveTo>
                <a:lnTo>
                  <a:pt x="8058621" y="0"/>
                </a:lnTo>
                <a:lnTo>
                  <a:pt x="8058621" y="8058621"/>
                </a:lnTo>
                <a:lnTo>
                  <a:pt x="0" y="80586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61228">
            <a:off x="-3046606" y="-3083749"/>
            <a:ext cx="6442558" cy="6442558"/>
          </a:xfrm>
          <a:custGeom>
            <a:avLst/>
            <a:gdLst/>
            <a:ahLst/>
            <a:cxnLst/>
            <a:rect r="r" b="b" t="t" l="l"/>
            <a:pathLst>
              <a:path h="6442558" w="6442558">
                <a:moveTo>
                  <a:pt x="0" y="0"/>
                </a:moveTo>
                <a:lnTo>
                  <a:pt x="6442559" y="0"/>
                </a:lnTo>
                <a:lnTo>
                  <a:pt x="6442559" y="6442558"/>
                </a:lnTo>
                <a:lnTo>
                  <a:pt x="0" y="64425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0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11138065" y="3703180"/>
            <a:ext cx="10747236" cy="7805180"/>
          </a:xfrm>
          <a:custGeom>
            <a:avLst/>
            <a:gdLst/>
            <a:ahLst/>
            <a:cxnLst/>
            <a:rect r="r" b="b" t="t" l="l"/>
            <a:pathLst>
              <a:path h="7805180" w="10747236">
                <a:moveTo>
                  <a:pt x="10747236" y="0"/>
                </a:moveTo>
                <a:lnTo>
                  <a:pt x="0" y="0"/>
                </a:lnTo>
                <a:lnTo>
                  <a:pt x="0" y="7805180"/>
                </a:lnTo>
                <a:lnTo>
                  <a:pt x="10747236" y="7805180"/>
                </a:lnTo>
                <a:lnTo>
                  <a:pt x="1074723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163467" y="331598"/>
            <a:ext cx="1824476" cy="1824476"/>
          </a:xfrm>
          <a:custGeom>
            <a:avLst/>
            <a:gdLst/>
            <a:ahLst/>
            <a:cxnLst/>
            <a:rect r="r" b="b" t="t" l="l"/>
            <a:pathLst>
              <a:path h="1824476" w="1824476">
                <a:moveTo>
                  <a:pt x="0" y="0"/>
                </a:moveTo>
                <a:lnTo>
                  <a:pt x="1824477" y="0"/>
                </a:lnTo>
                <a:lnTo>
                  <a:pt x="1824477" y="1824477"/>
                </a:lnTo>
                <a:lnTo>
                  <a:pt x="0" y="18244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74674" y="532637"/>
            <a:ext cx="11232588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79"/>
              </a:lnSpc>
            </a:pPr>
            <a:r>
              <a:rPr lang="en-US" b="true" sz="57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What Does the Research Say?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12153" y="1951804"/>
            <a:ext cx="15651315" cy="7747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Rese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arch highlights that effectiv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e indoor environments: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l" marL="863593" indent="-431796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reduce cognitive overload</a:t>
            </a:r>
          </a:p>
          <a:p>
            <a:pPr algn="l" marL="863593" indent="-431796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promo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te independence</a:t>
            </a:r>
          </a:p>
          <a:p>
            <a:pPr algn="l" marL="863593" indent="-431796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encourage sustained shared thinking</a:t>
            </a:r>
          </a:p>
          <a:p>
            <a:pPr algn="l" marL="863593" indent="-431796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support executive functioni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ng</a:t>
            </a:r>
          </a:p>
          <a:p>
            <a:pPr algn="l" marL="863593" indent="-431796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strengthen communication and language</a:t>
            </a:r>
          </a:p>
          <a:p>
            <a:pPr algn="l" marL="863593" indent="-431796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all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ow 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children to revisi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t and deepen learning.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T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he physical environment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 influ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ences behaviour just as much as adult interactions.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ctr">
              <a:lnSpc>
                <a:spcPts val="2859"/>
              </a:lnSpc>
              <a:spcBef>
                <a:spcPct val="0"/>
              </a:spcBef>
            </a:pPr>
          </a:p>
          <a:p>
            <a:pPr algn="ctr">
              <a:lnSpc>
                <a:spcPts val="285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26839">
            <a:off x="-1022246" y="5964925"/>
            <a:ext cx="8058621" cy="8058621"/>
          </a:xfrm>
          <a:custGeom>
            <a:avLst/>
            <a:gdLst/>
            <a:ahLst/>
            <a:cxnLst/>
            <a:rect r="r" b="b" t="t" l="l"/>
            <a:pathLst>
              <a:path h="8058621" w="8058621">
                <a:moveTo>
                  <a:pt x="0" y="0"/>
                </a:moveTo>
                <a:lnTo>
                  <a:pt x="8058621" y="0"/>
                </a:lnTo>
                <a:lnTo>
                  <a:pt x="8058621" y="8058621"/>
                </a:lnTo>
                <a:lnTo>
                  <a:pt x="0" y="80586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61228">
            <a:off x="-3046606" y="-3083749"/>
            <a:ext cx="6442558" cy="6442558"/>
          </a:xfrm>
          <a:custGeom>
            <a:avLst/>
            <a:gdLst/>
            <a:ahLst/>
            <a:cxnLst/>
            <a:rect r="r" b="b" t="t" l="l"/>
            <a:pathLst>
              <a:path h="6442558" w="6442558">
                <a:moveTo>
                  <a:pt x="0" y="0"/>
                </a:moveTo>
                <a:lnTo>
                  <a:pt x="6442559" y="0"/>
                </a:lnTo>
                <a:lnTo>
                  <a:pt x="6442559" y="6442558"/>
                </a:lnTo>
                <a:lnTo>
                  <a:pt x="0" y="64425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0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12067806" y="2693406"/>
            <a:ext cx="10747236" cy="7805180"/>
          </a:xfrm>
          <a:custGeom>
            <a:avLst/>
            <a:gdLst/>
            <a:ahLst/>
            <a:cxnLst/>
            <a:rect r="r" b="b" t="t" l="l"/>
            <a:pathLst>
              <a:path h="7805180" w="10747236">
                <a:moveTo>
                  <a:pt x="10747236" y="0"/>
                </a:moveTo>
                <a:lnTo>
                  <a:pt x="0" y="0"/>
                </a:lnTo>
                <a:lnTo>
                  <a:pt x="0" y="7805180"/>
                </a:lnTo>
                <a:lnTo>
                  <a:pt x="10747236" y="7805180"/>
                </a:lnTo>
                <a:lnTo>
                  <a:pt x="1074723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163467" y="331598"/>
            <a:ext cx="1824476" cy="1824476"/>
          </a:xfrm>
          <a:custGeom>
            <a:avLst/>
            <a:gdLst/>
            <a:ahLst/>
            <a:cxnLst/>
            <a:rect r="r" b="b" t="t" l="l"/>
            <a:pathLst>
              <a:path h="1824476" w="1824476">
                <a:moveTo>
                  <a:pt x="0" y="0"/>
                </a:moveTo>
                <a:lnTo>
                  <a:pt x="1824477" y="0"/>
                </a:lnTo>
                <a:lnTo>
                  <a:pt x="1824477" y="1824477"/>
                </a:lnTo>
                <a:lnTo>
                  <a:pt x="0" y="18244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74674" y="379223"/>
            <a:ext cx="12907151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79"/>
              </a:lnSpc>
            </a:pPr>
            <a:r>
              <a:rPr lang="en-US" b="true" sz="57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Everything Has a Purpose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77857" y="1694785"/>
            <a:ext cx="16047006" cy="7747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99"/>
              </a:lnSpc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Ask yo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urself:</a:t>
            </a:r>
          </a:p>
          <a:p>
            <a:pPr algn="l">
              <a:lnSpc>
                <a:spcPts val="4399"/>
              </a:lnSpc>
            </a:pP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D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oes every area of my classroom hav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e a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clear learning purpose?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Ev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ery spa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ce should answer one question: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"What learning is this area designed t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o promote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?"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If we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 cannot answer that question...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Perhaps the area needs redesigning.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ctr">
              <a:lnSpc>
                <a:spcPts val="43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26839">
            <a:off x="-1022246" y="5964925"/>
            <a:ext cx="8058621" cy="8058621"/>
          </a:xfrm>
          <a:custGeom>
            <a:avLst/>
            <a:gdLst/>
            <a:ahLst/>
            <a:cxnLst/>
            <a:rect r="r" b="b" t="t" l="l"/>
            <a:pathLst>
              <a:path h="8058621" w="8058621">
                <a:moveTo>
                  <a:pt x="0" y="0"/>
                </a:moveTo>
                <a:lnTo>
                  <a:pt x="8058621" y="0"/>
                </a:lnTo>
                <a:lnTo>
                  <a:pt x="8058621" y="8058621"/>
                </a:lnTo>
                <a:lnTo>
                  <a:pt x="0" y="80586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61228">
            <a:off x="-3046606" y="-3083749"/>
            <a:ext cx="6442558" cy="6442558"/>
          </a:xfrm>
          <a:custGeom>
            <a:avLst/>
            <a:gdLst/>
            <a:ahLst/>
            <a:cxnLst/>
            <a:rect r="r" b="b" t="t" l="l"/>
            <a:pathLst>
              <a:path h="6442558" w="6442558">
                <a:moveTo>
                  <a:pt x="0" y="0"/>
                </a:moveTo>
                <a:lnTo>
                  <a:pt x="6442559" y="0"/>
                </a:lnTo>
                <a:lnTo>
                  <a:pt x="6442559" y="6442558"/>
                </a:lnTo>
                <a:lnTo>
                  <a:pt x="0" y="64425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0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12067806" y="2693406"/>
            <a:ext cx="10747236" cy="7805180"/>
          </a:xfrm>
          <a:custGeom>
            <a:avLst/>
            <a:gdLst/>
            <a:ahLst/>
            <a:cxnLst/>
            <a:rect r="r" b="b" t="t" l="l"/>
            <a:pathLst>
              <a:path h="7805180" w="10747236">
                <a:moveTo>
                  <a:pt x="10747236" y="0"/>
                </a:moveTo>
                <a:lnTo>
                  <a:pt x="0" y="0"/>
                </a:lnTo>
                <a:lnTo>
                  <a:pt x="0" y="7805180"/>
                </a:lnTo>
                <a:lnTo>
                  <a:pt x="10747236" y="7805180"/>
                </a:lnTo>
                <a:lnTo>
                  <a:pt x="1074723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163467" y="331598"/>
            <a:ext cx="1824476" cy="1824476"/>
          </a:xfrm>
          <a:custGeom>
            <a:avLst/>
            <a:gdLst/>
            <a:ahLst/>
            <a:cxnLst/>
            <a:rect r="r" b="b" t="t" l="l"/>
            <a:pathLst>
              <a:path h="1824476" w="1824476">
                <a:moveTo>
                  <a:pt x="0" y="0"/>
                </a:moveTo>
                <a:lnTo>
                  <a:pt x="1824477" y="0"/>
                </a:lnTo>
                <a:lnTo>
                  <a:pt x="1824477" y="1824477"/>
                </a:lnTo>
                <a:lnTo>
                  <a:pt x="0" y="18244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28910" y="634683"/>
            <a:ext cx="13810535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79"/>
              </a:lnSpc>
            </a:pPr>
            <a:r>
              <a:rPr lang="en-US" b="true" sz="5799">
                <a:solidFill>
                  <a:srgbClr val="E3DFD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Accessibility Creates Independence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2194175"/>
            <a:ext cx="14924201" cy="853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Chi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ld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ren should be able to: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🧺 Find r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esources.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🧩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 Ret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u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rn resourc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es.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✂️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 Select tools.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📚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 Choose books.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🎨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 Access creative materials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.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W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ithout constantly asking an adult.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When c</a:t>
            </a: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hildren manage their own environment...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l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E3DFDD"/>
                </a:solidFill>
                <a:latin typeface="Open Sauce"/>
                <a:ea typeface="Open Sauce"/>
                <a:cs typeface="Open Sauce"/>
                <a:sym typeface="Open Sauce"/>
              </a:rPr>
              <a:t>They become more confident learners.</a:t>
            </a:r>
          </a:p>
          <a:p>
            <a:pPr algn="l">
              <a:lnSpc>
                <a:spcPts val="4399"/>
              </a:lnSpc>
              <a:spcBef>
                <a:spcPct val="0"/>
              </a:spcBef>
            </a:pPr>
          </a:p>
          <a:p>
            <a:pPr algn="l">
              <a:lnSpc>
                <a:spcPts val="3299"/>
              </a:lnSpc>
              <a:spcBef>
                <a:spcPct val="0"/>
              </a:spcBef>
            </a:pPr>
          </a:p>
          <a:p>
            <a:pPr algn="ctr">
              <a:lnSpc>
                <a:spcPts val="307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DAHRhRe5RoA</dc:identifier>
  <dcterms:modified xsi:type="dcterms:W3CDTF">2011-08-01T06:04:30Z</dcterms:modified>
  <cp:revision>1</cp:revision>
  <dc:title>1 - What Makes an Outstanding EYFS Environment?</dc:title>
</cp:coreProperties>
</file>