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x="18288000" cy="10287000"/>
  <p:notesSz cx="6858000" cy="9144000"/>
  <p:embeddedFontLst>
    <p:embeddedFont>
      <p:font typeface="Sensei" charset="1" panose="00000500000000000000"/>
      <p:regular r:id="rId24"/>
    </p:embeddedFont>
    <p:embeddedFont>
      <p:font typeface="Jua" charset="1" panose="0000000000000000000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25.png" Type="http://schemas.openxmlformats.org/officeDocument/2006/relationships/image"/><Relationship Id="rId7" Target="../media/image26.svg" Type="http://schemas.openxmlformats.org/officeDocument/2006/relationships/image"/><Relationship Id="rId8" Target="../media/image27.png" Type="http://schemas.openxmlformats.org/officeDocument/2006/relationships/image"/><Relationship Id="rId9" Target="../media/image28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29.png" Type="http://schemas.openxmlformats.org/officeDocument/2006/relationships/image"/><Relationship Id="rId5" Target="../media/image30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2" Target="../media/image21.png" Type="http://schemas.openxmlformats.org/officeDocument/2006/relationships/image"/><Relationship Id="rId3" Target="../media/image2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31.png" Type="http://schemas.openxmlformats.org/officeDocument/2006/relationships/image"/><Relationship Id="rId7" Target="../media/image32.svg" Type="http://schemas.openxmlformats.org/officeDocument/2006/relationships/image"/><Relationship Id="rId8" Target="../media/image17.png" Type="http://schemas.openxmlformats.org/officeDocument/2006/relationships/image"/><Relationship Id="rId9" Target="../media/image18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2" Target="../media/image21.png" Type="http://schemas.openxmlformats.org/officeDocument/2006/relationships/image"/><Relationship Id="rId3" Target="../media/image2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31.png" Type="http://schemas.openxmlformats.org/officeDocument/2006/relationships/image"/><Relationship Id="rId7" Target="../media/image32.svg" Type="http://schemas.openxmlformats.org/officeDocument/2006/relationships/image"/><Relationship Id="rId8" Target="../media/image17.png" Type="http://schemas.openxmlformats.org/officeDocument/2006/relationships/image"/><Relationship Id="rId9" Target="../media/image18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2" Target="../media/image21.png" Type="http://schemas.openxmlformats.org/officeDocument/2006/relationships/image"/><Relationship Id="rId3" Target="../media/image2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31.png" Type="http://schemas.openxmlformats.org/officeDocument/2006/relationships/image"/><Relationship Id="rId7" Target="../media/image32.svg" Type="http://schemas.openxmlformats.org/officeDocument/2006/relationships/image"/><Relationship Id="rId8" Target="../media/image17.png" Type="http://schemas.openxmlformats.org/officeDocument/2006/relationships/image"/><Relationship Id="rId9" Target="../media/image18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png" Type="http://schemas.openxmlformats.org/officeDocument/2006/relationships/image"/><Relationship Id="rId3" Target="../media/image34.svg" Type="http://schemas.openxmlformats.org/officeDocument/2006/relationships/image"/><Relationship Id="rId4" Target="../media/image35.png" Type="http://schemas.openxmlformats.org/officeDocument/2006/relationships/image"/><Relationship Id="rId5" Target="../media/image36.svg" Type="http://schemas.openxmlformats.org/officeDocument/2006/relationships/image"/><Relationship Id="rId6" Target="../media/image3.png" Type="http://schemas.openxmlformats.org/officeDocument/2006/relationships/image"/><Relationship Id="rId7" Target="../media/image4.svg" Type="http://schemas.openxmlformats.org/officeDocument/2006/relationships/image"/><Relationship Id="rId8" Target="../media/image37.png" Type="http://schemas.openxmlformats.org/officeDocument/2006/relationships/image"/><Relationship Id="rId9" Target="../media/image38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www.gov.uk/government/publications/early-years-foundation-stage-framework--2?utm_source=chatgpt.com" TargetMode="External" Type="http://schemas.openxmlformats.org/officeDocument/2006/relationships/hyperlink"/><Relationship Id="rId11" Target="https://www.gov.uk/government/publications/early-years-foundation-stage-framework--2?utm_source=chatgpt.com" TargetMode="External" Type="http://schemas.openxmlformats.org/officeDocument/2006/relationships/hyperlink"/><Relationship Id="rId12" Target="https://ican.org.uk" TargetMode="External" Type="http://schemas.openxmlformats.org/officeDocument/2006/relationships/hyperlink"/><Relationship Id="rId13" Target="https://ican.org.uk" TargetMode="External" Type="http://schemas.openxmlformats.org/officeDocument/2006/relationships/hyperlink"/><Relationship Id="rId14" Target="https://ican.org.uk" TargetMode="External" Type="http://schemas.openxmlformats.org/officeDocument/2006/relationships/hyperlink"/><Relationship Id="rId15" Target="https://www.gov.uk/government/publications/development-matters--2?utm_source=chatgpt.com" TargetMode="External" Type="http://schemas.openxmlformats.org/officeDocument/2006/relationships/hyperlink"/><Relationship Id="rId16" Target="https://www.gov.uk/government/publications/development-matters--2?utm_source=chatgpt.com" TargetMode="External" Type="http://schemas.openxmlformats.org/officeDocument/2006/relationships/hyperlink"/><Relationship Id="rId17" Target="https://www.gov.uk/government/publications/development-matters--2?utm_source=chatgpt.com" TargetMode="External" Type="http://schemas.openxmlformats.org/officeDocument/2006/relationships/hyperlink"/><Relationship Id="rId18" Target="https://ican.org.uk" TargetMode="External" Type="http://schemas.openxmlformats.org/officeDocument/2006/relationships/hyperlink"/><Relationship Id="rId19" Target="https://ican.org.uk" TargetMode="External" Type="http://schemas.openxmlformats.org/officeDocument/2006/relationships/hyperlink"/><Relationship Id="rId2" Target="../media/image33.png" Type="http://schemas.openxmlformats.org/officeDocument/2006/relationships/image"/><Relationship Id="rId20" Target="https://ican.org.uk" TargetMode="External" Type="http://schemas.openxmlformats.org/officeDocument/2006/relationships/hyperlink"/><Relationship Id="rId21" Target="https://ican.org.uk" TargetMode="External" Type="http://schemas.openxmlformats.org/officeDocument/2006/relationships/hyperlink"/><Relationship Id="rId22" Target="https://ican.org.uk" TargetMode="External" Type="http://schemas.openxmlformats.org/officeDocument/2006/relationships/hyperlink"/><Relationship Id="rId23" Target="https://ican.org.uk" TargetMode="External" Type="http://schemas.openxmlformats.org/officeDocument/2006/relationships/hyperlink"/><Relationship Id="rId24" Target="https://ican.org.uk" TargetMode="External" Type="http://schemas.openxmlformats.org/officeDocument/2006/relationships/hyperlink"/><Relationship Id="rId25" Target="https://ican.org.uk" TargetMode="External" Type="http://schemas.openxmlformats.org/officeDocument/2006/relationships/hyperlink"/><Relationship Id="rId26" Target="https://ican.org.uk" TargetMode="External" Type="http://schemas.openxmlformats.org/officeDocument/2006/relationships/hyperlink"/><Relationship Id="rId27" Target="https://ican.org.uk" TargetMode="External" Type="http://schemas.openxmlformats.org/officeDocument/2006/relationships/hyperlink"/><Relationship Id="rId28" Target="https://ican.org.uk" TargetMode="External" Type="http://schemas.openxmlformats.org/officeDocument/2006/relationships/hyperlink"/><Relationship Id="rId29" Target="https://ican.org.uk" TargetMode="External" Type="http://schemas.openxmlformats.org/officeDocument/2006/relationships/hyperlink"/><Relationship Id="rId3" Target="../media/image34.svg" Type="http://schemas.openxmlformats.org/officeDocument/2006/relationships/image"/><Relationship Id="rId30" Target="https://ican.org.uk" TargetMode="External" Type="http://schemas.openxmlformats.org/officeDocument/2006/relationships/hyperlink"/><Relationship Id="rId31" Target="https://ican.org.uk" TargetMode="External" Type="http://schemas.openxmlformats.org/officeDocument/2006/relationships/hyperlink"/><Relationship Id="rId32" Target="https://birthto5matters.org.uk/?utm_source=chatgpt.com" TargetMode="External" Type="http://schemas.openxmlformats.org/officeDocument/2006/relationships/hyperlink"/><Relationship Id="rId33" Target="https://birthto5matters.org.uk/?utm_source=chatgpt.com" TargetMode="External" Type="http://schemas.openxmlformats.org/officeDocument/2006/relationships/hyperlink"/><Relationship Id="rId34" Target="https://birthto5matters.org.uk/?utm_source=chatgpt.com" TargetMode="External" Type="http://schemas.openxmlformats.org/officeDocument/2006/relationships/hyperlink"/><Relationship Id="rId35" Target="https://ican.org.uk" TargetMode="External" Type="http://schemas.openxmlformats.org/officeDocument/2006/relationships/hyperlink"/><Relationship Id="rId36" Target="https://ican.org.uk" TargetMode="External" Type="http://schemas.openxmlformats.org/officeDocument/2006/relationships/hyperlink"/><Relationship Id="rId37" Target="https://ican.org.uk" TargetMode="External" Type="http://schemas.openxmlformats.org/officeDocument/2006/relationships/hyperlink"/><Relationship Id="rId38" Target="https://ican.org.uk" TargetMode="External" Type="http://schemas.openxmlformats.org/officeDocument/2006/relationships/hyperlink"/><Relationship Id="rId39" Target="https://ican.org.uk" TargetMode="External" Type="http://schemas.openxmlformats.org/officeDocument/2006/relationships/hyperlink"/><Relationship Id="rId4" Target="../media/image35.png" Type="http://schemas.openxmlformats.org/officeDocument/2006/relationships/image"/><Relationship Id="rId40" Target="https://ican.org.uk" TargetMode="External" Type="http://schemas.openxmlformats.org/officeDocument/2006/relationships/hyperlink"/><Relationship Id="rId41" Target="https://ican.org.uk" TargetMode="External" Type="http://schemas.openxmlformats.org/officeDocument/2006/relationships/hyperlink"/><Relationship Id="rId42" Target="https://ican.org.uk" TargetMode="External" Type="http://schemas.openxmlformats.org/officeDocument/2006/relationships/hyperlink"/><Relationship Id="rId43" Target="https://ican.org.uk" TargetMode="External" Type="http://schemas.openxmlformats.org/officeDocument/2006/relationships/hyperlink"/><Relationship Id="rId44" Target="https://ican.org.uk" TargetMode="External" Type="http://schemas.openxmlformats.org/officeDocument/2006/relationships/hyperlink"/><Relationship Id="rId45" Target="https://ican.org.uk" TargetMode="External" Type="http://schemas.openxmlformats.org/officeDocument/2006/relationships/hyperlink"/><Relationship Id="rId46" Target="https://ican.org.uk" TargetMode="External" Type="http://schemas.openxmlformats.org/officeDocument/2006/relationships/hyperlink"/><Relationship Id="rId47" Target="https://ican.org.uk" TargetMode="External" Type="http://schemas.openxmlformats.org/officeDocument/2006/relationships/hyperlink"/><Relationship Id="rId48" Target="https://ican.org.uk" TargetMode="External" Type="http://schemas.openxmlformats.org/officeDocument/2006/relationships/hyperlink"/><Relationship Id="rId49" Target="https://ican.org.uk" TargetMode="External" Type="http://schemas.openxmlformats.org/officeDocument/2006/relationships/hyperlink"/><Relationship Id="rId5" Target="../media/image36.svg" Type="http://schemas.openxmlformats.org/officeDocument/2006/relationships/image"/><Relationship Id="rId50" Target="https://ican.org.uk" TargetMode="External" Type="http://schemas.openxmlformats.org/officeDocument/2006/relationships/hyperlink"/><Relationship Id="rId51" Target="https://ican.org.uk" TargetMode="External" Type="http://schemas.openxmlformats.org/officeDocument/2006/relationships/hyperlink"/><Relationship Id="rId52" Target="https://ican.org.uk" TargetMode="External" Type="http://schemas.openxmlformats.org/officeDocument/2006/relationships/hyperlink"/><Relationship Id="rId53" Target="https://ican.org.uk" TargetMode="External" Type="http://schemas.openxmlformats.org/officeDocument/2006/relationships/hyperlink"/><Relationship Id="rId54" Target="https://ican.org.uk" TargetMode="External" Type="http://schemas.openxmlformats.org/officeDocument/2006/relationships/hyperlink"/><Relationship Id="rId55" Target="https://ican.org.uk" TargetMode="External" Type="http://schemas.openxmlformats.org/officeDocument/2006/relationships/hyperlink"/><Relationship Id="rId56" Target="https://ican.org.uk" TargetMode="External" Type="http://schemas.openxmlformats.org/officeDocument/2006/relationships/hyperlink"/><Relationship Id="rId57" Target="https://ican.org.uk" TargetMode="External" Type="http://schemas.openxmlformats.org/officeDocument/2006/relationships/hyperlink"/><Relationship Id="rId58" Target="https://ican.org.uk" TargetMode="External" Type="http://schemas.openxmlformats.org/officeDocument/2006/relationships/hyperlink"/><Relationship Id="rId59" Target="https://ican.org.uk" TargetMode="External" Type="http://schemas.openxmlformats.org/officeDocument/2006/relationships/hyperlink"/><Relationship Id="rId6" Target="../media/image3.png" Type="http://schemas.openxmlformats.org/officeDocument/2006/relationships/image"/><Relationship Id="rId60" Target="https://ican.org.uk" TargetMode="External" Type="http://schemas.openxmlformats.org/officeDocument/2006/relationships/hyperlink"/><Relationship Id="rId61" Target="https://ican.org.uk" TargetMode="External" Type="http://schemas.openxmlformats.org/officeDocument/2006/relationships/hyperlink"/><Relationship Id="rId62" Target="https://ican.org.uk" TargetMode="External" Type="http://schemas.openxmlformats.org/officeDocument/2006/relationships/hyperlink"/><Relationship Id="rId63" Target="https://ican.org.uk" TargetMode="External" Type="http://schemas.openxmlformats.org/officeDocument/2006/relationships/hyperlink"/><Relationship Id="rId64" Target="https://ican.org.uk" TargetMode="External" Type="http://schemas.openxmlformats.org/officeDocument/2006/relationships/hyperlink"/><Relationship Id="rId65" Target="https://ican.org.uk" TargetMode="External" Type="http://schemas.openxmlformats.org/officeDocument/2006/relationships/hyperlink"/><Relationship Id="rId66" Target="https://ican.org.uk" TargetMode="External" Type="http://schemas.openxmlformats.org/officeDocument/2006/relationships/hyperlink"/><Relationship Id="rId67" Target="https://ican.org.uk" TargetMode="External" Type="http://schemas.openxmlformats.org/officeDocument/2006/relationships/hyperlink"/><Relationship Id="rId68" Target="https://ican.org.uk" TargetMode="External" Type="http://schemas.openxmlformats.org/officeDocument/2006/relationships/hyperlink"/><Relationship Id="rId69" Target="https://ican.org.uk" TargetMode="External" Type="http://schemas.openxmlformats.org/officeDocument/2006/relationships/hyperlink"/><Relationship Id="rId7" Target="../media/image4.svg" Type="http://schemas.openxmlformats.org/officeDocument/2006/relationships/image"/><Relationship Id="rId70" Target="https://ican.org.uk" TargetMode="External" Type="http://schemas.openxmlformats.org/officeDocument/2006/relationships/hyperlink"/><Relationship Id="rId8" Target="../media/image37.png" Type="http://schemas.openxmlformats.org/officeDocument/2006/relationships/image"/><Relationship Id="rId9" Target="../media/image38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15.png" Type="http://schemas.openxmlformats.org/officeDocument/2006/relationships/image"/><Relationship Id="rId5" Target="../media/image16.svg" Type="http://schemas.openxmlformats.org/officeDocument/2006/relationships/image"/><Relationship Id="rId6" Target="../media/image17.png" Type="http://schemas.openxmlformats.org/officeDocument/2006/relationships/image"/><Relationship Id="rId7" Target="../media/image18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15.png" Type="http://schemas.openxmlformats.org/officeDocument/2006/relationships/image"/><Relationship Id="rId5" Target="../media/image16.svg" Type="http://schemas.openxmlformats.org/officeDocument/2006/relationships/image"/><Relationship Id="rId6" Target="../media/image17.png" Type="http://schemas.openxmlformats.org/officeDocument/2006/relationships/image"/><Relationship Id="rId7" Target="../media/image18.svg" Type="http://schemas.openxmlformats.org/officeDocument/2006/relationships/image"/><Relationship Id="rId8" Target="../media/image19.png" Type="http://schemas.openxmlformats.org/officeDocument/2006/relationships/image"/><Relationship Id="rId9" Target="../media/image20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2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3.png" Type="http://schemas.openxmlformats.org/officeDocument/2006/relationships/image"/><Relationship Id="rId7" Target="../media/image4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2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3.png" Type="http://schemas.openxmlformats.org/officeDocument/2006/relationships/image"/><Relationship Id="rId7" Target="../media/image4.svg" Type="http://schemas.openxmlformats.org/officeDocument/2006/relationships/image"/><Relationship Id="rId8" Target="../media/image19.png" Type="http://schemas.openxmlformats.org/officeDocument/2006/relationships/image"/><Relationship Id="rId9" Target="../media/image20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17.png" Type="http://schemas.openxmlformats.org/officeDocument/2006/relationships/image"/><Relationship Id="rId5" Target="../media/image18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11.png" Type="http://schemas.openxmlformats.org/officeDocument/2006/relationships/image"/><Relationship Id="rId7" Target="../media/image12.svg" Type="http://schemas.openxmlformats.org/officeDocument/2006/relationships/image"/><Relationship Id="rId8" Target="../media/image13.png" Type="http://schemas.openxmlformats.org/officeDocument/2006/relationships/image"/><Relationship Id="rId9" Target="../media/image14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622401" y="1561933"/>
            <a:ext cx="10316963" cy="7479798"/>
          </a:xfrm>
          <a:custGeom>
            <a:avLst/>
            <a:gdLst/>
            <a:ahLst/>
            <a:cxnLst/>
            <a:rect r="r" b="b" t="t" l="l"/>
            <a:pathLst>
              <a:path h="7479798" w="10316963">
                <a:moveTo>
                  <a:pt x="0" y="0"/>
                </a:moveTo>
                <a:lnTo>
                  <a:pt x="10316963" y="0"/>
                </a:lnTo>
                <a:lnTo>
                  <a:pt x="10316963" y="7479798"/>
                </a:lnTo>
                <a:lnTo>
                  <a:pt x="0" y="74797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487971" y="857250"/>
            <a:ext cx="12695113" cy="2806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1"/>
              </a:lnSpc>
              <a:spcBef>
                <a:spcPct val="0"/>
              </a:spcBef>
            </a:pPr>
            <a:r>
              <a:rPr lang="en-US" sz="8001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</a:rPr>
              <a:t>School Readiness and Building Lifelong Learners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748133" y="5168482"/>
            <a:ext cx="14174789" cy="4248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</a:rPr>
              <a:t>What Does School Readiness Really Mean?</a:t>
            </a:r>
          </a:p>
          <a:p>
            <a:pPr algn="ctr">
              <a:lnSpc>
                <a:spcPts val="8400"/>
              </a:lnSpc>
            </a:pPr>
          </a:p>
          <a:p>
            <a:pPr algn="ctr">
              <a:lnSpc>
                <a:spcPts val="8400"/>
              </a:lnSpc>
            </a:pPr>
          </a:p>
          <a:p>
            <a:pPr algn="ctr">
              <a:lnSpc>
                <a:spcPts val="8400"/>
              </a:lnSpc>
              <a:spcBef>
                <a:spcPct val="0"/>
              </a:spcBef>
            </a:pP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4169374" y="5587582"/>
            <a:ext cx="6179852" cy="6612682"/>
          </a:xfrm>
          <a:custGeom>
            <a:avLst/>
            <a:gdLst/>
            <a:ahLst/>
            <a:cxnLst/>
            <a:rect r="r" b="b" t="t" l="l"/>
            <a:pathLst>
              <a:path h="6612682" w="6179852">
                <a:moveTo>
                  <a:pt x="0" y="0"/>
                </a:moveTo>
                <a:lnTo>
                  <a:pt x="6179852" y="0"/>
                </a:lnTo>
                <a:lnTo>
                  <a:pt x="6179852" y="6612682"/>
                </a:lnTo>
                <a:lnTo>
                  <a:pt x="0" y="66126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407966">
            <a:off x="-2199754" y="-3258989"/>
            <a:ext cx="6052529" cy="6476442"/>
          </a:xfrm>
          <a:custGeom>
            <a:avLst/>
            <a:gdLst/>
            <a:ahLst/>
            <a:cxnLst/>
            <a:rect r="r" b="b" t="t" l="l"/>
            <a:pathLst>
              <a:path h="6476442" w="6052529">
                <a:moveTo>
                  <a:pt x="0" y="0"/>
                </a:moveTo>
                <a:lnTo>
                  <a:pt x="6052529" y="0"/>
                </a:lnTo>
                <a:lnTo>
                  <a:pt x="6052529" y="6476442"/>
                </a:lnTo>
                <a:lnTo>
                  <a:pt x="0" y="64764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501902" y="551824"/>
            <a:ext cx="3003804" cy="4114800"/>
          </a:xfrm>
          <a:custGeom>
            <a:avLst/>
            <a:gdLst/>
            <a:ahLst/>
            <a:cxnLst/>
            <a:rect r="r" b="b" t="t" l="l"/>
            <a:pathLst>
              <a:path h="4114800" w="3003804">
                <a:moveTo>
                  <a:pt x="0" y="0"/>
                </a:moveTo>
                <a:lnTo>
                  <a:pt x="3003804" y="0"/>
                </a:lnTo>
                <a:lnTo>
                  <a:pt x="30038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9786892">
            <a:off x="15534650" y="6632033"/>
            <a:ext cx="3449300" cy="4725069"/>
          </a:xfrm>
          <a:custGeom>
            <a:avLst/>
            <a:gdLst/>
            <a:ahLst/>
            <a:cxnLst/>
            <a:rect r="r" b="b" t="t" l="l"/>
            <a:pathLst>
              <a:path h="4725069" w="3449300">
                <a:moveTo>
                  <a:pt x="0" y="0"/>
                </a:moveTo>
                <a:lnTo>
                  <a:pt x="3449300" y="0"/>
                </a:lnTo>
                <a:lnTo>
                  <a:pt x="3449300" y="4725069"/>
                </a:lnTo>
                <a:lnTo>
                  <a:pt x="0" y="47250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250925">
            <a:off x="15545158" y="990846"/>
            <a:ext cx="1892749" cy="2496432"/>
          </a:xfrm>
          <a:custGeom>
            <a:avLst/>
            <a:gdLst/>
            <a:ahLst/>
            <a:cxnLst/>
            <a:rect r="r" b="b" t="t" l="l"/>
            <a:pathLst>
              <a:path h="2496432" w="1892749">
                <a:moveTo>
                  <a:pt x="0" y="0"/>
                </a:moveTo>
                <a:lnTo>
                  <a:pt x="1892749" y="0"/>
                </a:lnTo>
                <a:lnTo>
                  <a:pt x="1892749" y="2496431"/>
                </a:lnTo>
                <a:lnTo>
                  <a:pt x="0" y="249643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-717870" y="7641382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7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339530" y="8184047"/>
            <a:ext cx="2169067" cy="709877"/>
          </a:xfrm>
          <a:custGeom>
            <a:avLst/>
            <a:gdLst/>
            <a:ahLst/>
            <a:cxnLst/>
            <a:rect r="r" b="b" t="t" l="l"/>
            <a:pathLst>
              <a:path h="709877" w="2169067">
                <a:moveTo>
                  <a:pt x="0" y="0"/>
                </a:moveTo>
                <a:lnTo>
                  <a:pt x="2169067" y="0"/>
                </a:lnTo>
                <a:lnTo>
                  <a:pt x="2169067" y="709876"/>
                </a:lnTo>
                <a:lnTo>
                  <a:pt x="0" y="70987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5744011" y="4281508"/>
            <a:ext cx="2007711" cy="770231"/>
          </a:xfrm>
          <a:custGeom>
            <a:avLst/>
            <a:gdLst/>
            <a:ahLst/>
            <a:cxnLst/>
            <a:rect r="r" b="b" t="t" l="l"/>
            <a:pathLst>
              <a:path h="770231" w="2007711">
                <a:moveTo>
                  <a:pt x="0" y="0"/>
                </a:moveTo>
                <a:lnTo>
                  <a:pt x="2007711" y="0"/>
                </a:lnTo>
                <a:lnTo>
                  <a:pt x="2007711" y="770231"/>
                </a:lnTo>
                <a:lnTo>
                  <a:pt x="0" y="77023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6915044" y="7593499"/>
            <a:ext cx="4457912" cy="1047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</a:rPr>
              <a:t>Session 1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4906619">
            <a:off x="14648208" y="-2749382"/>
            <a:ext cx="7920071" cy="8474784"/>
          </a:xfrm>
          <a:custGeom>
            <a:avLst/>
            <a:gdLst/>
            <a:ahLst/>
            <a:cxnLst/>
            <a:rect r="r" b="b" t="t" l="l"/>
            <a:pathLst>
              <a:path h="8474784" w="7920071">
                <a:moveTo>
                  <a:pt x="0" y="0"/>
                </a:moveTo>
                <a:lnTo>
                  <a:pt x="7920071" y="0"/>
                </a:lnTo>
                <a:lnTo>
                  <a:pt x="7920071" y="8474785"/>
                </a:lnTo>
                <a:lnTo>
                  <a:pt x="0" y="84747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618068" y="1168762"/>
            <a:ext cx="2357128" cy="2357128"/>
          </a:xfrm>
          <a:custGeom>
            <a:avLst/>
            <a:gdLst/>
            <a:ahLst/>
            <a:cxnLst/>
            <a:rect r="r" b="b" t="t" l="l"/>
            <a:pathLst>
              <a:path h="2357128" w="2357128">
                <a:moveTo>
                  <a:pt x="0" y="0"/>
                </a:moveTo>
                <a:lnTo>
                  <a:pt x="2357128" y="0"/>
                </a:lnTo>
                <a:lnTo>
                  <a:pt x="2357128" y="2357128"/>
                </a:lnTo>
                <a:lnTo>
                  <a:pt x="0" y="23571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21924" y="291214"/>
            <a:ext cx="15096144" cy="1160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520"/>
              </a:lnSpc>
              <a:spcBef>
                <a:spcPct val="0"/>
              </a:spcBef>
            </a:pPr>
            <a:r>
              <a:rPr lang="en-US" sz="68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</a:rPr>
              <a:t>Ready for School... or Ready to Learn?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05488" y="2213976"/>
            <a:ext cx="7548072" cy="5109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Consider two ch</a:t>
            </a: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ildren.</a:t>
            </a: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Child A</a:t>
            </a: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Ca</a:t>
            </a: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n write their name and recognise many letters but:</a:t>
            </a:r>
          </a:p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b</a:t>
            </a: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ecomes distressed by mistakes</a:t>
            </a:r>
          </a:p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struggles to ask for help</a:t>
            </a:r>
          </a:p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finds sharing difficult</a:t>
            </a:r>
          </a:p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gives up quickly.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8320030" y="1849946"/>
            <a:ext cx="14863272" cy="6233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Child B</a:t>
            </a: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Cannot yet write their name</a:t>
            </a: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independently but:</a:t>
            </a:r>
          </a:p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l</a:t>
            </a: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istens with interest</a:t>
            </a:r>
          </a:p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c</a:t>
            </a: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ommunicates their needs</a:t>
            </a:r>
          </a:p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perseve</a:t>
            </a: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res</a:t>
            </a:r>
          </a:p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plays collaboratively</a:t>
            </a:r>
          </a:p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loves stories</a:t>
            </a:r>
          </a:p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approaches new experiences confidently.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512399" y="7987030"/>
            <a:ext cx="14863272" cy="1737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Who is more "schoo</a:t>
            </a: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l ready"?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The answer reminds us why school readiness must be viewed through the whole child, ra</a:t>
            </a: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ther than a list of academic </a:t>
            </a: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skills.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4906619">
            <a:off x="13929586" y="-3814903"/>
            <a:ext cx="7130400" cy="7629806"/>
          </a:xfrm>
          <a:custGeom>
            <a:avLst/>
            <a:gdLst/>
            <a:ahLst/>
            <a:cxnLst/>
            <a:rect r="r" b="b" t="t" l="l"/>
            <a:pathLst>
              <a:path h="7629806" w="7130400">
                <a:moveTo>
                  <a:pt x="0" y="0"/>
                </a:moveTo>
                <a:lnTo>
                  <a:pt x="7130400" y="0"/>
                </a:lnTo>
                <a:lnTo>
                  <a:pt x="7130400" y="7629806"/>
                </a:lnTo>
                <a:lnTo>
                  <a:pt x="0" y="76298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42371" y="228529"/>
            <a:ext cx="17497821" cy="11827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278"/>
              </a:lnSpc>
            </a:pPr>
            <a:r>
              <a:rPr lang="en-US" sz="793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</a:rPr>
              <a:t>The Foundations That Matter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438620" y="2477311"/>
            <a:ext cx="17849380" cy="12058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School readiness includes developing children's ability to:</a:t>
            </a:r>
          </a:p>
          <a:p>
            <a:pPr algn="just">
              <a:lnSpc>
                <a:spcPts val="4759"/>
              </a:lnSpc>
            </a:pPr>
          </a:p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❤️ Regulate - Begin to recognise and manage emotions with adult support.</a:t>
            </a:r>
          </a:p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🗣 Communicate - Express needs, ideas and experiences.</a:t>
            </a:r>
          </a:p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🤝 Relate - Build relationships, cooperate and participate.</a:t>
            </a:r>
          </a:p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🌱 Be Independent - Manage increasingly more for themselves.</a:t>
            </a:r>
          </a:p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👀 Engage - Listen, concentrate and become absorbed in learning.</a:t>
            </a:r>
          </a:p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💡 Persevere - Have a go, make mistakes and try again.</a:t>
            </a:r>
          </a:p>
          <a:p>
            <a:pPr algn="just">
              <a:lnSpc>
                <a:spcPts val="4759"/>
              </a:lnSpc>
            </a:pPr>
          </a:p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These are foundations children will draw upon throughout their education.</a:t>
            </a:r>
          </a:p>
          <a:p>
            <a:pPr algn="just">
              <a:lnSpc>
                <a:spcPts val="4759"/>
              </a:lnSpc>
            </a:pPr>
          </a:p>
          <a:p>
            <a:pPr algn="just">
              <a:lnSpc>
                <a:spcPts val="4759"/>
              </a:lnSpc>
            </a:pPr>
          </a:p>
          <a:p>
            <a:pPr algn="just">
              <a:lnSpc>
                <a:spcPts val="4759"/>
              </a:lnSpc>
            </a:pPr>
          </a:p>
          <a:p>
            <a:pPr algn="just">
              <a:lnSpc>
                <a:spcPts val="4759"/>
              </a:lnSpc>
            </a:pPr>
          </a:p>
          <a:p>
            <a:pPr algn="just">
              <a:lnSpc>
                <a:spcPts val="4759"/>
              </a:lnSpc>
            </a:pPr>
          </a:p>
          <a:p>
            <a:pPr algn="just">
              <a:lnSpc>
                <a:spcPts val="4759"/>
              </a:lnSpc>
            </a:pPr>
          </a:p>
          <a:p>
            <a:pPr algn="just">
              <a:lnSpc>
                <a:spcPts val="4759"/>
              </a:lnSpc>
            </a:pPr>
          </a:p>
          <a:p>
            <a:pPr algn="just">
              <a:lnSpc>
                <a:spcPts val="4759"/>
              </a:lnSpc>
            </a:pPr>
          </a:p>
          <a:p>
            <a:pPr algn="just">
              <a:lnSpc>
                <a:spcPts val="4759"/>
              </a:lnSpc>
            </a:pPr>
          </a:p>
          <a:p>
            <a:pPr algn="just">
              <a:lnSpc>
                <a:spcPts val="475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3971503">
            <a:off x="14907375" y="622810"/>
            <a:ext cx="4499864" cy="4815030"/>
          </a:xfrm>
          <a:custGeom>
            <a:avLst/>
            <a:gdLst/>
            <a:ahLst/>
            <a:cxnLst/>
            <a:rect r="r" b="b" t="t" l="l"/>
            <a:pathLst>
              <a:path h="4815030" w="4499864">
                <a:moveTo>
                  <a:pt x="0" y="0"/>
                </a:moveTo>
                <a:lnTo>
                  <a:pt x="4499865" y="0"/>
                </a:lnTo>
                <a:lnTo>
                  <a:pt x="4499865" y="4815030"/>
                </a:lnTo>
                <a:lnTo>
                  <a:pt x="0" y="48150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046422" y="5051784"/>
            <a:ext cx="2726553" cy="2726553"/>
          </a:xfrm>
          <a:custGeom>
            <a:avLst/>
            <a:gdLst/>
            <a:ahLst/>
            <a:cxnLst/>
            <a:rect r="r" b="b" t="t" l="l"/>
            <a:pathLst>
              <a:path h="2726553" w="2726553">
                <a:moveTo>
                  <a:pt x="0" y="0"/>
                </a:moveTo>
                <a:lnTo>
                  <a:pt x="2726553" y="0"/>
                </a:lnTo>
                <a:lnTo>
                  <a:pt x="2726553" y="2726553"/>
                </a:lnTo>
                <a:lnTo>
                  <a:pt x="0" y="27265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7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145888" y="1449431"/>
            <a:ext cx="1627087" cy="2255927"/>
          </a:xfrm>
          <a:custGeom>
            <a:avLst/>
            <a:gdLst/>
            <a:ahLst/>
            <a:cxnLst/>
            <a:rect r="r" b="b" t="t" l="l"/>
            <a:pathLst>
              <a:path h="2255927" w="1627087">
                <a:moveTo>
                  <a:pt x="0" y="0"/>
                </a:moveTo>
                <a:lnTo>
                  <a:pt x="1627087" y="0"/>
                </a:lnTo>
                <a:lnTo>
                  <a:pt x="1627087" y="2255927"/>
                </a:lnTo>
                <a:lnTo>
                  <a:pt x="0" y="22559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6122573" y="2576297"/>
            <a:ext cx="2313058" cy="2258122"/>
          </a:xfrm>
          <a:custGeom>
            <a:avLst/>
            <a:gdLst/>
            <a:ahLst/>
            <a:cxnLst/>
            <a:rect r="r" b="b" t="t" l="l"/>
            <a:pathLst>
              <a:path h="2258122" w="2313058">
                <a:moveTo>
                  <a:pt x="0" y="0"/>
                </a:moveTo>
                <a:lnTo>
                  <a:pt x="2313058" y="0"/>
                </a:lnTo>
                <a:lnTo>
                  <a:pt x="2313058" y="2258123"/>
                </a:lnTo>
                <a:lnTo>
                  <a:pt x="0" y="225812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47351" y="339889"/>
            <a:ext cx="17131751" cy="10947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576"/>
              </a:lnSpc>
            </a:pPr>
            <a:r>
              <a:rPr lang="en-US" sz="733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</a:rPr>
              <a:t>Independence Doesn't Mean "Do It Alone"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38080" y="2198760"/>
            <a:ext cx="17435570" cy="9657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Being school ready does</a:t>
            </a: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 not mean children n</a:t>
            </a: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o longer need adults.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In fact, children develop independence through supportive relationships.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Adults can help by moving from:</a:t>
            </a: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"I'll do it for you."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to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"Let's do it togethe</a:t>
            </a: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r."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to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"You have a go—I’m here if you need me."</a:t>
            </a: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Our goal is not to remove support too quickly. It is to gradually help children need less of it.</a:t>
            </a: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  <a:spcBef>
                <a:spcPct val="0"/>
              </a:spcBef>
            </a:pPr>
          </a:p>
          <a:p>
            <a:pPr algn="ctr">
              <a:lnSpc>
                <a:spcPts val="475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63064" y="335839"/>
            <a:ext cx="15428411" cy="1120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133"/>
              </a:lnSpc>
              <a:spcBef>
                <a:spcPct val="0"/>
              </a:spcBef>
            </a:pPr>
            <a:r>
              <a:rPr lang="en-US" sz="6523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</a:rPr>
              <a:t>School Readiness in Everyday Practice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263064" y="1923448"/>
            <a:ext cx="17306442" cy="84575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Consider lunchtime.</a:t>
            </a:r>
          </a:p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I</a:t>
            </a: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t might look like a routine part of the day.</a:t>
            </a:r>
          </a:p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But children are learning to:</a:t>
            </a:r>
          </a:p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🍴 Manage cutlery.</a:t>
            </a:r>
          </a:p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🧃 Open containers.</a:t>
            </a:r>
          </a:p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💬 Ask for what they need.</a:t>
            </a:r>
          </a:p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⏳ Wait.</a:t>
            </a:r>
          </a:p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🤝 Talk with others.</a:t>
            </a:r>
          </a:p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🧹 Take responsibility.</a:t>
            </a:r>
          </a:p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❤️ Manage frustration.</a:t>
            </a:r>
          </a:p>
          <a:p>
            <a:pPr algn="just">
              <a:lnSpc>
                <a:spcPts val="4759"/>
              </a:lnSpc>
            </a:pPr>
          </a:p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School readiness isn't another activity we need to plan.</a:t>
            </a:r>
          </a:p>
          <a:p>
            <a:pPr algn="just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It is built through hundreds of ordinary moments every day.</a:t>
            </a:r>
          </a:p>
          <a:p>
            <a:pPr algn="just">
              <a:lnSpc>
                <a:spcPts val="4759"/>
              </a:lnSpc>
              <a:spcBef>
                <a:spcPct val="0"/>
              </a:spcBef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4906619">
            <a:off x="14849639" y="-4639999"/>
            <a:ext cx="6279445" cy="6719251"/>
          </a:xfrm>
          <a:custGeom>
            <a:avLst/>
            <a:gdLst/>
            <a:ahLst/>
            <a:cxnLst/>
            <a:rect r="r" b="b" t="t" l="l"/>
            <a:pathLst>
              <a:path h="6719251" w="6279445">
                <a:moveTo>
                  <a:pt x="0" y="0"/>
                </a:moveTo>
                <a:lnTo>
                  <a:pt x="6279445" y="0"/>
                </a:lnTo>
                <a:lnTo>
                  <a:pt x="6279445" y="6719251"/>
                </a:lnTo>
                <a:lnTo>
                  <a:pt x="0" y="67192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259774" y="2219449"/>
            <a:ext cx="1235592" cy="1470943"/>
          </a:xfrm>
          <a:custGeom>
            <a:avLst/>
            <a:gdLst/>
            <a:ahLst/>
            <a:cxnLst/>
            <a:rect r="r" b="b" t="t" l="l"/>
            <a:pathLst>
              <a:path h="1470943" w="1235592">
                <a:moveTo>
                  <a:pt x="0" y="0"/>
                </a:moveTo>
                <a:lnTo>
                  <a:pt x="1235592" y="0"/>
                </a:lnTo>
                <a:lnTo>
                  <a:pt x="1235592" y="1470943"/>
                </a:lnTo>
                <a:lnTo>
                  <a:pt x="0" y="147094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10361420" y="1330852"/>
            <a:ext cx="1235592" cy="1470943"/>
          </a:xfrm>
          <a:custGeom>
            <a:avLst/>
            <a:gdLst/>
            <a:ahLst/>
            <a:cxnLst/>
            <a:rect r="r" b="b" t="t" l="l"/>
            <a:pathLst>
              <a:path h="1470943" w="1235592">
                <a:moveTo>
                  <a:pt x="1235592" y="0"/>
                </a:moveTo>
                <a:lnTo>
                  <a:pt x="0" y="0"/>
                </a:lnTo>
                <a:lnTo>
                  <a:pt x="0" y="1470943"/>
                </a:lnTo>
                <a:lnTo>
                  <a:pt x="1235592" y="1470943"/>
                </a:lnTo>
                <a:lnTo>
                  <a:pt x="1235592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647909">
            <a:off x="5662223" y="1220611"/>
            <a:ext cx="5975826" cy="3958985"/>
          </a:xfrm>
          <a:custGeom>
            <a:avLst/>
            <a:gdLst/>
            <a:ahLst/>
            <a:cxnLst/>
            <a:rect r="r" b="b" t="t" l="l"/>
            <a:pathLst>
              <a:path h="3958985" w="5975826">
                <a:moveTo>
                  <a:pt x="0" y="0"/>
                </a:moveTo>
                <a:lnTo>
                  <a:pt x="5975826" y="0"/>
                </a:lnTo>
                <a:lnTo>
                  <a:pt x="5975826" y="3958985"/>
                </a:lnTo>
                <a:lnTo>
                  <a:pt x="0" y="39589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-330553" y="249238"/>
            <a:ext cx="16043371" cy="13874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</a:rPr>
              <a:t>What About Academic Learning?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4906619">
            <a:off x="15261735" y="-3238221"/>
            <a:ext cx="6052529" cy="6476442"/>
          </a:xfrm>
          <a:custGeom>
            <a:avLst/>
            <a:gdLst/>
            <a:ahLst/>
            <a:cxnLst/>
            <a:rect r="r" b="b" t="t" l="l"/>
            <a:pathLst>
              <a:path h="6476442" w="6052529">
                <a:moveTo>
                  <a:pt x="0" y="0"/>
                </a:moveTo>
                <a:lnTo>
                  <a:pt x="6052530" y="0"/>
                </a:lnTo>
                <a:lnTo>
                  <a:pt x="6052530" y="6476442"/>
                </a:lnTo>
                <a:lnTo>
                  <a:pt x="0" y="64764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712818" y="673762"/>
            <a:ext cx="2169067" cy="709877"/>
          </a:xfrm>
          <a:custGeom>
            <a:avLst/>
            <a:gdLst/>
            <a:ahLst/>
            <a:cxnLst/>
            <a:rect r="r" b="b" t="t" l="l"/>
            <a:pathLst>
              <a:path h="709877" w="2169067">
                <a:moveTo>
                  <a:pt x="0" y="0"/>
                </a:moveTo>
                <a:lnTo>
                  <a:pt x="2169068" y="0"/>
                </a:lnTo>
                <a:lnTo>
                  <a:pt x="2169068" y="709876"/>
                </a:lnTo>
                <a:lnTo>
                  <a:pt x="0" y="7098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755377" y="9258300"/>
            <a:ext cx="1693866" cy="649828"/>
          </a:xfrm>
          <a:custGeom>
            <a:avLst/>
            <a:gdLst/>
            <a:ahLst/>
            <a:cxnLst/>
            <a:rect r="r" b="b" t="t" l="l"/>
            <a:pathLst>
              <a:path h="649828" w="1693866">
                <a:moveTo>
                  <a:pt x="0" y="0"/>
                </a:moveTo>
                <a:lnTo>
                  <a:pt x="1693866" y="0"/>
                </a:lnTo>
                <a:lnTo>
                  <a:pt x="1693866" y="649828"/>
                </a:lnTo>
                <a:lnTo>
                  <a:pt x="0" y="6498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630542" y="1747361"/>
            <a:ext cx="16628758" cy="7857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Sc</a:t>
            </a: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hool readiness does not mean academic learning is unimportant.</a:t>
            </a:r>
          </a:p>
          <a:p>
            <a:pPr algn="l">
              <a:lnSpc>
                <a:spcPts val="4759"/>
              </a:lnSpc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Children absolutely benefit from rich experiences of:</a:t>
            </a:r>
          </a:p>
          <a:p>
            <a:pPr algn="l">
              <a:lnSpc>
                <a:spcPts val="4759"/>
              </a:lnSpc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📚 Books and storytelling</a:t>
            </a:r>
          </a:p>
          <a:p>
            <a:pPr algn="l">
              <a:lnSpc>
                <a:spcPts val="4759"/>
              </a:lnSpc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🔤 Sounds, rhyme and language</a:t>
            </a:r>
          </a:p>
          <a:p>
            <a:pPr algn="l">
              <a:lnSpc>
                <a:spcPts val="4759"/>
              </a:lnSpc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🔢 Number and pattern</a:t>
            </a:r>
          </a:p>
          <a:p>
            <a:pPr algn="l">
              <a:lnSpc>
                <a:spcPts val="4759"/>
              </a:lnSpc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✏️ Mark-m</a:t>
            </a: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aking</a:t>
            </a:r>
          </a:p>
          <a:p>
            <a:pPr algn="l">
              <a:lnSpc>
                <a:spcPts val="4759"/>
              </a:lnSpc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🧠 Knowledge of the world</a:t>
            </a:r>
          </a:p>
          <a:p>
            <a:pPr algn="l">
              <a:lnSpc>
                <a:spcPts val="4759"/>
              </a:lnSpc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But</a:t>
            </a: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 these should sit alongside - not replace - play, communication, physical development, relationships and self-regulation.</a:t>
            </a: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The go</a:t>
            </a: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al isn't to recreate Year 1 in Reception or Reception in Nursery.</a:t>
            </a:r>
          </a:p>
          <a:p>
            <a:pPr algn="l">
              <a:lnSpc>
                <a:spcPts val="4759"/>
              </a:lnSpc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The goal is to provide excellent Early Years education.</a:t>
            </a:r>
          </a:p>
          <a:p>
            <a:pPr algn="l">
              <a:lnSpc>
                <a:spcPts val="4759"/>
              </a:lnSpc>
            </a:pP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5369460" y="8038418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59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647909">
            <a:off x="5662223" y="1220611"/>
            <a:ext cx="5975826" cy="3958985"/>
          </a:xfrm>
          <a:custGeom>
            <a:avLst/>
            <a:gdLst/>
            <a:ahLst/>
            <a:cxnLst/>
            <a:rect r="r" b="b" t="t" l="l"/>
            <a:pathLst>
              <a:path h="3958985" w="5975826">
                <a:moveTo>
                  <a:pt x="0" y="0"/>
                </a:moveTo>
                <a:lnTo>
                  <a:pt x="5975826" y="0"/>
                </a:lnTo>
                <a:lnTo>
                  <a:pt x="5975826" y="3958985"/>
                </a:lnTo>
                <a:lnTo>
                  <a:pt x="0" y="39589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0" y="-3836"/>
            <a:ext cx="10623072" cy="13874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</a:rPr>
              <a:t>Reflection Activity 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4906619">
            <a:off x="15261735" y="-3238221"/>
            <a:ext cx="6052529" cy="6476442"/>
          </a:xfrm>
          <a:custGeom>
            <a:avLst/>
            <a:gdLst/>
            <a:ahLst/>
            <a:cxnLst/>
            <a:rect r="r" b="b" t="t" l="l"/>
            <a:pathLst>
              <a:path h="6476442" w="6052529">
                <a:moveTo>
                  <a:pt x="0" y="0"/>
                </a:moveTo>
                <a:lnTo>
                  <a:pt x="6052530" y="0"/>
                </a:lnTo>
                <a:lnTo>
                  <a:pt x="6052530" y="6476442"/>
                </a:lnTo>
                <a:lnTo>
                  <a:pt x="0" y="64764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712818" y="673762"/>
            <a:ext cx="2169067" cy="709877"/>
          </a:xfrm>
          <a:custGeom>
            <a:avLst/>
            <a:gdLst/>
            <a:ahLst/>
            <a:cxnLst/>
            <a:rect r="r" b="b" t="t" l="l"/>
            <a:pathLst>
              <a:path h="709877" w="2169067">
                <a:moveTo>
                  <a:pt x="0" y="0"/>
                </a:moveTo>
                <a:lnTo>
                  <a:pt x="2169068" y="0"/>
                </a:lnTo>
                <a:lnTo>
                  <a:pt x="2169068" y="709876"/>
                </a:lnTo>
                <a:lnTo>
                  <a:pt x="0" y="7098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160466" y="1480392"/>
            <a:ext cx="1693866" cy="649828"/>
          </a:xfrm>
          <a:custGeom>
            <a:avLst/>
            <a:gdLst/>
            <a:ahLst/>
            <a:cxnLst/>
            <a:rect r="r" b="b" t="t" l="l"/>
            <a:pathLst>
              <a:path h="649828" w="1693866">
                <a:moveTo>
                  <a:pt x="0" y="0"/>
                </a:moveTo>
                <a:lnTo>
                  <a:pt x="1693866" y="0"/>
                </a:lnTo>
                <a:lnTo>
                  <a:pt x="1693866" y="649828"/>
                </a:lnTo>
                <a:lnTo>
                  <a:pt x="0" y="6498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86474" y="1390181"/>
            <a:ext cx="16628758" cy="9057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As a team, write:</a:t>
            </a:r>
          </a:p>
          <a:p>
            <a:pPr algn="l">
              <a:lnSpc>
                <a:spcPts val="4759"/>
              </a:lnSpc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"A child is s</a:t>
            </a: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c</a:t>
            </a: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hool ready when they can..."</a:t>
            </a:r>
          </a:p>
          <a:p>
            <a:pPr algn="l">
              <a:lnSpc>
                <a:spcPts val="4759"/>
              </a:lnSpc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Generate as many ideas as possible.</a:t>
            </a:r>
          </a:p>
          <a:p>
            <a:pPr algn="l">
              <a:lnSpc>
                <a:spcPts val="4759"/>
              </a:lnSpc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Then group them under: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❤️ Emotional development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🗣 Communication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🤝 Social development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🌱 Independence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🧠</a:t>
            </a: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 Learn</a:t>
            </a: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ing behaviours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📚 Knowledge and skills</a:t>
            </a: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Now discu</a:t>
            </a: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ss: Which areas receive the greatest emphasis in our current provision?</a:t>
            </a:r>
          </a:p>
          <a:p>
            <a:pPr algn="l">
              <a:lnSpc>
                <a:spcPts val="4759"/>
              </a:lnSpc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Which might need greater attention?</a:t>
            </a:r>
          </a:p>
          <a:p>
            <a:pPr algn="l">
              <a:lnSpc>
                <a:spcPts val="4759"/>
              </a:lnSpc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Finis</a:t>
            </a: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h by</a:t>
            </a: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 agreeing one aspect of school readiness you want to strengthen as a setting.</a:t>
            </a:r>
          </a:p>
          <a:p>
            <a:pPr algn="l">
              <a:lnSpc>
                <a:spcPts val="4759"/>
              </a:lnSpc>
            </a:pP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5369460" y="8038418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59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647909">
            <a:off x="5662223" y="1220611"/>
            <a:ext cx="5975826" cy="3958985"/>
          </a:xfrm>
          <a:custGeom>
            <a:avLst/>
            <a:gdLst/>
            <a:ahLst/>
            <a:cxnLst/>
            <a:rect r="r" b="b" t="t" l="l"/>
            <a:pathLst>
              <a:path h="3958985" w="5975826">
                <a:moveTo>
                  <a:pt x="0" y="0"/>
                </a:moveTo>
                <a:lnTo>
                  <a:pt x="5975826" y="0"/>
                </a:lnTo>
                <a:lnTo>
                  <a:pt x="5975826" y="3958985"/>
                </a:lnTo>
                <a:lnTo>
                  <a:pt x="0" y="39589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599981" y="92917"/>
            <a:ext cx="10623072" cy="13874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</a:rPr>
              <a:t>🌟  Spark Forward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4906619">
            <a:off x="15261735" y="-3238221"/>
            <a:ext cx="6052529" cy="6476442"/>
          </a:xfrm>
          <a:custGeom>
            <a:avLst/>
            <a:gdLst/>
            <a:ahLst/>
            <a:cxnLst/>
            <a:rect r="r" b="b" t="t" l="l"/>
            <a:pathLst>
              <a:path h="6476442" w="6052529">
                <a:moveTo>
                  <a:pt x="0" y="0"/>
                </a:moveTo>
                <a:lnTo>
                  <a:pt x="6052530" y="0"/>
                </a:lnTo>
                <a:lnTo>
                  <a:pt x="6052530" y="6476442"/>
                </a:lnTo>
                <a:lnTo>
                  <a:pt x="0" y="64764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712818" y="673762"/>
            <a:ext cx="2169067" cy="709877"/>
          </a:xfrm>
          <a:custGeom>
            <a:avLst/>
            <a:gdLst/>
            <a:ahLst/>
            <a:cxnLst/>
            <a:rect r="r" b="b" t="t" l="l"/>
            <a:pathLst>
              <a:path h="709877" w="2169067">
                <a:moveTo>
                  <a:pt x="0" y="0"/>
                </a:moveTo>
                <a:lnTo>
                  <a:pt x="2169068" y="0"/>
                </a:lnTo>
                <a:lnTo>
                  <a:pt x="2169068" y="709876"/>
                </a:lnTo>
                <a:lnTo>
                  <a:pt x="0" y="7098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160466" y="1480392"/>
            <a:ext cx="1693866" cy="649828"/>
          </a:xfrm>
          <a:custGeom>
            <a:avLst/>
            <a:gdLst/>
            <a:ahLst/>
            <a:cxnLst/>
            <a:rect r="r" b="b" t="t" l="l"/>
            <a:pathLst>
              <a:path h="649828" w="1693866">
                <a:moveTo>
                  <a:pt x="0" y="0"/>
                </a:moveTo>
                <a:lnTo>
                  <a:pt x="1693866" y="0"/>
                </a:lnTo>
                <a:lnTo>
                  <a:pt x="1693866" y="649828"/>
                </a:lnTo>
                <a:lnTo>
                  <a:pt x="0" y="6498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86474" y="1390181"/>
            <a:ext cx="16628758" cy="9057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Choose one routine</a:t>
            </a: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 this </a:t>
            </a: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week:</a:t>
            </a:r>
          </a:p>
          <a:p>
            <a:pPr algn="l">
              <a:lnSpc>
                <a:spcPts val="4759"/>
              </a:lnSpc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Arrival.</a:t>
            </a:r>
          </a:p>
          <a:p>
            <a:pPr algn="l">
              <a:lnSpc>
                <a:spcPts val="4759"/>
              </a:lnSpc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Snack time.</a:t>
            </a:r>
          </a:p>
          <a:p>
            <a:pPr algn="l">
              <a:lnSpc>
                <a:spcPts val="4759"/>
              </a:lnSpc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Getting changed.</a:t>
            </a:r>
          </a:p>
          <a:p>
            <a:pPr algn="l">
              <a:lnSpc>
                <a:spcPts val="4759"/>
              </a:lnSpc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Tidying.</a:t>
            </a:r>
          </a:p>
          <a:p>
            <a:pPr algn="l">
              <a:lnSpc>
                <a:spcPts val="4759"/>
              </a:lnSpc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Choosing provision.</a:t>
            </a:r>
          </a:p>
          <a:p>
            <a:pPr algn="l">
              <a:lnSpc>
                <a:spcPts val="4759"/>
              </a:lnSpc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Going outdoors.</a:t>
            </a:r>
          </a:p>
          <a:p>
            <a:pPr algn="l">
              <a:lnSpc>
                <a:spcPts val="4759"/>
              </a:lnSpc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Home time.</a:t>
            </a:r>
          </a:p>
          <a:p>
            <a:pPr algn="l">
              <a:lnSpc>
                <a:spcPts val="4759"/>
              </a:lnSpc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Ask:</a:t>
            </a:r>
          </a:p>
          <a:p>
            <a:pPr algn="l">
              <a:lnSpc>
                <a:spcPts val="4759"/>
              </a:lnSpc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"What could I stop doing for children here that they are</a:t>
            </a: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 becom</a:t>
            </a: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ing ready to do for themselves?"</a:t>
            </a:r>
          </a:p>
          <a:p>
            <a:pPr algn="l">
              <a:lnSpc>
                <a:spcPts val="4759"/>
              </a:lnSpc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Make one small c</a:t>
            </a: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hange that increases children's responsibility.</a:t>
            </a:r>
          </a:p>
          <a:p>
            <a:pPr algn="l">
              <a:lnSpc>
                <a:spcPts val="4759"/>
              </a:lnSpc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Observe what happens.</a:t>
            </a:r>
          </a:p>
          <a:p>
            <a:pPr algn="l">
              <a:lnSpc>
                <a:spcPts val="4759"/>
              </a:lnSpc>
            </a:pP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Ind</a:t>
            </a:r>
            <a:r>
              <a:rPr lang="en-US" sz="3399" spc="-3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ependence grows when we create opportunities to practise it.</a:t>
            </a:r>
          </a:p>
          <a:p>
            <a:pPr algn="l">
              <a:lnSpc>
                <a:spcPts val="4759"/>
              </a:lnSpc>
            </a:pP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5369460" y="8038418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59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143056">
            <a:off x="348278" y="673762"/>
            <a:ext cx="2169067" cy="709877"/>
          </a:xfrm>
          <a:custGeom>
            <a:avLst/>
            <a:gdLst/>
            <a:ahLst/>
            <a:cxnLst/>
            <a:rect r="r" b="b" t="t" l="l"/>
            <a:pathLst>
              <a:path h="709877" w="2169067">
                <a:moveTo>
                  <a:pt x="0" y="0"/>
                </a:moveTo>
                <a:lnTo>
                  <a:pt x="2169067" y="0"/>
                </a:lnTo>
                <a:lnTo>
                  <a:pt x="2169067" y="709876"/>
                </a:lnTo>
                <a:lnTo>
                  <a:pt x="0" y="7098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671974" y="8576428"/>
            <a:ext cx="1616026" cy="1616026"/>
          </a:xfrm>
          <a:custGeom>
            <a:avLst/>
            <a:gdLst/>
            <a:ahLst/>
            <a:cxnLst/>
            <a:rect r="r" b="b" t="t" l="l"/>
            <a:pathLst>
              <a:path h="1616026" w="1616026">
                <a:moveTo>
                  <a:pt x="0" y="0"/>
                </a:moveTo>
                <a:lnTo>
                  <a:pt x="1616026" y="0"/>
                </a:lnTo>
                <a:lnTo>
                  <a:pt x="1616026" y="1616026"/>
                </a:lnTo>
                <a:lnTo>
                  <a:pt x="0" y="16160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4906619">
            <a:off x="16110458" y="-3787744"/>
            <a:ext cx="6052529" cy="6476442"/>
          </a:xfrm>
          <a:custGeom>
            <a:avLst/>
            <a:gdLst/>
            <a:ahLst/>
            <a:cxnLst/>
            <a:rect r="r" b="b" t="t" l="l"/>
            <a:pathLst>
              <a:path h="6476442" w="6052529">
                <a:moveTo>
                  <a:pt x="0" y="0"/>
                </a:moveTo>
                <a:lnTo>
                  <a:pt x="6052529" y="0"/>
                </a:lnTo>
                <a:lnTo>
                  <a:pt x="6052529" y="6476442"/>
                </a:lnTo>
                <a:lnTo>
                  <a:pt x="0" y="647644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6641504" y="0"/>
            <a:ext cx="1235592" cy="1470943"/>
          </a:xfrm>
          <a:custGeom>
            <a:avLst/>
            <a:gdLst/>
            <a:ahLst/>
            <a:cxnLst/>
            <a:rect r="r" b="b" t="t" l="l"/>
            <a:pathLst>
              <a:path h="1470943" w="1235592">
                <a:moveTo>
                  <a:pt x="0" y="0"/>
                </a:moveTo>
                <a:lnTo>
                  <a:pt x="1235592" y="0"/>
                </a:lnTo>
                <a:lnTo>
                  <a:pt x="1235592" y="1470943"/>
                </a:lnTo>
                <a:lnTo>
                  <a:pt x="0" y="147094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0" y="942975"/>
            <a:ext cx="17054111" cy="13011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40"/>
              </a:lnSpc>
              <a:spcBef>
                <a:spcPct val="0"/>
              </a:spcBef>
            </a:pPr>
            <a:r>
              <a:rPr lang="en-US" sz="41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</a:rPr>
              <a:t>School readiness is not a race towards formal l</a:t>
            </a:r>
            <a:r>
              <a:rPr lang="en-US" sz="41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</a:rPr>
              <a:t>earning.</a:t>
            </a:r>
          </a:p>
          <a:p>
            <a:pPr algn="ctr">
              <a:lnSpc>
                <a:spcPts val="5740"/>
              </a:lnSpc>
              <a:spcBef>
                <a:spcPct val="0"/>
              </a:spcBef>
            </a:pPr>
            <a:r>
              <a:rPr lang="en-US" sz="41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</a:rPr>
              <a:t>It is about building foundations.</a:t>
            </a:r>
          </a:p>
          <a:p>
            <a:pPr algn="ctr">
              <a:lnSpc>
                <a:spcPts val="5740"/>
              </a:lnSpc>
              <a:spcBef>
                <a:spcPct val="0"/>
              </a:spcBef>
            </a:pPr>
            <a:r>
              <a:rPr lang="en-US" sz="41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</a:rPr>
              <a:t>Children who are: Curious enough to explore.</a:t>
            </a:r>
          </a:p>
          <a:p>
            <a:pPr algn="ctr">
              <a:lnSpc>
                <a:spcPts val="5740"/>
              </a:lnSpc>
              <a:spcBef>
                <a:spcPct val="0"/>
              </a:spcBef>
            </a:pPr>
            <a:r>
              <a:rPr lang="en-US" sz="41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</a:rPr>
              <a:t>Confident enough to communicate.</a:t>
            </a:r>
          </a:p>
          <a:p>
            <a:pPr algn="ctr">
              <a:lnSpc>
                <a:spcPts val="5740"/>
              </a:lnSpc>
              <a:spcBef>
                <a:spcPct val="0"/>
              </a:spcBef>
            </a:pPr>
            <a:r>
              <a:rPr lang="en-US" sz="41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</a:rPr>
              <a:t>Independent enough to have a go.</a:t>
            </a:r>
          </a:p>
          <a:p>
            <a:pPr algn="ctr">
              <a:lnSpc>
                <a:spcPts val="5740"/>
              </a:lnSpc>
              <a:spcBef>
                <a:spcPct val="0"/>
              </a:spcBef>
            </a:pPr>
            <a:r>
              <a:rPr lang="en-US" sz="41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</a:rPr>
              <a:t>Secure enough to ask for help.</a:t>
            </a:r>
          </a:p>
          <a:p>
            <a:pPr algn="ctr">
              <a:lnSpc>
                <a:spcPts val="5740"/>
              </a:lnSpc>
              <a:spcBef>
                <a:spcPct val="0"/>
              </a:spcBef>
            </a:pPr>
            <a:r>
              <a:rPr lang="en-US" sz="41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</a:rPr>
              <a:t>Resilient enough to try again.</a:t>
            </a:r>
          </a:p>
          <a:p>
            <a:pPr algn="ctr">
              <a:lnSpc>
                <a:spcPts val="5740"/>
              </a:lnSpc>
              <a:spcBef>
                <a:spcPct val="0"/>
              </a:spcBef>
            </a:pPr>
            <a:r>
              <a:rPr lang="en-US" sz="41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</a:rPr>
              <a:t>Excited enough to learn.</a:t>
            </a:r>
          </a:p>
          <a:p>
            <a:pPr algn="ctr">
              <a:lnSpc>
                <a:spcPts val="5740"/>
              </a:lnSpc>
              <a:spcBef>
                <a:spcPct val="0"/>
              </a:spcBef>
            </a:pPr>
            <a:r>
              <a:rPr lang="en-US" sz="41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</a:rPr>
              <a:t>Because ultimately, our ambition should be bigger than creating children who are simply ready for school.</a:t>
            </a:r>
          </a:p>
          <a:p>
            <a:pPr algn="ctr">
              <a:lnSpc>
                <a:spcPts val="5740"/>
              </a:lnSpc>
              <a:spcBef>
                <a:spcPct val="0"/>
              </a:spcBef>
            </a:pPr>
            <a:r>
              <a:rPr lang="en-US" sz="41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</a:rPr>
              <a:t>We want to create children who are ready to learn - for life.</a:t>
            </a:r>
          </a:p>
          <a:p>
            <a:pPr algn="ctr">
              <a:lnSpc>
                <a:spcPts val="5740"/>
              </a:lnSpc>
              <a:spcBef>
                <a:spcPct val="0"/>
              </a:spcBef>
            </a:pPr>
          </a:p>
          <a:p>
            <a:pPr algn="ctr">
              <a:lnSpc>
                <a:spcPts val="5740"/>
              </a:lnSpc>
              <a:spcBef>
                <a:spcPct val="0"/>
              </a:spcBef>
            </a:pPr>
          </a:p>
          <a:p>
            <a:pPr algn="ctr">
              <a:lnSpc>
                <a:spcPts val="5740"/>
              </a:lnSpc>
              <a:spcBef>
                <a:spcPct val="0"/>
              </a:spcBef>
            </a:pPr>
          </a:p>
          <a:p>
            <a:pPr algn="ctr">
              <a:lnSpc>
                <a:spcPts val="5740"/>
              </a:lnSpc>
              <a:spcBef>
                <a:spcPct val="0"/>
              </a:spcBef>
            </a:pPr>
          </a:p>
          <a:p>
            <a:pPr algn="ctr">
              <a:lnSpc>
                <a:spcPts val="5740"/>
              </a:lnSpc>
              <a:spcBef>
                <a:spcPct val="0"/>
              </a:spcBef>
            </a:pPr>
          </a:p>
          <a:p>
            <a:pPr algn="ctr">
              <a:lnSpc>
                <a:spcPts val="5740"/>
              </a:lnSpc>
              <a:spcBef>
                <a:spcPct val="0"/>
              </a:spcBef>
            </a:pPr>
          </a:p>
          <a:p>
            <a:pPr algn="ctr">
              <a:lnSpc>
                <a:spcPts val="574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249238"/>
            <a:ext cx="16230600" cy="13874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</a:rPr>
              <a:t>Research &amp; Evidence 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-1143056">
            <a:off x="348278" y="673762"/>
            <a:ext cx="2169067" cy="709877"/>
          </a:xfrm>
          <a:custGeom>
            <a:avLst/>
            <a:gdLst/>
            <a:ahLst/>
            <a:cxnLst/>
            <a:rect r="r" b="b" t="t" l="l"/>
            <a:pathLst>
              <a:path h="709877" w="2169067">
                <a:moveTo>
                  <a:pt x="0" y="0"/>
                </a:moveTo>
                <a:lnTo>
                  <a:pt x="2169067" y="0"/>
                </a:lnTo>
                <a:lnTo>
                  <a:pt x="2169067" y="709876"/>
                </a:lnTo>
                <a:lnTo>
                  <a:pt x="0" y="7098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671974" y="8576428"/>
            <a:ext cx="1616026" cy="1616026"/>
          </a:xfrm>
          <a:custGeom>
            <a:avLst/>
            <a:gdLst/>
            <a:ahLst/>
            <a:cxnLst/>
            <a:rect r="r" b="b" t="t" l="l"/>
            <a:pathLst>
              <a:path h="1616026" w="1616026">
                <a:moveTo>
                  <a:pt x="0" y="0"/>
                </a:moveTo>
                <a:lnTo>
                  <a:pt x="1616026" y="0"/>
                </a:lnTo>
                <a:lnTo>
                  <a:pt x="1616026" y="1616026"/>
                </a:lnTo>
                <a:lnTo>
                  <a:pt x="0" y="16160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4906619">
            <a:off x="15801985" y="-3589440"/>
            <a:ext cx="6052529" cy="6476442"/>
          </a:xfrm>
          <a:custGeom>
            <a:avLst/>
            <a:gdLst/>
            <a:ahLst/>
            <a:cxnLst/>
            <a:rect r="r" b="b" t="t" l="l"/>
            <a:pathLst>
              <a:path h="6476442" w="6052529">
                <a:moveTo>
                  <a:pt x="0" y="0"/>
                </a:moveTo>
                <a:lnTo>
                  <a:pt x="6052530" y="0"/>
                </a:lnTo>
                <a:lnTo>
                  <a:pt x="6052530" y="6476442"/>
                </a:lnTo>
                <a:lnTo>
                  <a:pt x="0" y="647644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641504" y="0"/>
            <a:ext cx="1235592" cy="1470943"/>
          </a:xfrm>
          <a:custGeom>
            <a:avLst/>
            <a:gdLst/>
            <a:ahLst/>
            <a:cxnLst/>
            <a:rect r="r" b="b" t="t" l="l"/>
            <a:pathLst>
              <a:path h="1470943" w="1235592">
                <a:moveTo>
                  <a:pt x="0" y="0"/>
                </a:moveTo>
                <a:lnTo>
                  <a:pt x="1235592" y="0"/>
                </a:lnTo>
                <a:lnTo>
                  <a:pt x="1235592" y="1470943"/>
                </a:lnTo>
                <a:lnTo>
                  <a:pt x="0" y="147094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80865" y="1661049"/>
            <a:ext cx="17099121" cy="95294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81" indent="-345440" lvl="1">
              <a:lnSpc>
                <a:spcPts val="4480"/>
              </a:lnSpc>
              <a:spcBef>
                <a:spcPct val="0"/>
              </a:spcBef>
              <a:buFont typeface="Arial"/>
              <a:buChar char="•"/>
            </a:pPr>
            <a:r>
              <a:rPr lang="en-US" sz="3200" u="sng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10" tooltip="https://www.gov.uk/government/publications/early-years-foundation-stage-framework--2?utm_source=chatgpt.com"/>
              </a:rPr>
              <a:t>EYFS statutory framework – 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11" tooltip="https://www.gov.uk/government/publications/early-years-foundation-stage-framework--2?utm_source=chatgpt.com"/>
              </a:rPr>
              <a:t>Department for Education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12" tooltip="https://ican.org.uk"/>
              </a:rPr>
              <a:t> — statutory expectations for learning, development and assessment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13" tooltip="https://ican.org.uk"/>
              </a:rPr>
              <a:t> 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14" tooltip="https://ican.org.uk"/>
              </a:rPr>
              <a:t>in the EYFS.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</a:p>
          <a:p>
            <a:pPr algn="l" marL="690881" indent="-345440" lvl="1">
              <a:lnSpc>
                <a:spcPts val="4480"/>
              </a:lnSpc>
              <a:spcBef>
                <a:spcPct val="0"/>
              </a:spcBef>
              <a:buFont typeface="Arial"/>
              <a:buChar char="•"/>
            </a:pPr>
            <a:r>
              <a:rPr lang="en-US" sz="3200" u="sng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15" tooltip="https://www.gov.uk/government/publications/development-matters--2?utm_source=chatgpt.com"/>
              </a:rPr>
              <a:t>Development Matters – 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16" tooltip="https://www.gov.uk/government/publications/development-matters--2?utm_source=chatgpt.com"/>
              </a:rPr>
              <a:t>Department for E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17" tooltip="https://www.gov.uk/government/publications/development-matters--2?utm_source=chatgpt.com"/>
              </a:rPr>
              <a:t>ducation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18" tooltip="https://ican.org.uk"/>
              </a:rPr>
              <a:t> — us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19" tooltip="https://ican.org.uk"/>
              </a:rPr>
              <a:t>eful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20" tooltip="https://ican.org.uk"/>
              </a:rPr>
              <a:t> fo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21" tooltip="https://ican.org.uk"/>
              </a:rPr>
              <a:t>r expl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22" tooltip="https://ican.org.uk"/>
              </a:rPr>
              <a:t>o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23" tooltip="https://ican.org.uk"/>
              </a:rPr>
              <a:t>ring th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24" tooltip="https://ican.org.uk"/>
              </a:rPr>
              <a:t>e holi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25" tooltip="https://ican.org.uk"/>
              </a:rPr>
              <a:t>stic nature of development a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26" tooltip="https://ican.org.uk"/>
              </a:rPr>
              <a:t>n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27" tooltip="https://ican.org.uk"/>
              </a:rPr>
              <a:t>d the Charac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28" tooltip="https://ican.org.uk"/>
              </a:rPr>
              <a:t>terist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29" tooltip="https://ican.org.uk"/>
              </a:rPr>
              <a:t>ics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30" tooltip="https://ican.org.uk"/>
              </a:rPr>
              <a:t> of Effec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31" tooltip="https://ican.org.uk"/>
              </a:rPr>
              <a:t>tive Teaching and Learning.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</a:p>
          <a:p>
            <a:pPr algn="l" marL="690881" indent="-345440" lvl="1">
              <a:lnSpc>
                <a:spcPts val="4480"/>
              </a:lnSpc>
              <a:spcBef>
                <a:spcPct val="0"/>
              </a:spcBef>
              <a:buFont typeface="Arial"/>
              <a:buChar char="•"/>
            </a:pPr>
            <a:r>
              <a:rPr lang="en-US" sz="3200" u="sng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32" tooltip="https://birthto5matters.org.uk/?utm_source=chatgpt.com"/>
              </a:rPr>
              <a:t>Birth to 5 M</a:t>
            </a:r>
            <a:r>
              <a:rPr lang="en-US" sz="3200" u="sng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33" tooltip="https://birthto5matters.org.uk/?utm_source=chatgpt.com"/>
              </a:rPr>
              <a:t>att</a:t>
            </a:r>
            <a:r>
              <a:rPr lang="en-US" sz="3200" u="sng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34" tooltip="https://birthto5matters.org.uk/?utm_source=chatgpt.com"/>
              </a:rPr>
              <a:t>ers</a:t>
            </a:r>
            <a:r>
              <a:rPr lang="en-US" sz="3200" u="sng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35" tooltip="https://ican.org.uk"/>
              </a:rPr>
              <a:t> — 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36" tooltip="https://ican.org.uk"/>
              </a:rPr>
              <a:t>gu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37" tooltip="https://ican.org.uk"/>
              </a:rPr>
              <a:t>idanc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38" tooltip="https://ican.org.uk"/>
              </a:rPr>
              <a:t>e emphasising the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39" tooltip="https://ican.org.uk"/>
              </a:rPr>
              <a:t> uniq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40" tooltip="https://ican.org.uk"/>
              </a:rPr>
              <a:t>ue child, positive 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41" tooltip="https://ican.org.uk"/>
              </a:rPr>
              <a:t>rela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42" tooltip="https://ican.org.uk"/>
              </a:rPr>
              <a:t>tionsh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43" tooltip="https://ican.org.uk"/>
              </a:rPr>
              <a:t>ips, enab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44" tooltip="https://ican.org.uk"/>
              </a:rPr>
              <a:t>ling envi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45" tooltip="https://ican.org.uk"/>
              </a:rPr>
              <a:t>ronm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46" tooltip="https://ican.org.uk"/>
              </a:rPr>
              <a:t>ents 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47" tooltip="https://ican.org.uk"/>
              </a:rPr>
              <a:t>a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48" tooltip="https://ican.org.uk"/>
              </a:rPr>
              <a:t>nd learning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49" tooltip="https://ican.org.uk"/>
              </a:rPr>
              <a:t> and develo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50" tooltip="https://ican.org.uk"/>
              </a:rPr>
              <a:t>pment.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</a:p>
          <a:p>
            <a:pPr algn="l" marL="690881" indent="-345440" lvl="1">
              <a:lnSpc>
                <a:spcPts val="4480"/>
              </a:lnSpc>
              <a:spcBef>
                <a:spcPct val="0"/>
              </a:spcBef>
              <a:buFont typeface="Arial"/>
              <a:buChar char="•"/>
            </a:pPr>
            <a:r>
              <a:rPr lang="en-US" sz="3200" u="sng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51" tooltip="https://ican.org.uk"/>
              </a:rPr>
              <a:t>EEF – Preparing for Literacy 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52" tooltip="https://ican.org.uk"/>
              </a:rPr>
              <a:t>— particularly useful for reinforc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53" tooltip="https://ican.org.uk"/>
              </a:rPr>
              <a:t>ing 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54" tooltip="https://ican.org.uk"/>
              </a:rPr>
              <a:t>the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55" tooltip="https://ican.org.uk"/>
              </a:rPr>
              <a:t> im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56" tooltip="https://ican.org.uk"/>
              </a:rPr>
              <a:t>portanc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57" tooltip="https://ican.org.uk"/>
              </a:rPr>
              <a:t>e of 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58" tooltip="https://ican.org.uk"/>
              </a:rPr>
              <a:t>communication,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59" tooltip="https://ican.org.uk"/>
              </a:rPr>
              <a:t> 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60" tooltip="https://ican.org.uk"/>
              </a:rPr>
              <a:t>langu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61" tooltip="https://ican.org.uk"/>
              </a:rPr>
              <a:t>age, self-regulation 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62" tooltip="https://ican.org.uk"/>
              </a:rPr>
              <a:t>and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63" tooltip="https://ican.org.uk"/>
              </a:rPr>
              <a:t> high-quality intera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64" tooltip="https://ican.org.uk"/>
              </a:rPr>
              <a:t>ctions alongside early literacy.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</a:p>
          <a:p>
            <a:pPr algn="l" marL="690881" indent="-345440" lvl="1">
              <a:lnSpc>
                <a:spcPts val="4480"/>
              </a:lnSpc>
              <a:spcBef>
                <a:spcPct val="0"/>
              </a:spcBef>
              <a:buFont typeface="Arial"/>
              <a:buChar char="•"/>
            </a:pPr>
            <a:r>
              <a:rPr lang="en-US" sz="3200" u="sng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65" tooltip="https://ican.org.uk"/>
              </a:rPr>
              <a:t>EEF – Early Years Evidence Store 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66" tooltip="https://ican.org.uk"/>
              </a:rPr>
              <a:t>— practical evidence-informed approaches for supporting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67" tooltip="https://ican.org.uk"/>
              </a:rPr>
              <a:t> you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68" tooltip="https://ican.org.uk"/>
              </a:rPr>
              <a:t>ng childr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69" tooltip="https://ican.org.uk"/>
              </a:rPr>
              <a:t>en's learning an</a:t>
            </a:r>
            <a:r>
              <a:rPr lang="en-US" sz="3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  <a:hlinkClick r:id="rId70" tooltip="https://ican.org.uk"/>
              </a:rPr>
              <a:t>d development.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</a:p>
          <a:p>
            <a:pPr algn="l">
              <a:lnSpc>
                <a:spcPts val="448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-4470915">
            <a:off x="-6762526" y="-6374364"/>
            <a:ext cx="13351666" cy="14286802"/>
          </a:xfrm>
          <a:custGeom>
            <a:avLst/>
            <a:gdLst/>
            <a:ahLst/>
            <a:cxnLst/>
            <a:rect r="r" b="b" t="t" l="l"/>
            <a:pathLst>
              <a:path h="14286802" w="13351666">
                <a:moveTo>
                  <a:pt x="13351665" y="0"/>
                </a:moveTo>
                <a:lnTo>
                  <a:pt x="0" y="0"/>
                </a:lnTo>
                <a:lnTo>
                  <a:pt x="0" y="14286801"/>
                </a:lnTo>
                <a:lnTo>
                  <a:pt x="13351665" y="14286801"/>
                </a:lnTo>
                <a:lnTo>
                  <a:pt x="13351665" y="0"/>
                </a:lnTo>
                <a:close/>
              </a:path>
            </a:pathLst>
          </a:custGeom>
          <a:blipFill>
            <a:blip r:embed="rId2">
              <a:alphaModFix amt="14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0935" y="4206395"/>
            <a:ext cx="4319307" cy="4556632"/>
          </a:xfrm>
          <a:custGeom>
            <a:avLst/>
            <a:gdLst/>
            <a:ahLst/>
            <a:cxnLst/>
            <a:rect r="r" b="b" t="t" l="l"/>
            <a:pathLst>
              <a:path h="4556632" w="4319307">
                <a:moveTo>
                  <a:pt x="0" y="0"/>
                </a:moveTo>
                <a:lnTo>
                  <a:pt x="4319307" y="0"/>
                </a:lnTo>
                <a:lnTo>
                  <a:pt x="4319307" y="4556632"/>
                </a:lnTo>
                <a:lnTo>
                  <a:pt x="0" y="45566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604102" y="4001904"/>
            <a:ext cx="4539898" cy="4789343"/>
          </a:xfrm>
          <a:custGeom>
            <a:avLst/>
            <a:gdLst/>
            <a:ahLst/>
            <a:cxnLst/>
            <a:rect r="r" b="b" t="t" l="l"/>
            <a:pathLst>
              <a:path h="4789343" w="4539898">
                <a:moveTo>
                  <a:pt x="0" y="0"/>
                </a:moveTo>
                <a:lnTo>
                  <a:pt x="4539898" y="0"/>
                </a:lnTo>
                <a:lnTo>
                  <a:pt x="4539898" y="4789343"/>
                </a:lnTo>
                <a:lnTo>
                  <a:pt x="0" y="478934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968693" y="4118260"/>
            <a:ext cx="4319307" cy="4556632"/>
          </a:xfrm>
          <a:custGeom>
            <a:avLst/>
            <a:gdLst/>
            <a:ahLst/>
            <a:cxnLst/>
            <a:rect r="r" b="b" t="t" l="l"/>
            <a:pathLst>
              <a:path h="4556632" w="4319307">
                <a:moveTo>
                  <a:pt x="0" y="0"/>
                </a:moveTo>
                <a:lnTo>
                  <a:pt x="4319307" y="0"/>
                </a:lnTo>
                <a:lnTo>
                  <a:pt x="4319307" y="4556632"/>
                </a:lnTo>
                <a:lnTo>
                  <a:pt x="0" y="45566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4906619">
            <a:off x="15683970" y="-2859349"/>
            <a:ext cx="6052529" cy="6476442"/>
          </a:xfrm>
          <a:custGeom>
            <a:avLst/>
            <a:gdLst/>
            <a:ahLst/>
            <a:cxnLst/>
            <a:rect r="r" b="b" t="t" l="l"/>
            <a:pathLst>
              <a:path h="6476442" w="6052529">
                <a:moveTo>
                  <a:pt x="0" y="0"/>
                </a:moveTo>
                <a:lnTo>
                  <a:pt x="6052530" y="0"/>
                </a:lnTo>
                <a:lnTo>
                  <a:pt x="6052530" y="6476442"/>
                </a:lnTo>
                <a:lnTo>
                  <a:pt x="0" y="64764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4906619">
            <a:off x="-3472068" y="7823998"/>
            <a:ext cx="6052529" cy="6476442"/>
          </a:xfrm>
          <a:custGeom>
            <a:avLst/>
            <a:gdLst/>
            <a:ahLst/>
            <a:cxnLst/>
            <a:rect r="r" b="b" t="t" l="l"/>
            <a:pathLst>
              <a:path h="6476442" w="6052529">
                <a:moveTo>
                  <a:pt x="0" y="0"/>
                </a:moveTo>
                <a:lnTo>
                  <a:pt x="6052529" y="0"/>
                </a:lnTo>
                <a:lnTo>
                  <a:pt x="6052529" y="6476442"/>
                </a:lnTo>
                <a:lnTo>
                  <a:pt x="0" y="64764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89349" y="378872"/>
            <a:ext cx="1693866" cy="649828"/>
          </a:xfrm>
          <a:custGeom>
            <a:avLst/>
            <a:gdLst/>
            <a:ahLst/>
            <a:cxnLst/>
            <a:rect r="r" b="b" t="t" l="l"/>
            <a:pathLst>
              <a:path h="649828" w="1693866">
                <a:moveTo>
                  <a:pt x="0" y="0"/>
                </a:moveTo>
                <a:lnTo>
                  <a:pt x="1693865" y="0"/>
                </a:lnTo>
                <a:lnTo>
                  <a:pt x="1693865" y="649828"/>
                </a:lnTo>
                <a:lnTo>
                  <a:pt x="0" y="6498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259659" y="4089954"/>
            <a:ext cx="4593375" cy="4845758"/>
          </a:xfrm>
          <a:custGeom>
            <a:avLst/>
            <a:gdLst/>
            <a:ahLst/>
            <a:cxnLst/>
            <a:rect r="r" b="b" t="t" l="l"/>
            <a:pathLst>
              <a:path h="4845758" w="4593375">
                <a:moveTo>
                  <a:pt x="0" y="0"/>
                </a:moveTo>
                <a:lnTo>
                  <a:pt x="4593375" y="0"/>
                </a:lnTo>
                <a:lnTo>
                  <a:pt x="4593375" y="4845758"/>
                </a:lnTo>
                <a:lnTo>
                  <a:pt x="0" y="48457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721262" y="5015186"/>
            <a:ext cx="3320865" cy="28619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F8FDFF"/>
                </a:solidFill>
                <a:latin typeface="Jua"/>
                <a:ea typeface="Jua"/>
                <a:cs typeface="Jua"/>
                <a:sym typeface="Jua"/>
              </a:rPr>
              <a:t>A.Tell the parent the</a:t>
            </a:r>
            <a:r>
              <a:rPr lang="en-US" sz="3200">
                <a:solidFill>
                  <a:srgbClr val="F8FDFF"/>
                </a:solidFill>
                <a:latin typeface="Jua"/>
                <a:ea typeface="Jua"/>
                <a:cs typeface="Jua"/>
                <a:sym typeface="Jua"/>
              </a:rPr>
              <a:t> child needs to become more independent before September.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877139" y="157040"/>
            <a:ext cx="13996723" cy="13874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</a:rPr>
              <a:t>Safeguarding Spark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030941" y="5341258"/>
            <a:ext cx="4063753" cy="22002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8FDFF"/>
                </a:solidFill>
                <a:latin typeface="Jua"/>
                <a:ea typeface="Jua"/>
                <a:cs typeface="Jua"/>
                <a:sym typeface="Jua"/>
              </a:rPr>
              <a:t>B. Reassure the parent that all children worry about school and it will pass.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715393" y="5015186"/>
            <a:ext cx="3945247" cy="3423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F8FDFF"/>
                </a:solidFill>
                <a:latin typeface="Jua"/>
                <a:ea typeface="Jua"/>
                <a:cs typeface="Jua"/>
                <a:sym typeface="Jua"/>
              </a:rPr>
              <a:t>C. Listen carefully, explore how the setting and family can support the child's emotional security and transition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4240200" y="5241562"/>
            <a:ext cx="3776293" cy="2861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F8FDFF"/>
                </a:solidFill>
                <a:latin typeface="Jua"/>
                <a:ea typeface="Jua"/>
                <a:cs typeface="Jua"/>
                <a:sym typeface="Jua"/>
              </a:rPr>
              <a:t>D. Avoid discussing school with the child so they don't become more anxious.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705331" y="1743257"/>
            <a:ext cx="15425474" cy="26136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000000"/>
                </a:solidFill>
                <a:latin typeface="Jua"/>
                <a:ea typeface="Jua"/>
                <a:cs typeface="Jua"/>
                <a:sym typeface="Jua"/>
              </a:rPr>
              <a:t>A parent tells you their</a:t>
            </a:r>
            <a:r>
              <a:rPr lang="en-US" sz="3600">
                <a:solidFill>
                  <a:srgbClr val="000000"/>
                </a:solidFill>
                <a:latin typeface="Jua"/>
                <a:ea typeface="Jua"/>
                <a:cs typeface="Jua"/>
                <a:sym typeface="Jua"/>
              </a:rPr>
              <a:t> child is extremely anxious about starting school and has begun having frequent toileting accidents and difficulty sleeping.</a:t>
            </a:r>
          </a:p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000000"/>
                </a:solidFill>
                <a:latin typeface="Jua"/>
                <a:ea typeface="Jua"/>
                <a:cs typeface="Jua"/>
                <a:sym typeface="Jua"/>
              </a:rPr>
              <a:t>What is the most appropriate response?</a:t>
            </a:r>
          </a:p>
          <a:p>
            <a:pPr algn="ctr">
              <a:lnSpc>
                <a:spcPts val="504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-4470915">
            <a:off x="-6762526" y="-6374364"/>
            <a:ext cx="13351666" cy="14286802"/>
          </a:xfrm>
          <a:custGeom>
            <a:avLst/>
            <a:gdLst/>
            <a:ahLst/>
            <a:cxnLst/>
            <a:rect r="r" b="b" t="t" l="l"/>
            <a:pathLst>
              <a:path h="14286802" w="13351666">
                <a:moveTo>
                  <a:pt x="13351665" y="0"/>
                </a:moveTo>
                <a:lnTo>
                  <a:pt x="0" y="0"/>
                </a:lnTo>
                <a:lnTo>
                  <a:pt x="0" y="14286801"/>
                </a:lnTo>
                <a:lnTo>
                  <a:pt x="13351665" y="14286801"/>
                </a:lnTo>
                <a:lnTo>
                  <a:pt x="13351665" y="0"/>
                </a:lnTo>
                <a:close/>
              </a:path>
            </a:pathLst>
          </a:custGeom>
          <a:blipFill>
            <a:blip r:embed="rId2">
              <a:alphaModFix amt="14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0935" y="4206395"/>
            <a:ext cx="4319307" cy="4556632"/>
          </a:xfrm>
          <a:custGeom>
            <a:avLst/>
            <a:gdLst/>
            <a:ahLst/>
            <a:cxnLst/>
            <a:rect r="r" b="b" t="t" l="l"/>
            <a:pathLst>
              <a:path h="4556632" w="4319307">
                <a:moveTo>
                  <a:pt x="0" y="0"/>
                </a:moveTo>
                <a:lnTo>
                  <a:pt x="4319307" y="0"/>
                </a:lnTo>
                <a:lnTo>
                  <a:pt x="4319307" y="4556632"/>
                </a:lnTo>
                <a:lnTo>
                  <a:pt x="0" y="45566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604102" y="4001904"/>
            <a:ext cx="4539898" cy="4789343"/>
          </a:xfrm>
          <a:custGeom>
            <a:avLst/>
            <a:gdLst/>
            <a:ahLst/>
            <a:cxnLst/>
            <a:rect r="r" b="b" t="t" l="l"/>
            <a:pathLst>
              <a:path h="4789343" w="4539898">
                <a:moveTo>
                  <a:pt x="0" y="0"/>
                </a:moveTo>
                <a:lnTo>
                  <a:pt x="4539898" y="0"/>
                </a:lnTo>
                <a:lnTo>
                  <a:pt x="4539898" y="4789343"/>
                </a:lnTo>
                <a:lnTo>
                  <a:pt x="0" y="478934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968693" y="4118260"/>
            <a:ext cx="4319307" cy="4556632"/>
          </a:xfrm>
          <a:custGeom>
            <a:avLst/>
            <a:gdLst/>
            <a:ahLst/>
            <a:cxnLst/>
            <a:rect r="r" b="b" t="t" l="l"/>
            <a:pathLst>
              <a:path h="4556632" w="4319307">
                <a:moveTo>
                  <a:pt x="0" y="0"/>
                </a:moveTo>
                <a:lnTo>
                  <a:pt x="4319307" y="0"/>
                </a:lnTo>
                <a:lnTo>
                  <a:pt x="4319307" y="4556632"/>
                </a:lnTo>
                <a:lnTo>
                  <a:pt x="0" y="45566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4906619">
            <a:off x="15683970" y="-2859349"/>
            <a:ext cx="6052529" cy="6476442"/>
          </a:xfrm>
          <a:custGeom>
            <a:avLst/>
            <a:gdLst/>
            <a:ahLst/>
            <a:cxnLst/>
            <a:rect r="r" b="b" t="t" l="l"/>
            <a:pathLst>
              <a:path h="6476442" w="6052529">
                <a:moveTo>
                  <a:pt x="0" y="0"/>
                </a:moveTo>
                <a:lnTo>
                  <a:pt x="6052530" y="0"/>
                </a:lnTo>
                <a:lnTo>
                  <a:pt x="6052530" y="6476442"/>
                </a:lnTo>
                <a:lnTo>
                  <a:pt x="0" y="64764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4906619">
            <a:off x="-3472068" y="7823998"/>
            <a:ext cx="6052529" cy="6476442"/>
          </a:xfrm>
          <a:custGeom>
            <a:avLst/>
            <a:gdLst/>
            <a:ahLst/>
            <a:cxnLst/>
            <a:rect r="r" b="b" t="t" l="l"/>
            <a:pathLst>
              <a:path h="6476442" w="6052529">
                <a:moveTo>
                  <a:pt x="0" y="0"/>
                </a:moveTo>
                <a:lnTo>
                  <a:pt x="6052529" y="0"/>
                </a:lnTo>
                <a:lnTo>
                  <a:pt x="6052529" y="6476442"/>
                </a:lnTo>
                <a:lnTo>
                  <a:pt x="0" y="64764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89349" y="378872"/>
            <a:ext cx="1693866" cy="649828"/>
          </a:xfrm>
          <a:custGeom>
            <a:avLst/>
            <a:gdLst/>
            <a:ahLst/>
            <a:cxnLst/>
            <a:rect r="r" b="b" t="t" l="l"/>
            <a:pathLst>
              <a:path h="649828" w="1693866">
                <a:moveTo>
                  <a:pt x="0" y="0"/>
                </a:moveTo>
                <a:lnTo>
                  <a:pt x="1693865" y="0"/>
                </a:lnTo>
                <a:lnTo>
                  <a:pt x="1693865" y="649828"/>
                </a:lnTo>
                <a:lnTo>
                  <a:pt x="0" y="6498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259659" y="4089954"/>
            <a:ext cx="4593375" cy="4845758"/>
          </a:xfrm>
          <a:custGeom>
            <a:avLst/>
            <a:gdLst/>
            <a:ahLst/>
            <a:cxnLst/>
            <a:rect r="r" b="b" t="t" l="l"/>
            <a:pathLst>
              <a:path h="4845758" w="4593375">
                <a:moveTo>
                  <a:pt x="0" y="0"/>
                </a:moveTo>
                <a:lnTo>
                  <a:pt x="4593375" y="0"/>
                </a:lnTo>
                <a:lnTo>
                  <a:pt x="4593375" y="4845758"/>
                </a:lnTo>
                <a:lnTo>
                  <a:pt x="0" y="48457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1282095" y="3800474"/>
            <a:ext cx="811843" cy="811843"/>
          </a:xfrm>
          <a:custGeom>
            <a:avLst/>
            <a:gdLst/>
            <a:ahLst/>
            <a:cxnLst/>
            <a:rect r="r" b="b" t="t" l="l"/>
            <a:pathLst>
              <a:path h="811843" w="811843">
                <a:moveTo>
                  <a:pt x="0" y="0"/>
                </a:moveTo>
                <a:lnTo>
                  <a:pt x="811843" y="0"/>
                </a:lnTo>
                <a:lnTo>
                  <a:pt x="811843" y="811842"/>
                </a:lnTo>
                <a:lnTo>
                  <a:pt x="0" y="81184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721262" y="5015186"/>
            <a:ext cx="3320865" cy="28619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F8FDFF"/>
                </a:solidFill>
                <a:latin typeface="Jua"/>
                <a:ea typeface="Jua"/>
                <a:cs typeface="Jua"/>
                <a:sym typeface="Jua"/>
              </a:rPr>
              <a:t>A.Tell the parent the</a:t>
            </a:r>
            <a:r>
              <a:rPr lang="en-US" sz="3200">
                <a:solidFill>
                  <a:srgbClr val="F8FDFF"/>
                </a:solidFill>
                <a:latin typeface="Jua"/>
                <a:ea typeface="Jua"/>
                <a:cs typeface="Jua"/>
                <a:sym typeface="Jua"/>
              </a:rPr>
              <a:t> child needs to become more independent before September.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877139" y="157040"/>
            <a:ext cx="13996723" cy="13874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</a:rPr>
              <a:t>Safeguarding Spark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030941" y="5341258"/>
            <a:ext cx="4063753" cy="22002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8FDFF"/>
                </a:solidFill>
                <a:latin typeface="Jua"/>
                <a:ea typeface="Jua"/>
                <a:cs typeface="Jua"/>
                <a:sym typeface="Jua"/>
              </a:rPr>
              <a:t>B. Reassure the parent that all children worry about school and it will pass.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715393" y="5015186"/>
            <a:ext cx="3945247" cy="3423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F8FDFF"/>
                </a:solidFill>
                <a:latin typeface="Jua"/>
                <a:ea typeface="Jua"/>
                <a:cs typeface="Jua"/>
                <a:sym typeface="Jua"/>
              </a:rPr>
              <a:t>C. Listen carefully, explore how the setting and family can support the child's emotional security and transition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4240200" y="5241562"/>
            <a:ext cx="3776293" cy="2861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F8FDFF"/>
                </a:solidFill>
                <a:latin typeface="Jua"/>
                <a:ea typeface="Jua"/>
                <a:cs typeface="Jua"/>
                <a:sym typeface="Jua"/>
              </a:rPr>
              <a:t>D. Avoid discussing school with the child so they don't become more anxious.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705331" y="1743257"/>
            <a:ext cx="15425474" cy="26136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000000"/>
                </a:solidFill>
                <a:latin typeface="Jua"/>
                <a:ea typeface="Jua"/>
                <a:cs typeface="Jua"/>
                <a:sym typeface="Jua"/>
              </a:rPr>
              <a:t>A parent tells you their</a:t>
            </a:r>
            <a:r>
              <a:rPr lang="en-US" sz="3600">
                <a:solidFill>
                  <a:srgbClr val="000000"/>
                </a:solidFill>
                <a:latin typeface="Jua"/>
                <a:ea typeface="Jua"/>
                <a:cs typeface="Jua"/>
                <a:sym typeface="Jua"/>
              </a:rPr>
              <a:t> child is extremely anxious about starting school and has begun having frequent toileting accidents and difficulty sleeping.</a:t>
            </a:r>
          </a:p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000000"/>
                </a:solidFill>
                <a:latin typeface="Jua"/>
                <a:ea typeface="Jua"/>
                <a:cs typeface="Jua"/>
                <a:sym typeface="Jua"/>
              </a:rPr>
              <a:t>What is the most appropriate response?</a:t>
            </a:r>
          </a:p>
          <a:p>
            <a:pPr algn="ctr">
              <a:lnSpc>
                <a:spcPts val="504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647909">
            <a:off x="5694674" y="313606"/>
            <a:ext cx="5975826" cy="3958985"/>
          </a:xfrm>
          <a:custGeom>
            <a:avLst/>
            <a:gdLst/>
            <a:ahLst/>
            <a:cxnLst/>
            <a:rect r="r" b="b" t="t" l="l"/>
            <a:pathLst>
              <a:path h="3958985" w="5975826">
                <a:moveTo>
                  <a:pt x="0" y="0"/>
                </a:moveTo>
                <a:lnTo>
                  <a:pt x="5975827" y="0"/>
                </a:lnTo>
                <a:lnTo>
                  <a:pt x="5975827" y="3958985"/>
                </a:lnTo>
                <a:lnTo>
                  <a:pt x="0" y="39589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80261" y="9051734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769832">
            <a:off x="13533207" y="6592956"/>
            <a:ext cx="6052529" cy="6476442"/>
          </a:xfrm>
          <a:custGeom>
            <a:avLst/>
            <a:gdLst/>
            <a:ahLst/>
            <a:cxnLst/>
            <a:rect r="r" b="b" t="t" l="l"/>
            <a:pathLst>
              <a:path h="6476442" w="6052529">
                <a:moveTo>
                  <a:pt x="0" y="0"/>
                </a:moveTo>
                <a:lnTo>
                  <a:pt x="6052530" y="0"/>
                </a:lnTo>
                <a:lnTo>
                  <a:pt x="6052530" y="6476442"/>
                </a:lnTo>
                <a:lnTo>
                  <a:pt x="0" y="647644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877139" y="109415"/>
            <a:ext cx="13996723" cy="19008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453"/>
              </a:lnSpc>
              <a:spcBef>
                <a:spcPct val="0"/>
              </a:spcBef>
            </a:pPr>
            <a:r>
              <a:rPr lang="en-US" sz="11038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</a:rPr>
              <a:t>Success Criteria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65696" y="2180953"/>
            <a:ext cx="15993604" cy="82469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869"/>
              </a:lnSpc>
            </a:pPr>
            <a:r>
              <a:rPr lang="en-US" sz="4192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By th</a:t>
            </a:r>
            <a:r>
              <a:rPr lang="en-US" sz="4192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e end of today's session you will:</a:t>
            </a:r>
          </a:p>
          <a:p>
            <a:pPr algn="just">
              <a:lnSpc>
                <a:spcPts val="5869"/>
              </a:lnSpc>
            </a:pPr>
          </a:p>
          <a:p>
            <a:pPr algn="just">
              <a:lnSpc>
                <a:spcPts val="5869"/>
              </a:lnSpc>
            </a:pPr>
            <a:r>
              <a:rPr lang="en-US" sz="4192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✓ Understand what school readiness really means.</a:t>
            </a:r>
          </a:p>
          <a:p>
            <a:pPr algn="just">
              <a:lnSpc>
                <a:spcPts val="5869"/>
              </a:lnSpc>
            </a:pPr>
          </a:p>
          <a:p>
            <a:pPr algn="just">
              <a:lnSpc>
                <a:spcPts val="5869"/>
              </a:lnSpc>
            </a:pPr>
            <a:r>
              <a:rPr lang="en-US" sz="4192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✓ Challenge common misconceptions about what children need before starting school.</a:t>
            </a:r>
          </a:p>
          <a:p>
            <a:pPr algn="just">
              <a:lnSpc>
                <a:spcPts val="5869"/>
              </a:lnSpc>
            </a:pPr>
          </a:p>
          <a:p>
            <a:pPr algn="just">
              <a:lnSpc>
                <a:spcPts val="5869"/>
              </a:lnSpc>
            </a:pPr>
            <a:r>
              <a:rPr lang="en-US" sz="4192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✓ Reflect on how Early Years practice develops the foundations children need to become confident, capable lifelong learners.</a:t>
            </a:r>
          </a:p>
          <a:p>
            <a:pPr algn="just">
              <a:lnSpc>
                <a:spcPts val="5869"/>
              </a:lnSpc>
            </a:pPr>
          </a:p>
          <a:p>
            <a:pPr algn="just">
              <a:lnSpc>
                <a:spcPts val="5869"/>
              </a:lnSpc>
              <a:spcBef>
                <a:spcPct val="0"/>
              </a:spcBef>
            </a:pPr>
          </a:p>
        </p:txBody>
      </p:sp>
      <p:sp>
        <p:nvSpPr>
          <p:cNvPr name="Freeform 7" id="7"/>
          <p:cNvSpPr/>
          <p:nvPr/>
        </p:nvSpPr>
        <p:spPr>
          <a:xfrm flipH="false" flipV="false" rot="4906619">
            <a:off x="15603682" y="-2543835"/>
            <a:ext cx="5368635" cy="5744649"/>
          </a:xfrm>
          <a:custGeom>
            <a:avLst/>
            <a:gdLst/>
            <a:ahLst/>
            <a:cxnLst/>
            <a:rect r="r" b="b" t="t" l="l"/>
            <a:pathLst>
              <a:path h="5744649" w="5368635">
                <a:moveTo>
                  <a:pt x="0" y="0"/>
                </a:moveTo>
                <a:lnTo>
                  <a:pt x="5368636" y="0"/>
                </a:lnTo>
                <a:lnTo>
                  <a:pt x="5368636" y="5744649"/>
                </a:lnTo>
                <a:lnTo>
                  <a:pt x="0" y="57446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3032465">
            <a:off x="-3113378" y="-2872324"/>
            <a:ext cx="5368635" cy="5744649"/>
          </a:xfrm>
          <a:custGeom>
            <a:avLst/>
            <a:gdLst/>
            <a:ahLst/>
            <a:cxnLst/>
            <a:rect r="r" b="b" t="t" l="l"/>
            <a:pathLst>
              <a:path h="5744649" w="5368635">
                <a:moveTo>
                  <a:pt x="0" y="0"/>
                </a:moveTo>
                <a:lnTo>
                  <a:pt x="5368635" y="0"/>
                </a:lnTo>
                <a:lnTo>
                  <a:pt x="5368635" y="5744648"/>
                </a:lnTo>
                <a:lnTo>
                  <a:pt x="0" y="57446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647909">
            <a:off x="5694674" y="313606"/>
            <a:ext cx="5975826" cy="3958985"/>
          </a:xfrm>
          <a:custGeom>
            <a:avLst/>
            <a:gdLst/>
            <a:ahLst/>
            <a:cxnLst/>
            <a:rect r="r" b="b" t="t" l="l"/>
            <a:pathLst>
              <a:path h="3958985" w="5975826">
                <a:moveTo>
                  <a:pt x="0" y="0"/>
                </a:moveTo>
                <a:lnTo>
                  <a:pt x="5975827" y="0"/>
                </a:lnTo>
                <a:lnTo>
                  <a:pt x="5975827" y="3958985"/>
                </a:lnTo>
                <a:lnTo>
                  <a:pt x="0" y="39589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80261" y="7487339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4906619">
            <a:off x="14172185" y="6614990"/>
            <a:ext cx="6052529" cy="6476442"/>
          </a:xfrm>
          <a:custGeom>
            <a:avLst/>
            <a:gdLst/>
            <a:ahLst/>
            <a:cxnLst/>
            <a:rect r="r" b="b" t="t" l="l"/>
            <a:pathLst>
              <a:path h="6476442" w="6052529">
                <a:moveTo>
                  <a:pt x="0" y="0"/>
                </a:moveTo>
                <a:lnTo>
                  <a:pt x="6052530" y="0"/>
                </a:lnTo>
                <a:lnTo>
                  <a:pt x="6052530" y="6476442"/>
                </a:lnTo>
                <a:lnTo>
                  <a:pt x="0" y="647644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877139" y="109415"/>
            <a:ext cx="13996723" cy="19008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453"/>
              </a:lnSpc>
              <a:spcBef>
                <a:spcPct val="0"/>
              </a:spcBef>
            </a:pPr>
            <a:r>
              <a:rPr lang="en-US" sz="11038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</a:rPr>
              <a:t>The Journey Ahead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877139" y="2850237"/>
            <a:ext cx="15993604" cy="52751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869"/>
              </a:lnSpc>
            </a:pPr>
            <a:r>
              <a:rPr lang="en-US" sz="4192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Week 1 - What Does School Readiness Really Mean?</a:t>
            </a:r>
          </a:p>
          <a:p>
            <a:pPr algn="just">
              <a:lnSpc>
                <a:spcPts val="5869"/>
              </a:lnSpc>
            </a:pPr>
            <a:r>
              <a:rPr lang="en-US" sz="4192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Week 2 - Building Independence and Self-Care</a:t>
            </a:r>
          </a:p>
          <a:p>
            <a:pPr algn="just">
              <a:lnSpc>
                <a:spcPts val="5869"/>
              </a:lnSpc>
            </a:pPr>
            <a:r>
              <a:rPr lang="en-US" sz="4192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Week 3 - Developing Attention, Listening and Learning Behaviours</a:t>
            </a:r>
          </a:p>
          <a:p>
            <a:pPr algn="just">
              <a:lnSpc>
                <a:spcPts val="5869"/>
              </a:lnSpc>
            </a:pPr>
            <a:r>
              <a:rPr lang="en-US" sz="4192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Week 4 - Building Resilience and a 'Have-a-Go' Attitude</a:t>
            </a:r>
          </a:p>
          <a:p>
            <a:pPr algn="just">
              <a:lnSpc>
                <a:spcPts val="5869"/>
              </a:lnSpc>
            </a:pPr>
            <a:r>
              <a:rPr lang="en-US" sz="4192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Week 5 - Supporting Successful Transitions</a:t>
            </a:r>
          </a:p>
          <a:p>
            <a:pPr algn="just">
              <a:lnSpc>
                <a:spcPts val="5869"/>
              </a:lnSpc>
            </a:pPr>
            <a:r>
              <a:rPr lang="en-US" sz="4192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Week 6 - Building Lifelong Learners – Beyond School Readiness</a:t>
            </a:r>
          </a:p>
          <a:p>
            <a:pPr algn="just">
              <a:lnSpc>
                <a:spcPts val="5869"/>
              </a:lnSpc>
              <a:spcBef>
                <a:spcPct val="0"/>
              </a:spcBef>
            </a:pPr>
          </a:p>
        </p:txBody>
      </p:sp>
      <p:sp>
        <p:nvSpPr>
          <p:cNvPr name="Freeform 7" id="7"/>
          <p:cNvSpPr/>
          <p:nvPr/>
        </p:nvSpPr>
        <p:spPr>
          <a:xfrm flipH="false" flipV="false" rot="4906619">
            <a:off x="15603682" y="-2543835"/>
            <a:ext cx="5368635" cy="5744649"/>
          </a:xfrm>
          <a:custGeom>
            <a:avLst/>
            <a:gdLst/>
            <a:ahLst/>
            <a:cxnLst/>
            <a:rect r="r" b="b" t="t" l="l"/>
            <a:pathLst>
              <a:path h="5744649" w="5368635">
                <a:moveTo>
                  <a:pt x="0" y="0"/>
                </a:moveTo>
                <a:lnTo>
                  <a:pt x="5368636" y="0"/>
                </a:lnTo>
                <a:lnTo>
                  <a:pt x="5368636" y="5744649"/>
                </a:lnTo>
                <a:lnTo>
                  <a:pt x="0" y="57446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3032465">
            <a:off x="-3113378" y="-2872324"/>
            <a:ext cx="5368635" cy="5744649"/>
          </a:xfrm>
          <a:custGeom>
            <a:avLst/>
            <a:gdLst/>
            <a:ahLst/>
            <a:cxnLst/>
            <a:rect r="r" b="b" t="t" l="l"/>
            <a:pathLst>
              <a:path h="5744649" w="5368635">
                <a:moveTo>
                  <a:pt x="0" y="0"/>
                </a:moveTo>
                <a:lnTo>
                  <a:pt x="5368635" y="0"/>
                </a:lnTo>
                <a:lnTo>
                  <a:pt x="5368635" y="5744648"/>
                </a:lnTo>
                <a:lnTo>
                  <a:pt x="0" y="57446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784952" y="2841626"/>
            <a:ext cx="811843" cy="811843"/>
          </a:xfrm>
          <a:custGeom>
            <a:avLst/>
            <a:gdLst/>
            <a:ahLst/>
            <a:cxnLst/>
            <a:rect r="r" b="b" t="t" l="l"/>
            <a:pathLst>
              <a:path h="811843" w="811843">
                <a:moveTo>
                  <a:pt x="0" y="0"/>
                </a:moveTo>
                <a:lnTo>
                  <a:pt x="811842" y="0"/>
                </a:lnTo>
                <a:lnTo>
                  <a:pt x="811842" y="811843"/>
                </a:lnTo>
                <a:lnTo>
                  <a:pt x="0" y="81184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4906619">
            <a:off x="14648208" y="-2749382"/>
            <a:ext cx="7920071" cy="8474784"/>
          </a:xfrm>
          <a:custGeom>
            <a:avLst/>
            <a:gdLst/>
            <a:ahLst/>
            <a:cxnLst/>
            <a:rect r="r" b="b" t="t" l="l"/>
            <a:pathLst>
              <a:path h="8474784" w="7920071">
                <a:moveTo>
                  <a:pt x="0" y="0"/>
                </a:moveTo>
                <a:lnTo>
                  <a:pt x="7920071" y="0"/>
                </a:lnTo>
                <a:lnTo>
                  <a:pt x="7920071" y="8474785"/>
                </a:lnTo>
                <a:lnTo>
                  <a:pt x="0" y="84747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618068" y="1168762"/>
            <a:ext cx="2357128" cy="2357128"/>
          </a:xfrm>
          <a:custGeom>
            <a:avLst/>
            <a:gdLst/>
            <a:ahLst/>
            <a:cxnLst/>
            <a:rect r="r" b="b" t="t" l="l"/>
            <a:pathLst>
              <a:path h="2357128" w="2357128">
                <a:moveTo>
                  <a:pt x="0" y="0"/>
                </a:moveTo>
                <a:lnTo>
                  <a:pt x="2357128" y="0"/>
                </a:lnTo>
                <a:lnTo>
                  <a:pt x="2357128" y="2357128"/>
                </a:lnTo>
                <a:lnTo>
                  <a:pt x="0" y="23571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21924" y="253114"/>
            <a:ext cx="14192761" cy="13874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</a:rPr>
              <a:t>Why This Matters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89492" y="1742474"/>
            <a:ext cx="17309016" cy="10857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When we h</a:t>
            </a: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ear "school r</a:t>
            </a: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eady", it's easy to think about children being able to: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✏️ Write their name.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🔢 Count to 20.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🔤 Recognise letters.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📖</a:t>
            </a: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 Read simple words.</a:t>
            </a: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But what about being able to: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❤️ Separate from a trusted adult?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🗣 Ask for help?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👕 Manage their belon</a:t>
            </a: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gings?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👂 Listen and respond?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🤝 Play alongside others?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💡 Have a go when something</a:t>
            </a: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 is difficult?</a:t>
            </a: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11328671" y="4667969"/>
            <a:ext cx="3979407" cy="6057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These foundati</a:t>
            </a: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ons matter enormously.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School readi</a:t>
            </a: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ness is about the whole child.</a:t>
            </a: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539620" y="4572591"/>
            <a:ext cx="4763403" cy="1256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Communication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&amp; Language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4906619">
            <a:off x="14878913" y="-3744867"/>
            <a:ext cx="6052529" cy="6476442"/>
          </a:xfrm>
          <a:custGeom>
            <a:avLst/>
            <a:gdLst/>
            <a:ahLst/>
            <a:cxnLst/>
            <a:rect r="r" b="b" t="t" l="l"/>
            <a:pathLst>
              <a:path h="6476442" w="6052529">
                <a:moveTo>
                  <a:pt x="0" y="0"/>
                </a:moveTo>
                <a:lnTo>
                  <a:pt x="6052530" y="0"/>
                </a:lnTo>
                <a:lnTo>
                  <a:pt x="6052530" y="6476442"/>
                </a:lnTo>
                <a:lnTo>
                  <a:pt x="0" y="64764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4906619">
            <a:off x="-2742707" y="7153162"/>
            <a:ext cx="6052529" cy="6476442"/>
          </a:xfrm>
          <a:custGeom>
            <a:avLst/>
            <a:gdLst/>
            <a:ahLst/>
            <a:cxnLst/>
            <a:rect r="r" b="b" t="t" l="l"/>
            <a:pathLst>
              <a:path h="6476442" w="6052529">
                <a:moveTo>
                  <a:pt x="0" y="0"/>
                </a:moveTo>
                <a:lnTo>
                  <a:pt x="6052529" y="0"/>
                </a:lnTo>
                <a:lnTo>
                  <a:pt x="6052529" y="6476442"/>
                </a:lnTo>
                <a:lnTo>
                  <a:pt x="0" y="64764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89349" y="378872"/>
            <a:ext cx="1693866" cy="649828"/>
          </a:xfrm>
          <a:custGeom>
            <a:avLst/>
            <a:gdLst/>
            <a:ahLst/>
            <a:cxnLst/>
            <a:rect r="r" b="b" t="t" l="l"/>
            <a:pathLst>
              <a:path h="649828" w="1693866">
                <a:moveTo>
                  <a:pt x="0" y="0"/>
                </a:moveTo>
                <a:lnTo>
                  <a:pt x="1693865" y="0"/>
                </a:lnTo>
                <a:lnTo>
                  <a:pt x="1693865" y="649828"/>
                </a:lnTo>
                <a:lnTo>
                  <a:pt x="0" y="6498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486214" y="9285379"/>
            <a:ext cx="1693866" cy="649828"/>
          </a:xfrm>
          <a:custGeom>
            <a:avLst/>
            <a:gdLst/>
            <a:ahLst/>
            <a:cxnLst/>
            <a:rect r="r" b="b" t="t" l="l"/>
            <a:pathLst>
              <a:path h="649828" w="1693866">
                <a:moveTo>
                  <a:pt x="0" y="0"/>
                </a:moveTo>
                <a:lnTo>
                  <a:pt x="1693865" y="0"/>
                </a:lnTo>
                <a:lnTo>
                  <a:pt x="1693865" y="649829"/>
                </a:lnTo>
                <a:lnTo>
                  <a:pt x="0" y="6498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819734" y="433734"/>
            <a:ext cx="15737388" cy="12268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80"/>
              </a:lnSpc>
              <a:spcBef>
                <a:spcPct val="0"/>
              </a:spcBef>
            </a:pPr>
            <a:r>
              <a:rPr lang="en-US" sz="72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</a:rPr>
              <a:t>What Does the Evidence Tell Us?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44159" y="1690961"/>
            <a:ext cx="18043841" cy="2843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The EYFS is clear that children's early experiences should build strong foundations for their future learning and development.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This includes:</a:t>
            </a:r>
          </a:p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323386" y="7255198"/>
            <a:ext cx="4763403" cy="1256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Expressive Arts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&amp; Design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788459" y="7255198"/>
            <a:ext cx="4763403" cy="1256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Understanding 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the World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56155" y="7255198"/>
            <a:ext cx="4763403" cy="1256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Literacy &amp; 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Mathematics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884378" y="4472896"/>
            <a:ext cx="4763403" cy="1256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Physical 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Development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495897" y="4443730"/>
            <a:ext cx="4763403" cy="1856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Personal, Social 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&amp; Emotional Development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407966">
            <a:off x="-1997565" y="-5100854"/>
            <a:ext cx="6052529" cy="6476442"/>
          </a:xfrm>
          <a:custGeom>
            <a:avLst/>
            <a:gdLst/>
            <a:ahLst/>
            <a:cxnLst/>
            <a:rect r="r" b="b" t="t" l="l"/>
            <a:pathLst>
              <a:path h="6476442" w="6052529">
                <a:moveTo>
                  <a:pt x="0" y="0"/>
                </a:moveTo>
                <a:lnTo>
                  <a:pt x="6052530" y="0"/>
                </a:lnTo>
                <a:lnTo>
                  <a:pt x="6052530" y="6476442"/>
                </a:lnTo>
                <a:lnTo>
                  <a:pt x="0" y="64764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9786892">
            <a:off x="15071941" y="8335219"/>
            <a:ext cx="3449300" cy="4725069"/>
          </a:xfrm>
          <a:custGeom>
            <a:avLst/>
            <a:gdLst/>
            <a:ahLst/>
            <a:cxnLst/>
            <a:rect r="r" b="b" t="t" l="l"/>
            <a:pathLst>
              <a:path h="4725069" w="3449300">
                <a:moveTo>
                  <a:pt x="0" y="0"/>
                </a:moveTo>
                <a:lnTo>
                  <a:pt x="3449301" y="0"/>
                </a:lnTo>
                <a:lnTo>
                  <a:pt x="3449301" y="4725069"/>
                </a:lnTo>
                <a:lnTo>
                  <a:pt x="0" y="47250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826742">
            <a:off x="15910361" y="500614"/>
            <a:ext cx="2169067" cy="709877"/>
          </a:xfrm>
          <a:custGeom>
            <a:avLst/>
            <a:gdLst/>
            <a:ahLst/>
            <a:cxnLst/>
            <a:rect r="r" b="b" t="t" l="l"/>
            <a:pathLst>
              <a:path h="709877" w="2169067">
                <a:moveTo>
                  <a:pt x="0" y="0"/>
                </a:moveTo>
                <a:lnTo>
                  <a:pt x="2169068" y="0"/>
                </a:lnTo>
                <a:lnTo>
                  <a:pt x="2169068" y="709877"/>
                </a:lnTo>
                <a:lnTo>
                  <a:pt x="0" y="70987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4845" y="9226033"/>
            <a:ext cx="2007711" cy="770231"/>
          </a:xfrm>
          <a:custGeom>
            <a:avLst/>
            <a:gdLst/>
            <a:ahLst/>
            <a:cxnLst/>
            <a:rect r="r" b="b" t="t" l="l"/>
            <a:pathLst>
              <a:path h="770231" w="2007711">
                <a:moveTo>
                  <a:pt x="0" y="0"/>
                </a:moveTo>
                <a:lnTo>
                  <a:pt x="2007710" y="0"/>
                </a:lnTo>
                <a:lnTo>
                  <a:pt x="2007710" y="770231"/>
                </a:lnTo>
                <a:lnTo>
                  <a:pt x="0" y="77023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701611" y="1117892"/>
            <a:ext cx="17408126" cy="12757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But underpinning these are children's Characteristics of Effective Teaching and Learning:</a:t>
            </a:r>
          </a:p>
          <a:p>
            <a:pPr algn="l">
              <a:lnSpc>
                <a:spcPts val="5599"/>
              </a:lnSpc>
            </a:pPr>
          </a:p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Playing and Exploring                               "I want to find out."</a:t>
            </a:r>
          </a:p>
          <a:p>
            <a:pPr algn="l">
              <a:lnSpc>
                <a:spcPts val="5599"/>
              </a:lnSpc>
            </a:pPr>
          </a:p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Active Learning                                         "I'll keep trying."</a:t>
            </a:r>
          </a:p>
          <a:p>
            <a:pPr algn="l">
              <a:lnSpc>
                <a:spcPts val="5599"/>
              </a:lnSpc>
            </a:pPr>
          </a:p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Creating and Thinking Critically               "I have an idea."</a:t>
            </a:r>
          </a:p>
          <a:p>
            <a:pPr algn="l">
              <a:lnSpc>
                <a:spcPts val="5599"/>
              </a:lnSpc>
            </a:pPr>
          </a:p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School readiness is not simply what children know.</a:t>
            </a:r>
          </a:p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It is also about how they approach learning.</a:t>
            </a:r>
          </a:p>
          <a:p>
            <a:pPr algn="l">
              <a:lnSpc>
                <a:spcPts val="5599"/>
              </a:lnSpc>
            </a:pPr>
          </a:p>
          <a:p>
            <a:pPr algn="l">
              <a:lnSpc>
                <a:spcPts val="5599"/>
              </a:lnSpc>
            </a:pPr>
          </a:p>
          <a:p>
            <a:pPr algn="l">
              <a:lnSpc>
                <a:spcPts val="5599"/>
              </a:lnSpc>
            </a:pPr>
          </a:p>
          <a:p>
            <a:pPr algn="l">
              <a:lnSpc>
                <a:spcPts val="5599"/>
              </a:lnSpc>
            </a:pPr>
          </a:p>
          <a:p>
            <a:pPr algn="l">
              <a:lnSpc>
                <a:spcPts val="5599"/>
              </a:lnSpc>
            </a:pPr>
          </a:p>
          <a:p>
            <a:pPr algn="l">
              <a:lnSpc>
                <a:spcPts val="5599"/>
              </a:lnSpc>
            </a:pPr>
          </a:p>
          <a:p>
            <a:pPr algn="l">
              <a:lnSpc>
                <a:spcPts val="55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4906619">
            <a:off x="14648208" y="-3812829"/>
            <a:ext cx="7920071" cy="8474784"/>
          </a:xfrm>
          <a:custGeom>
            <a:avLst/>
            <a:gdLst/>
            <a:ahLst/>
            <a:cxnLst/>
            <a:rect r="r" b="b" t="t" l="l"/>
            <a:pathLst>
              <a:path h="8474784" w="7920071">
                <a:moveTo>
                  <a:pt x="0" y="0"/>
                </a:moveTo>
                <a:lnTo>
                  <a:pt x="7920071" y="0"/>
                </a:lnTo>
                <a:lnTo>
                  <a:pt x="7920071" y="8474785"/>
                </a:lnTo>
                <a:lnTo>
                  <a:pt x="0" y="84747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596034" y="424564"/>
            <a:ext cx="2357128" cy="2357128"/>
          </a:xfrm>
          <a:custGeom>
            <a:avLst/>
            <a:gdLst/>
            <a:ahLst/>
            <a:cxnLst/>
            <a:rect r="r" b="b" t="t" l="l"/>
            <a:pathLst>
              <a:path h="2357128" w="2357128">
                <a:moveTo>
                  <a:pt x="0" y="0"/>
                </a:moveTo>
                <a:lnTo>
                  <a:pt x="2357128" y="0"/>
                </a:lnTo>
                <a:lnTo>
                  <a:pt x="2357128" y="2357128"/>
                </a:lnTo>
                <a:lnTo>
                  <a:pt x="0" y="23571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21924" y="253114"/>
            <a:ext cx="14192761" cy="13874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2C6196"/>
                </a:solidFill>
                <a:latin typeface="Sensei"/>
                <a:ea typeface="Sensei"/>
                <a:cs typeface="Sensei"/>
                <a:sym typeface="Sensei"/>
              </a:rPr>
              <a:t>Myth vs Reality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23620" y="2367280"/>
            <a:ext cx="17309016" cy="7919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❌ "They ne</a:t>
            </a: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ed to be abl</a:t>
            </a: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e to write their name."</a:t>
            </a: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✔</a:t>
            </a: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 They need developing fine-motor strength, communication,</a:t>
            </a: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 confidence and meaningful opportunities to mark-make.</a:t>
            </a:r>
          </a:p>
          <a:p>
            <a:pPr algn="l">
              <a:lnSpc>
                <a:spcPts val="4480"/>
              </a:lnSpc>
            </a:pP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❌ "They need to sit still for long periods."</a:t>
            </a: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✔ They need gradually developing attention, listening and self-regulation.</a:t>
            </a:r>
          </a:p>
          <a:p>
            <a:pPr algn="l">
              <a:lnSpc>
                <a:spcPts val="4480"/>
              </a:lnSpc>
            </a:pP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❌</a:t>
            </a: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 "They need to know all their numbers and letters."</a:t>
            </a: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✔ </a:t>
            </a: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They need rich experiences of language, storie</a:t>
            </a: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s, rhyme, number and mathematical thinking.</a:t>
            </a:r>
          </a:p>
          <a:p>
            <a:pPr algn="l">
              <a:lnSpc>
                <a:spcPts val="4480"/>
              </a:lnSpc>
            </a:pP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❌ "They need to be independ</a:t>
            </a: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ent."</a:t>
            </a: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✔ They need growing independence, alongside adults who know when support is still needed.</a:t>
            </a: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2C6196"/>
                </a:solidFill>
                <a:latin typeface="Jua"/>
                <a:ea typeface="Jua"/>
                <a:cs typeface="Jua"/>
                <a:sym typeface="Jua"/>
              </a:rPr>
              <a:t>Readiness is developmental—not a checklist.</a:t>
            </a:r>
          </a:p>
          <a:p>
            <a:pPr algn="l">
              <a:lnSpc>
                <a:spcPts val="4480"/>
              </a:lnSpc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DAHRsE1il3U</dc:identifier>
  <dcterms:modified xsi:type="dcterms:W3CDTF">2011-08-01T06:04:30Z</dcterms:modified>
  <cp:revision>1</cp:revision>
  <dc:title>1 - What Does School Readiness Really Mean?</dc:title>
</cp:coreProperties>
</file>