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</p:sldIdLst>
  <p:sldSz cx="18288000" cy="10287000"/>
  <p:notesSz cx="6858000" cy="9144000"/>
  <p:embeddedFontLst>
    <p:embeddedFont>
      <p:font typeface="Nunito" charset="1" panose="00000000000000000000"/>
      <p:regular r:id="rId23"/>
    </p:embeddedFont>
    <p:embeddedFont>
      <p:font typeface="Funtastic" charset="1" panose="00000000000000000000"/>
      <p:regular r:id="rId24"/>
    </p:embeddedFont>
    <p:embeddedFont>
      <p:font typeface="Nunito Heavy" charset="1" panose="00000000000000000000"/>
      <p:regular r:id="rId25"/>
    </p:embeddedFont>
    <p:embeddedFont>
      <p:font typeface="Nunito Medium Italics" charset="1" panose="00000000000000000000"/>
      <p:regular r:id="rId26"/>
    </p:embeddedFont>
    <p:embeddedFont>
      <p:font typeface="Nunito Medium" charset="1" panose="00000000000000000000"/>
      <p:regular r:id="rId27"/>
    </p:embeddedFont>
    <p:embeddedFont>
      <p:font typeface="Nunito Heavy Italics" charset="1" panose="00000000000000000000"/>
      <p:regular r:id="rId28"/>
    </p:embeddedFont>
    <p:embeddedFont>
      <p:font typeface="Nunito Italics" charset="1" panose="00000000000000000000"/>
      <p:regular r:id="rId29"/>
    </p:embeddedFont>
    <p:embeddedFont>
      <p:font typeface="Nunito Bold" charset="1" panose="00000000000000000000"/>
      <p:regular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fonts/font23.fntdata" Type="http://schemas.openxmlformats.org/officeDocument/2006/relationships/font"/><Relationship Id="rId24" Target="fonts/font24.fntdata" Type="http://schemas.openxmlformats.org/officeDocument/2006/relationships/font"/><Relationship Id="rId25" Target="fonts/font25.fntdata" Type="http://schemas.openxmlformats.org/officeDocument/2006/relationships/font"/><Relationship Id="rId26" Target="fonts/font26.fntdata" Type="http://schemas.openxmlformats.org/officeDocument/2006/relationships/font"/><Relationship Id="rId27" Target="fonts/font27.fntdata" Type="http://schemas.openxmlformats.org/officeDocument/2006/relationships/font"/><Relationship Id="rId28" Target="fonts/font28.fntdata" Type="http://schemas.openxmlformats.org/officeDocument/2006/relationships/font"/><Relationship Id="rId29" Target="fonts/font29.fntdata" Type="http://schemas.openxmlformats.org/officeDocument/2006/relationships/font"/><Relationship Id="rId3" Target="viewProps.xml" Type="http://schemas.openxmlformats.org/officeDocument/2006/relationships/viewProps"/><Relationship Id="rId30" Target="fonts/font30.fntdata" Type="http://schemas.openxmlformats.org/officeDocument/2006/relationships/font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png" Type="http://schemas.openxmlformats.org/officeDocument/2006/relationships/image"/><Relationship Id="rId14" Target="../media/image13.svg" Type="http://schemas.openxmlformats.org/officeDocument/2006/relationships/image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9.svg" Type="http://schemas.openxmlformats.org/officeDocument/2006/relationships/image"/><Relationship Id="rId2" Target="../media/image1.jpeg" Type="http://schemas.openxmlformats.org/officeDocument/2006/relationships/image"/><Relationship Id="rId3" Target="../media/image14.png" Type="http://schemas.openxmlformats.org/officeDocument/2006/relationships/image"/><Relationship Id="rId4" Target="../media/image15.svg" Type="http://schemas.openxmlformats.org/officeDocument/2006/relationships/image"/><Relationship Id="rId5" Target="../media/image16.png" Type="http://schemas.openxmlformats.org/officeDocument/2006/relationships/image"/><Relationship Id="rId6" Target="../media/image17.svg" Type="http://schemas.openxmlformats.org/officeDocument/2006/relationships/image"/><Relationship Id="rId7" Target="../media/image12.png" Type="http://schemas.openxmlformats.org/officeDocument/2006/relationships/image"/><Relationship Id="rId8" Target="../media/image13.svg" Type="http://schemas.openxmlformats.org/officeDocument/2006/relationships/image"/><Relationship Id="rId9" Target="../media/image18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9.svg" Type="http://schemas.openxmlformats.org/officeDocument/2006/relationships/image"/><Relationship Id="rId2" Target="../media/image1.jpeg" Type="http://schemas.openxmlformats.org/officeDocument/2006/relationships/image"/><Relationship Id="rId3" Target="../media/image14.png" Type="http://schemas.openxmlformats.org/officeDocument/2006/relationships/image"/><Relationship Id="rId4" Target="../media/image15.svg" Type="http://schemas.openxmlformats.org/officeDocument/2006/relationships/image"/><Relationship Id="rId5" Target="../media/image16.png" Type="http://schemas.openxmlformats.org/officeDocument/2006/relationships/image"/><Relationship Id="rId6" Target="../media/image17.svg" Type="http://schemas.openxmlformats.org/officeDocument/2006/relationships/image"/><Relationship Id="rId7" Target="../media/image12.png" Type="http://schemas.openxmlformats.org/officeDocument/2006/relationships/image"/><Relationship Id="rId8" Target="../media/image13.svg" Type="http://schemas.openxmlformats.org/officeDocument/2006/relationships/image"/><Relationship Id="rId9" Target="../media/image18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7.svg" Type="http://schemas.openxmlformats.org/officeDocument/2006/relationships/image"/><Relationship Id="rId11" Target="../media/image28.png" Type="http://schemas.openxmlformats.org/officeDocument/2006/relationships/image"/><Relationship Id="rId12" Target="../media/image29.svg" Type="http://schemas.openxmlformats.org/officeDocument/2006/relationships/image"/><Relationship Id="rId13" Target="../media/image30.png" Type="http://schemas.openxmlformats.org/officeDocument/2006/relationships/image"/><Relationship Id="rId14" Target="../media/image31.svg" Type="http://schemas.openxmlformats.org/officeDocument/2006/relationships/image"/><Relationship Id="rId2" Target="../media/image1.jpeg" Type="http://schemas.openxmlformats.org/officeDocument/2006/relationships/image"/><Relationship Id="rId3" Target="../media/image20.png" Type="http://schemas.openxmlformats.org/officeDocument/2006/relationships/image"/><Relationship Id="rId4" Target="../media/image21.svg" Type="http://schemas.openxmlformats.org/officeDocument/2006/relationships/image"/><Relationship Id="rId5" Target="../media/image22.png" Type="http://schemas.openxmlformats.org/officeDocument/2006/relationships/image"/><Relationship Id="rId6" Target="../media/image23.svg" Type="http://schemas.openxmlformats.org/officeDocument/2006/relationships/image"/><Relationship Id="rId7" Target="../media/image24.png" Type="http://schemas.openxmlformats.org/officeDocument/2006/relationships/image"/><Relationship Id="rId8" Target="../media/image25.svg" Type="http://schemas.openxmlformats.org/officeDocument/2006/relationships/image"/><Relationship Id="rId9" Target="../media/image26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32.png" Type="http://schemas.openxmlformats.org/officeDocument/2006/relationships/image"/><Relationship Id="rId4" Target="../media/image33.png" Type="http://schemas.openxmlformats.org/officeDocument/2006/relationships/image"/><Relationship Id="rId5" Target="../media/image34.svg" Type="http://schemas.openxmlformats.org/officeDocument/2006/relationships/image"/><Relationship Id="rId6" Target="../media/image35.png" Type="http://schemas.openxmlformats.org/officeDocument/2006/relationships/image"/><Relationship Id="rId7" Target="../media/image36.svg" Type="http://schemas.openxmlformats.org/officeDocument/2006/relationships/image"/><Relationship Id="rId8" Target="../media/image2.png" Type="http://schemas.openxmlformats.org/officeDocument/2006/relationships/image"/><Relationship Id="rId9" Target="../media/image3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4.png" Type="http://schemas.openxmlformats.org/officeDocument/2006/relationships/image"/><Relationship Id="rId4" Target="../media/image25.svg" Type="http://schemas.openxmlformats.org/officeDocument/2006/relationships/image"/><Relationship Id="rId5" Target="../media/image6.png" Type="http://schemas.openxmlformats.org/officeDocument/2006/relationships/image"/><Relationship Id="rId6" Target="../media/image7.svg" Type="http://schemas.openxmlformats.org/officeDocument/2006/relationships/image"/><Relationship Id="rId7" Target="../media/image37.png" Type="http://schemas.openxmlformats.org/officeDocument/2006/relationships/image"/><Relationship Id="rId8" Target="../media/image38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37.png" Type="http://schemas.openxmlformats.org/officeDocument/2006/relationships/image"/><Relationship Id="rId4" Target="../media/image38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6.svg" Type="http://schemas.openxmlformats.org/officeDocument/2006/relationships/image"/><Relationship Id="rId11" Target="../media/image47.png" Type="http://schemas.openxmlformats.org/officeDocument/2006/relationships/image"/><Relationship Id="rId12" Target="../media/image48.svg" Type="http://schemas.openxmlformats.org/officeDocument/2006/relationships/image"/><Relationship Id="rId2" Target="../media/image1.jpeg" Type="http://schemas.openxmlformats.org/officeDocument/2006/relationships/image"/><Relationship Id="rId3" Target="../media/image39.png" Type="http://schemas.openxmlformats.org/officeDocument/2006/relationships/image"/><Relationship Id="rId4" Target="../media/image40.svg" Type="http://schemas.openxmlformats.org/officeDocument/2006/relationships/image"/><Relationship Id="rId5" Target="../media/image41.png" Type="http://schemas.openxmlformats.org/officeDocument/2006/relationships/image"/><Relationship Id="rId6" Target="../media/image42.svg" Type="http://schemas.openxmlformats.org/officeDocument/2006/relationships/image"/><Relationship Id="rId7" Target="../media/image43.png" Type="http://schemas.openxmlformats.org/officeDocument/2006/relationships/image"/><Relationship Id="rId8" Target="../media/image44.svg" Type="http://schemas.openxmlformats.org/officeDocument/2006/relationships/image"/><Relationship Id="rId9" Target="../media/image45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8.png" Type="http://schemas.openxmlformats.org/officeDocument/2006/relationships/image"/><Relationship Id="rId11" Target="../media/image29.svg" Type="http://schemas.openxmlformats.org/officeDocument/2006/relationships/image"/><Relationship Id="rId2" Target="../media/image1.jpeg" Type="http://schemas.openxmlformats.org/officeDocument/2006/relationships/image"/><Relationship Id="rId3" Target="../media/image49.png" Type="http://schemas.openxmlformats.org/officeDocument/2006/relationships/image"/><Relationship Id="rId4" Target="../media/image50.png" Type="http://schemas.openxmlformats.org/officeDocument/2006/relationships/image"/><Relationship Id="rId5" Target="../media/image51.svg" Type="http://schemas.openxmlformats.org/officeDocument/2006/relationships/image"/><Relationship Id="rId6" Target="../media/image33.png" Type="http://schemas.openxmlformats.org/officeDocument/2006/relationships/image"/><Relationship Id="rId7" Target="../media/image34.svg" Type="http://schemas.openxmlformats.org/officeDocument/2006/relationships/image"/><Relationship Id="rId8" Target="../media/image37.png" Type="http://schemas.openxmlformats.org/officeDocument/2006/relationships/image"/><Relationship Id="rId9" Target="../media/image38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8.png" Type="http://schemas.openxmlformats.org/officeDocument/2006/relationships/image"/><Relationship Id="rId11" Target="../media/image29.svg" Type="http://schemas.openxmlformats.org/officeDocument/2006/relationships/image"/><Relationship Id="rId2" Target="../media/image1.jpeg" Type="http://schemas.openxmlformats.org/officeDocument/2006/relationships/image"/><Relationship Id="rId3" Target="../media/image52.png" Type="http://schemas.openxmlformats.org/officeDocument/2006/relationships/image"/><Relationship Id="rId4" Target="../media/image50.png" Type="http://schemas.openxmlformats.org/officeDocument/2006/relationships/image"/><Relationship Id="rId5" Target="../media/image51.svg" Type="http://schemas.openxmlformats.org/officeDocument/2006/relationships/image"/><Relationship Id="rId6" Target="../media/image33.png" Type="http://schemas.openxmlformats.org/officeDocument/2006/relationships/image"/><Relationship Id="rId7" Target="../media/image34.svg" Type="http://schemas.openxmlformats.org/officeDocument/2006/relationships/image"/><Relationship Id="rId8" Target="../media/image37.png" Type="http://schemas.openxmlformats.org/officeDocument/2006/relationships/image"/><Relationship Id="rId9" Target="../media/image38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8.png" Type="http://schemas.openxmlformats.org/officeDocument/2006/relationships/image"/><Relationship Id="rId11" Target="../media/image29.svg" Type="http://schemas.openxmlformats.org/officeDocument/2006/relationships/image"/><Relationship Id="rId2" Target="../media/image1.jpeg" Type="http://schemas.openxmlformats.org/officeDocument/2006/relationships/image"/><Relationship Id="rId3" Target="../media/image49.png" Type="http://schemas.openxmlformats.org/officeDocument/2006/relationships/image"/><Relationship Id="rId4" Target="../media/image50.png" Type="http://schemas.openxmlformats.org/officeDocument/2006/relationships/image"/><Relationship Id="rId5" Target="../media/image51.svg" Type="http://schemas.openxmlformats.org/officeDocument/2006/relationships/image"/><Relationship Id="rId6" Target="../media/image33.png" Type="http://schemas.openxmlformats.org/officeDocument/2006/relationships/image"/><Relationship Id="rId7" Target="../media/image34.svg" Type="http://schemas.openxmlformats.org/officeDocument/2006/relationships/image"/><Relationship Id="rId8" Target="../media/image37.png" Type="http://schemas.openxmlformats.org/officeDocument/2006/relationships/image"/><Relationship Id="rId9" Target="../media/image38.sv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1.png" Type="http://schemas.openxmlformats.org/officeDocument/2006/relationships/image"/><Relationship Id="rId4" Target="../media/image42.svg" Type="http://schemas.openxmlformats.org/officeDocument/2006/relationships/image"/><Relationship Id="rId5" Target="../media/image26.png" Type="http://schemas.openxmlformats.org/officeDocument/2006/relationships/image"/><Relationship Id="rId6" Target="../media/image27.svg" Type="http://schemas.openxmlformats.org/officeDocument/2006/relationships/image"/><Relationship Id="rId7" Target="../media/image30.png" Type="http://schemas.openxmlformats.org/officeDocument/2006/relationships/image"/><Relationship Id="rId8" Target="../media/image31.svg" Type="http://schemas.openxmlformats.org/officeDocument/2006/relationships/image"/><Relationship Id="rId9" Target="../media/image53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39.png" Type="http://schemas.openxmlformats.org/officeDocument/2006/relationships/image"/><Relationship Id="rId4" Target="../media/image40.svg" Type="http://schemas.openxmlformats.org/officeDocument/2006/relationships/image"/><Relationship Id="rId5" Target="../media/image41.png" Type="http://schemas.openxmlformats.org/officeDocument/2006/relationships/image"/><Relationship Id="rId6" Target="../media/image42.svg" Type="http://schemas.openxmlformats.org/officeDocument/2006/relationships/image"/><Relationship Id="rId7" Target="../media/image43.png" Type="http://schemas.openxmlformats.org/officeDocument/2006/relationships/image"/><Relationship Id="rId8" Target="../media/image44.sv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54.png" Type="http://schemas.openxmlformats.org/officeDocument/2006/relationships/image"/><Relationship Id="rId4" Target="../media/image55.sv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54.png" Type="http://schemas.openxmlformats.org/officeDocument/2006/relationships/image"/><Relationship Id="rId4" Target="../media/image55.sv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54.png" Type="http://schemas.openxmlformats.org/officeDocument/2006/relationships/image"/><Relationship Id="rId4" Target="../media/image55.svg" Type="http://schemas.openxmlformats.org/officeDocument/2006/relationships/image"/><Relationship Id="rId5" Target="https://researchschool.org.uk/durrington/news/what-does-the-evidence-say-about-questioning?utm_source=chatgpt.com" TargetMode="External" Type="http://schemas.openxmlformats.org/officeDocument/2006/relationships/hyperlink"/><Relationship Id="rId6" Target="https://www.sciencedirect.com/science/article/pii/S1871187121000377?utm_source=chatgpt.com" TargetMode="External" Type="http://schemas.openxmlformats.org/officeDocument/2006/relationships/hyperlink"/><Relationship Id="rId7" Target="https://www.sciencepublishinggroup.com/article/10.11648/j.sjedu.20170504.16?utm_source=chatgpt.com" TargetMode="External" Type="http://schemas.openxmlformats.org/officeDocument/2006/relationships/hyperlink"/><Relationship Id="rId8" Target="https://cambridge-community.org.uk/professional-development/gsweq/index.html?utm_source=chatgpt.com" TargetMode="External" Type="http://schemas.openxmlformats.org/officeDocument/2006/relationships/hyperlink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54.png" Type="http://schemas.openxmlformats.org/officeDocument/2006/relationships/image"/><Relationship Id="rId4" Target="../media/image55.svg" Type="http://schemas.openxmlformats.org/officeDocument/2006/relationships/image"/><Relationship Id="rId5" Target="../media/image56.jpeg" Type="http://schemas.openxmlformats.org/officeDocument/2006/relationships/image"/><Relationship Id="rId6" Target="https://youtu.be/joZfViBijnQ" TargetMode="External" Type="http://schemas.openxmlformats.org/officeDocument/2006/relationships/video"/><Relationship Id="rId7" Target="https://youtu.be/5EIH9LPODmQ?si=mPeIFdpYzPodjwNR" TargetMode="External" Type="http://schemas.openxmlformats.org/officeDocument/2006/relationships/video"/><Relationship Id="rId8" Target="https://youtu.be/DVfOJjKV5QE?si=O4CXRQYgYAKGQ01l" TargetMode="External" Type="http://schemas.openxmlformats.org/officeDocument/2006/relationships/video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4803828" y="4316787"/>
            <a:ext cx="8680345" cy="1398270"/>
            <a:chOff x="0" y="0"/>
            <a:chExt cx="2286181" cy="36826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286181" cy="368269"/>
            </a:xfrm>
            <a:custGeom>
              <a:avLst/>
              <a:gdLst/>
              <a:ahLst/>
              <a:cxnLst/>
              <a:rect r="r" b="b" t="t" l="l"/>
              <a:pathLst>
                <a:path h="368269" w="2286181">
                  <a:moveTo>
                    <a:pt x="45486" y="0"/>
                  </a:moveTo>
                  <a:lnTo>
                    <a:pt x="2240695" y="0"/>
                  </a:lnTo>
                  <a:cubicBezTo>
                    <a:pt x="2252759" y="0"/>
                    <a:pt x="2264328" y="4792"/>
                    <a:pt x="2272859" y="13323"/>
                  </a:cubicBezTo>
                  <a:cubicBezTo>
                    <a:pt x="2281389" y="21853"/>
                    <a:pt x="2286181" y="33423"/>
                    <a:pt x="2286181" y="45486"/>
                  </a:cubicBezTo>
                  <a:lnTo>
                    <a:pt x="2286181" y="322782"/>
                  </a:lnTo>
                  <a:cubicBezTo>
                    <a:pt x="2286181" y="347904"/>
                    <a:pt x="2265816" y="368269"/>
                    <a:pt x="2240695" y="368269"/>
                  </a:cubicBezTo>
                  <a:lnTo>
                    <a:pt x="45486" y="368269"/>
                  </a:lnTo>
                  <a:cubicBezTo>
                    <a:pt x="33423" y="368269"/>
                    <a:pt x="21853" y="363476"/>
                    <a:pt x="13323" y="354946"/>
                  </a:cubicBezTo>
                  <a:cubicBezTo>
                    <a:pt x="4792" y="346416"/>
                    <a:pt x="0" y="334846"/>
                    <a:pt x="0" y="322782"/>
                  </a:cubicBezTo>
                  <a:lnTo>
                    <a:pt x="0" y="45486"/>
                  </a:lnTo>
                  <a:cubicBezTo>
                    <a:pt x="0" y="33423"/>
                    <a:pt x="4792" y="21853"/>
                    <a:pt x="13323" y="13323"/>
                  </a:cubicBezTo>
                  <a:cubicBezTo>
                    <a:pt x="21853" y="4792"/>
                    <a:pt x="33423" y="0"/>
                    <a:pt x="45486" y="0"/>
                  </a:cubicBezTo>
                  <a:close/>
                </a:path>
              </a:pathLst>
            </a:custGeom>
            <a:ln w="38100" cap="rnd">
              <a:solidFill>
                <a:srgbClr val="FFFFFF"/>
              </a:solidFill>
              <a:prstDash val="solid"/>
              <a:round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2286181" cy="40636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2"/>
                </a:lnSpc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4463032" y="3860425"/>
            <a:ext cx="1679934" cy="1539240"/>
          </a:xfrm>
          <a:custGeom>
            <a:avLst/>
            <a:gdLst/>
            <a:ahLst/>
            <a:cxnLst/>
            <a:rect r="r" b="b" t="t" l="l"/>
            <a:pathLst>
              <a:path h="1539240" w="1679934">
                <a:moveTo>
                  <a:pt x="0" y="0"/>
                </a:moveTo>
                <a:lnTo>
                  <a:pt x="1679934" y="0"/>
                </a:lnTo>
                <a:lnTo>
                  <a:pt x="1679934" y="1539240"/>
                </a:lnTo>
                <a:lnTo>
                  <a:pt x="0" y="153924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5314777">
            <a:off x="3039429" y="1913308"/>
            <a:ext cx="1594483" cy="1895374"/>
          </a:xfrm>
          <a:custGeom>
            <a:avLst/>
            <a:gdLst/>
            <a:ahLst/>
            <a:cxnLst/>
            <a:rect r="r" b="b" t="t" l="l"/>
            <a:pathLst>
              <a:path h="1895374" w="1594483">
                <a:moveTo>
                  <a:pt x="0" y="0"/>
                </a:moveTo>
                <a:lnTo>
                  <a:pt x="1594483" y="0"/>
                </a:lnTo>
                <a:lnTo>
                  <a:pt x="1594483" y="1895373"/>
                </a:lnTo>
                <a:lnTo>
                  <a:pt x="0" y="189537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156587" y="7378010"/>
            <a:ext cx="2206016" cy="1999202"/>
          </a:xfrm>
          <a:custGeom>
            <a:avLst/>
            <a:gdLst/>
            <a:ahLst/>
            <a:cxnLst/>
            <a:rect r="r" b="b" t="t" l="l"/>
            <a:pathLst>
              <a:path h="1999202" w="2206016">
                <a:moveTo>
                  <a:pt x="0" y="0"/>
                </a:moveTo>
                <a:lnTo>
                  <a:pt x="2206015" y="0"/>
                </a:lnTo>
                <a:lnTo>
                  <a:pt x="2206015" y="1999202"/>
                </a:lnTo>
                <a:lnTo>
                  <a:pt x="0" y="199920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true" flipV="false" rot="-5400000">
            <a:off x="14516365" y="-1226149"/>
            <a:ext cx="4702629" cy="4114800"/>
          </a:xfrm>
          <a:custGeom>
            <a:avLst/>
            <a:gdLst/>
            <a:ahLst/>
            <a:cxnLst/>
            <a:rect r="r" b="b" t="t" l="l"/>
            <a:pathLst>
              <a:path h="4114800" w="4702629">
                <a:moveTo>
                  <a:pt x="4702629" y="0"/>
                </a:moveTo>
                <a:lnTo>
                  <a:pt x="0" y="0"/>
                </a:lnTo>
                <a:lnTo>
                  <a:pt x="0" y="4114800"/>
                </a:lnTo>
                <a:lnTo>
                  <a:pt x="4702629" y="4114800"/>
                </a:lnTo>
                <a:lnTo>
                  <a:pt x="4702629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true" rot="-5400000">
            <a:off x="-916391" y="-1226149"/>
            <a:ext cx="4702629" cy="4114800"/>
          </a:xfrm>
          <a:custGeom>
            <a:avLst/>
            <a:gdLst/>
            <a:ahLst/>
            <a:cxnLst/>
            <a:rect r="r" b="b" t="t" l="l"/>
            <a:pathLst>
              <a:path h="4114800" w="4702629">
                <a:moveTo>
                  <a:pt x="4702628" y="4114800"/>
                </a:moveTo>
                <a:lnTo>
                  <a:pt x="0" y="4114800"/>
                </a:lnTo>
                <a:lnTo>
                  <a:pt x="0" y="0"/>
                </a:lnTo>
                <a:lnTo>
                  <a:pt x="4702628" y="0"/>
                </a:lnTo>
                <a:lnTo>
                  <a:pt x="4702628" y="411480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true" flipV="false" rot="0">
            <a:off x="16142966" y="7869931"/>
            <a:ext cx="1449426" cy="1778437"/>
          </a:xfrm>
          <a:custGeom>
            <a:avLst/>
            <a:gdLst/>
            <a:ahLst/>
            <a:cxnLst/>
            <a:rect r="r" b="b" t="t" l="l"/>
            <a:pathLst>
              <a:path h="1778437" w="1449426">
                <a:moveTo>
                  <a:pt x="1449427" y="0"/>
                </a:moveTo>
                <a:lnTo>
                  <a:pt x="0" y="0"/>
                </a:lnTo>
                <a:lnTo>
                  <a:pt x="0" y="1778437"/>
                </a:lnTo>
                <a:lnTo>
                  <a:pt x="1449427" y="1778437"/>
                </a:lnTo>
                <a:lnTo>
                  <a:pt x="1449427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7688796" y="8759150"/>
            <a:ext cx="2910408" cy="2623006"/>
          </a:xfrm>
          <a:custGeom>
            <a:avLst/>
            <a:gdLst/>
            <a:ahLst/>
            <a:cxnLst/>
            <a:rect r="r" b="b" t="t" l="l"/>
            <a:pathLst>
              <a:path h="2623006" w="2910408">
                <a:moveTo>
                  <a:pt x="0" y="0"/>
                </a:moveTo>
                <a:lnTo>
                  <a:pt x="2910408" y="0"/>
                </a:lnTo>
                <a:lnTo>
                  <a:pt x="2910408" y="2623005"/>
                </a:lnTo>
                <a:lnTo>
                  <a:pt x="0" y="2623005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4700174" y="1688972"/>
            <a:ext cx="8680345" cy="9983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583"/>
              </a:lnSpc>
              <a:spcBef>
                <a:spcPct val="0"/>
              </a:spcBef>
            </a:pPr>
            <a:r>
              <a:rPr lang="en-US" sz="5599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rPr>
              <a:t>Questioning &amp; Thinking Skills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4803828" y="4640637"/>
            <a:ext cx="8680345" cy="10744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840"/>
              </a:lnSpc>
              <a:spcBef>
                <a:spcPct val="0"/>
              </a:spcBef>
            </a:pPr>
            <a:r>
              <a:rPr lang="en-US" sz="60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rPr>
              <a:t>The Power of Effective Questioning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4811129" y="7276347"/>
            <a:ext cx="8680345" cy="4509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943"/>
              </a:lnSpc>
              <a:spcBef>
                <a:spcPct val="0"/>
              </a:spcBef>
            </a:pPr>
            <a:r>
              <a:rPr lang="en-US" sz="4599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rPr>
              <a:t>Session 1 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2160613">
            <a:off x="986937" y="655994"/>
            <a:ext cx="1529459" cy="2154168"/>
          </a:xfrm>
          <a:custGeom>
            <a:avLst/>
            <a:gdLst/>
            <a:ahLst/>
            <a:cxnLst/>
            <a:rect r="r" b="b" t="t" l="l"/>
            <a:pathLst>
              <a:path h="2154168" w="1529459">
                <a:moveTo>
                  <a:pt x="0" y="0"/>
                </a:moveTo>
                <a:lnTo>
                  <a:pt x="1529459" y="0"/>
                </a:lnTo>
                <a:lnTo>
                  <a:pt x="1529459" y="2154168"/>
                </a:lnTo>
                <a:lnTo>
                  <a:pt x="0" y="215416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3679197" y="1371886"/>
            <a:ext cx="10929605" cy="1733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0800"/>
              </a:lnSpc>
            </a:pPr>
            <a:r>
              <a:rPr lang="en-US" sz="12000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Safeguarding </a:t>
            </a:r>
          </a:p>
        </p:txBody>
      </p:sp>
      <p:sp>
        <p:nvSpPr>
          <p:cNvPr name="Freeform 5" id="5"/>
          <p:cNvSpPr/>
          <p:nvPr/>
        </p:nvSpPr>
        <p:spPr>
          <a:xfrm flipH="true" flipV="false" rot="2132397">
            <a:off x="15905344" y="613422"/>
            <a:ext cx="1261978" cy="1777434"/>
          </a:xfrm>
          <a:custGeom>
            <a:avLst/>
            <a:gdLst/>
            <a:ahLst/>
            <a:cxnLst/>
            <a:rect r="r" b="b" t="t" l="l"/>
            <a:pathLst>
              <a:path h="1777434" w="1261978">
                <a:moveTo>
                  <a:pt x="1261979" y="0"/>
                </a:moveTo>
                <a:lnTo>
                  <a:pt x="0" y="0"/>
                </a:lnTo>
                <a:lnTo>
                  <a:pt x="0" y="1777434"/>
                </a:lnTo>
                <a:lnTo>
                  <a:pt x="1261979" y="1777434"/>
                </a:lnTo>
                <a:lnTo>
                  <a:pt x="1261979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751666" y="3577827"/>
            <a:ext cx="1926018" cy="1868237"/>
          </a:xfrm>
          <a:custGeom>
            <a:avLst/>
            <a:gdLst/>
            <a:ahLst/>
            <a:cxnLst/>
            <a:rect r="r" b="b" t="t" l="l"/>
            <a:pathLst>
              <a:path h="1868237" w="1926018">
                <a:moveTo>
                  <a:pt x="0" y="0"/>
                </a:moveTo>
                <a:lnTo>
                  <a:pt x="1926018" y="0"/>
                </a:lnTo>
                <a:lnTo>
                  <a:pt x="1926018" y="1868237"/>
                </a:lnTo>
                <a:lnTo>
                  <a:pt x="0" y="186823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9880683" y="8121650"/>
            <a:ext cx="1926018" cy="1868237"/>
          </a:xfrm>
          <a:custGeom>
            <a:avLst/>
            <a:gdLst/>
            <a:ahLst/>
            <a:cxnLst/>
            <a:rect r="r" b="b" t="t" l="l"/>
            <a:pathLst>
              <a:path h="1868237" w="1926018">
                <a:moveTo>
                  <a:pt x="0" y="0"/>
                </a:moveTo>
                <a:lnTo>
                  <a:pt x="1926018" y="0"/>
                </a:lnTo>
                <a:lnTo>
                  <a:pt x="1926018" y="1868237"/>
                </a:lnTo>
                <a:lnTo>
                  <a:pt x="0" y="186823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3852050" y="3577827"/>
            <a:ext cx="1926018" cy="1868237"/>
          </a:xfrm>
          <a:custGeom>
            <a:avLst/>
            <a:gdLst/>
            <a:ahLst/>
            <a:cxnLst/>
            <a:rect r="r" b="b" t="t" l="l"/>
            <a:pathLst>
              <a:path h="1868237" w="1926018">
                <a:moveTo>
                  <a:pt x="0" y="0"/>
                </a:moveTo>
                <a:lnTo>
                  <a:pt x="1926018" y="0"/>
                </a:lnTo>
                <a:lnTo>
                  <a:pt x="1926018" y="1868237"/>
                </a:lnTo>
                <a:lnTo>
                  <a:pt x="0" y="186823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6288684" y="8609453"/>
            <a:ext cx="2108864" cy="1900614"/>
          </a:xfrm>
          <a:custGeom>
            <a:avLst/>
            <a:gdLst/>
            <a:ahLst/>
            <a:cxnLst/>
            <a:rect r="r" b="b" t="t" l="l"/>
            <a:pathLst>
              <a:path h="1900614" w="2108864">
                <a:moveTo>
                  <a:pt x="0" y="0"/>
                </a:moveTo>
                <a:lnTo>
                  <a:pt x="2108864" y="0"/>
                </a:lnTo>
                <a:lnTo>
                  <a:pt x="2108864" y="1900613"/>
                </a:lnTo>
                <a:lnTo>
                  <a:pt x="0" y="190061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62117" y="8121650"/>
            <a:ext cx="1566134" cy="2599392"/>
          </a:xfrm>
          <a:custGeom>
            <a:avLst/>
            <a:gdLst/>
            <a:ahLst/>
            <a:cxnLst/>
            <a:rect r="r" b="b" t="t" l="l"/>
            <a:pathLst>
              <a:path h="2599392" w="1566134">
                <a:moveTo>
                  <a:pt x="0" y="0"/>
                </a:moveTo>
                <a:lnTo>
                  <a:pt x="1566133" y="0"/>
                </a:lnTo>
                <a:lnTo>
                  <a:pt x="1566133" y="2599392"/>
                </a:lnTo>
                <a:lnTo>
                  <a:pt x="0" y="259939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4435950" y="5342052"/>
            <a:ext cx="9416100" cy="4651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71"/>
              </a:lnSpc>
            </a:pPr>
            <a:r>
              <a:rPr lang="en-US" sz="4799" b="true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What is child exploitation?</a:t>
            </a:r>
          </a:p>
        </p:txBody>
      </p:sp>
    </p:spTree>
  </p:cSld>
  <p:clrMapOvr>
    <a:masterClrMapping/>
  </p:clrMapOvr>
  <p:transition spd="slow">
    <p:push dir="l"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2160613">
            <a:off x="986937" y="655994"/>
            <a:ext cx="1529459" cy="2154168"/>
          </a:xfrm>
          <a:custGeom>
            <a:avLst/>
            <a:gdLst/>
            <a:ahLst/>
            <a:cxnLst/>
            <a:rect r="r" b="b" t="t" l="l"/>
            <a:pathLst>
              <a:path h="2154168" w="1529459">
                <a:moveTo>
                  <a:pt x="0" y="0"/>
                </a:moveTo>
                <a:lnTo>
                  <a:pt x="1529459" y="0"/>
                </a:lnTo>
                <a:lnTo>
                  <a:pt x="1529459" y="2154168"/>
                </a:lnTo>
                <a:lnTo>
                  <a:pt x="0" y="215416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3679197" y="1371886"/>
            <a:ext cx="10929605" cy="1733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0800"/>
              </a:lnSpc>
            </a:pPr>
            <a:r>
              <a:rPr lang="en-US" sz="12000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Safeguarding </a:t>
            </a:r>
          </a:p>
        </p:txBody>
      </p:sp>
      <p:sp>
        <p:nvSpPr>
          <p:cNvPr name="Freeform 5" id="5"/>
          <p:cNvSpPr/>
          <p:nvPr/>
        </p:nvSpPr>
        <p:spPr>
          <a:xfrm flipH="true" flipV="false" rot="2132397">
            <a:off x="15905344" y="613422"/>
            <a:ext cx="1261978" cy="1777434"/>
          </a:xfrm>
          <a:custGeom>
            <a:avLst/>
            <a:gdLst/>
            <a:ahLst/>
            <a:cxnLst/>
            <a:rect r="r" b="b" t="t" l="l"/>
            <a:pathLst>
              <a:path h="1777434" w="1261978">
                <a:moveTo>
                  <a:pt x="1261979" y="0"/>
                </a:moveTo>
                <a:lnTo>
                  <a:pt x="0" y="0"/>
                </a:lnTo>
                <a:lnTo>
                  <a:pt x="0" y="1777434"/>
                </a:lnTo>
                <a:lnTo>
                  <a:pt x="1261979" y="1777434"/>
                </a:lnTo>
                <a:lnTo>
                  <a:pt x="1261979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751666" y="3577827"/>
            <a:ext cx="1926018" cy="1868237"/>
          </a:xfrm>
          <a:custGeom>
            <a:avLst/>
            <a:gdLst/>
            <a:ahLst/>
            <a:cxnLst/>
            <a:rect r="r" b="b" t="t" l="l"/>
            <a:pathLst>
              <a:path h="1868237" w="1926018">
                <a:moveTo>
                  <a:pt x="0" y="0"/>
                </a:moveTo>
                <a:lnTo>
                  <a:pt x="1926018" y="0"/>
                </a:lnTo>
                <a:lnTo>
                  <a:pt x="1926018" y="1868237"/>
                </a:lnTo>
                <a:lnTo>
                  <a:pt x="0" y="186823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9880683" y="8121650"/>
            <a:ext cx="1926018" cy="1868237"/>
          </a:xfrm>
          <a:custGeom>
            <a:avLst/>
            <a:gdLst/>
            <a:ahLst/>
            <a:cxnLst/>
            <a:rect r="r" b="b" t="t" l="l"/>
            <a:pathLst>
              <a:path h="1868237" w="1926018">
                <a:moveTo>
                  <a:pt x="0" y="0"/>
                </a:moveTo>
                <a:lnTo>
                  <a:pt x="1926018" y="0"/>
                </a:lnTo>
                <a:lnTo>
                  <a:pt x="1926018" y="1868237"/>
                </a:lnTo>
                <a:lnTo>
                  <a:pt x="0" y="186823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3852050" y="3577827"/>
            <a:ext cx="1926018" cy="1868237"/>
          </a:xfrm>
          <a:custGeom>
            <a:avLst/>
            <a:gdLst/>
            <a:ahLst/>
            <a:cxnLst/>
            <a:rect r="r" b="b" t="t" l="l"/>
            <a:pathLst>
              <a:path h="1868237" w="1926018">
                <a:moveTo>
                  <a:pt x="0" y="0"/>
                </a:moveTo>
                <a:lnTo>
                  <a:pt x="1926018" y="0"/>
                </a:lnTo>
                <a:lnTo>
                  <a:pt x="1926018" y="1868237"/>
                </a:lnTo>
                <a:lnTo>
                  <a:pt x="0" y="186823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6288684" y="8609453"/>
            <a:ext cx="2108864" cy="1900614"/>
          </a:xfrm>
          <a:custGeom>
            <a:avLst/>
            <a:gdLst/>
            <a:ahLst/>
            <a:cxnLst/>
            <a:rect r="r" b="b" t="t" l="l"/>
            <a:pathLst>
              <a:path h="1900614" w="2108864">
                <a:moveTo>
                  <a:pt x="0" y="0"/>
                </a:moveTo>
                <a:lnTo>
                  <a:pt x="2108864" y="0"/>
                </a:lnTo>
                <a:lnTo>
                  <a:pt x="2108864" y="1900613"/>
                </a:lnTo>
                <a:lnTo>
                  <a:pt x="0" y="190061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62117" y="8121650"/>
            <a:ext cx="1566134" cy="2599392"/>
          </a:xfrm>
          <a:custGeom>
            <a:avLst/>
            <a:gdLst/>
            <a:ahLst/>
            <a:cxnLst/>
            <a:rect r="r" b="b" t="t" l="l"/>
            <a:pathLst>
              <a:path h="2599392" w="1566134">
                <a:moveTo>
                  <a:pt x="0" y="0"/>
                </a:moveTo>
                <a:lnTo>
                  <a:pt x="1566133" y="0"/>
                </a:lnTo>
                <a:lnTo>
                  <a:pt x="1566133" y="2599392"/>
                </a:lnTo>
                <a:lnTo>
                  <a:pt x="0" y="259939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3677684" y="4268360"/>
            <a:ext cx="11342118" cy="29475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71"/>
              </a:lnSpc>
            </a:pPr>
            <a:r>
              <a:rPr lang="en-US" sz="4799" b="true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What is child exploitation?</a:t>
            </a:r>
          </a:p>
          <a:p>
            <a:pPr algn="ctr">
              <a:lnSpc>
                <a:spcPts val="3071"/>
              </a:lnSpc>
            </a:pPr>
          </a:p>
          <a:p>
            <a:pPr algn="ctr">
              <a:lnSpc>
                <a:spcPts val="3071"/>
              </a:lnSpc>
            </a:pPr>
          </a:p>
          <a:p>
            <a:pPr algn="ctr">
              <a:lnSpc>
                <a:spcPts val="3071"/>
              </a:lnSpc>
            </a:pPr>
          </a:p>
          <a:p>
            <a:pPr algn="ctr">
              <a:lnSpc>
                <a:spcPts val="3519"/>
              </a:lnSpc>
            </a:pPr>
            <a:r>
              <a:rPr lang="en-US" sz="5499" b="true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When someone coerces, deceives or forces a child into activities for personal gain.</a:t>
            </a:r>
          </a:p>
        </p:txBody>
      </p:sp>
    </p:spTree>
  </p:cSld>
  <p:clrMapOvr>
    <a:masterClrMapping/>
  </p:clrMapOvr>
  <p:transition spd="slow">
    <p:push dir="l"/>
  </p:transition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720842">
            <a:off x="15474792" y="8433139"/>
            <a:ext cx="1662761" cy="1344758"/>
          </a:xfrm>
          <a:custGeom>
            <a:avLst/>
            <a:gdLst/>
            <a:ahLst/>
            <a:cxnLst/>
            <a:rect r="r" b="b" t="t" l="l"/>
            <a:pathLst>
              <a:path h="1344758" w="1662761">
                <a:moveTo>
                  <a:pt x="0" y="0"/>
                </a:moveTo>
                <a:lnTo>
                  <a:pt x="1662761" y="0"/>
                </a:lnTo>
                <a:lnTo>
                  <a:pt x="1662761" y="1344758"/>
                </a:lnTo>
                <a:lnTo>
                  <a:pt x="0" y="134475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2451835">
            <a:off x="492187" y="8912230"/>
            <a:ext cx="603242" cy="1065327"/>
          </a:xfrm>
          <a:custGeom>
            <a:avLst/>
            <a:gdLst/>
            <a:ahLst/>
            <a:cxnLst/>
            <a:rect r="r" b="b" t="t" l="l"/>
            <a:pathLst>
              <a:path h="1065327" w="603242">
                <a:moveTo>
                  <a:pt x="0" y="0"/>
                </a:moveTo>
                <a:lnTo>
                  <a:pt x="603242" y="0"/>
                </a:lnTo>
                <a:lnTo>
                  <a:pt x="603242" y="1065327"/>
                </a:lnTo>
                <a:lnTo>
                  <a:pt x="0" y="106532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217199" y="152226"/>
            <a:ext cx="1475397" cy="1147121"/>
          </a:xfrm>
          <a:custGeom>
            <a:avLst/>
            <a:gdLst/>
            <a:ahLst/>
            <a:cxnLst/>
            <a:rect r="r" b="b" t="t" l="l"/>
            <a:pathLst>
              <a:path h="1147121" w="1475397">
                <a:moveTo>
                  <a:pt x="0" y="0"/>
                </a:moveTo>
                <a:lnTo>
                  <a:pt x="1475398" y="0"/>
                </a:lnTo>
                <a:lnTo>
                  <a:pt x="1475398" y="1147121"/>
                </a:lnTo>
                <a:lnTo>
                  <a:pt x="0" y="114712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592279">
            <a:off x="12729765" y="2498663"/>
            <a:ext cx="4134859" cy="3121819"/>
          </a:xfrm>
          <a:custGeom>
            <a:avLst/>
            <a:gdLst/>
            <a:ahLst/>
            <a:cxnLst/>
            <a:rect r="r" b="b" t="t" l="l"/>
            <a:pathLst>
              <a:path h="3121819" w="4134859">
                <a:moveTo>
                  <a:pt x="0" y="0"/>
                </a:moveTo>
                <a:lnTo>
                  <a:pt x="4134859" y="0"/>
                </a:lnTo>
                <a:lnTo>
                  <a:pt x="4134859" y="3121819"/>
                </a:lnTo>
                <a:lnTo>
                  <a:pt x="0" y="312181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812337" y="1104900"/>
            <a:ext cx="10245004" cy="14478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000"/>
              </a:lnSpc>
              <a:spcBef>
                <a:spcPct val="0"/>
              </a:spcBef>
            </a:pPr>
            <a:r>
              <a:rPr lang="en-US" sz="10000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The</a:t>
            </a:r>
            <a:r>
              <a:rPr lang="en-US" sz="10000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 Journey 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737924" y="3726506"/>
            <a:ext cx="12746371" cy="6132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75"/>
              </a:lnSpc>
            </a:pPr>
            <a:r>
              <a:rPr lang="en-US" sz="3399" b="true">
                <a:solidFill>
                  <a:srgbClr val="5170FF"/>
                </a:solidFill>
                <a:latin typeface="Nunito Heavy"/>
                <a:ea typeface="Nunito Heavy"/>
                <a:cs typeface="Nunito Heavy"/>
                <a:sym typeface="Nunito Heavy"/>
              </a:rPr>
              <a:t>Session</a:t>
            </a:r>
            <a:r>
              <a:rPr lang="en-US" sz="3399" b="true">
                <a:solidFill>
                  <a:srgbClr val="5170FF"/>
                </a:solidFill>
                <a:latin typeface="Nunito Heavy"/>
                <a:ea typeface="Nunito Heavy"/>
                <a:cs typeface="Nunito Heavy"/>
                <a:sym typeface="Nunito Heavy"/>
              </a:rPr>
              <a:t> 1 - The Power of Effective Questioning</a:t>
            </a:r>
          </a:p>
          <a:p>
            <a:pPr algn="l" marL="0" indent="0" lvl="0">
              <a:lnSpc>
                <a:spcPts val="2175"/>
              </a:lnSpc>
              <a:spcBef>
                <a:spcPct val="0"/>
              </a:spcBef>
            </a:pPr>
          </a:p>
        </p:txBody>
      </p:sp>
      <p:sp>
        <p:nvSpPr>
          <p:cNvPr name="Freeform 9" id="9"/>
          <p:cNvSpPr/>
          <p:nvPr/>
        </p:nvSpPr>
        <p:spPr>
          <a:xfrm flipH="true" flipV="false" rot="0">
            <a:off x="10717318" y="521474"/>
            <a:ext cx="1775459" cy="1555746"/>
          </a:xfrm>
          <a:custGeom>
            <a:avLst/>
            <a:gdLst/>
            <a:ahLst/>
            <a:cxnLst/>
            <a:rect r="r" b="b" t="t" l="l"/>
            <a:pathLst>
              <a:path h="1555746" w="1775459">
                <a:moveTo>
                  <a:pt x="1775459" y="0"/>
                </a:moveTo>
                <a:lnTo>
                  <a:pt x="0" y="0"/>
                </a:lnTo>
                <a:lnTo>
                  <a:pt x="0" y="1555746"/>
                </a:lnTo>
                <a:lnTo>
                  <a:pt x="1775459" y="1555746"/>
                </a:lnTo>
                <a:lnTo>
                  <a:pt x="1775459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812337" y="2524070"/>
            <a:ext cx="7315200" cy="402336"/>
          </a:xfrm>
          <a:custGeom>
            <a:avLst/>
            <a:gdLst/>
            <a:ahLst/>
            <a:cxnLst/>
            <a:rect r="r" b="b" t="t" l="l"/>
            <a:pathLst>
              <a:path h="402336" w="7315200">
                <a:moveTo>
                  <a:pt x="0" y="0"/>
                </a:moveTo>
                <a:lnTo>
                  <a:pt x="7315200" y="0"/>
                </a:lnTo>
                <a:lnTo>
                  <a:pt x="7315200" y="402336"/>
                </a:lnTo>
                <a:lnTo>
                  <a:pt x="0" y="402336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737924" y="4521333"/>
            <a:ext cx="10446693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b="true" sz="3399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Session 2 - Cold Calling &amp; no hands up strategies 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737924" y="5371415"/>
            <a:ext cx="9005441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b="true" sz="3399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Session 3 - Wait time &amp; extending answers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737924" y="6265570"/>
            <a:ext cx="11090523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b="true" sz="3399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Session 4 - Encouraging Critical Thinking &amp; Curiosity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737924" y="7209969"/>
            <a:ext cx="12216557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b="true" sz="3399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Session 5 - Using Questions for Differentiation/adaptation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737924" y="8104684"/>
            <a:ext cx="14382304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b="true" sz="3399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Session 6 - Embedding Higher Order Thinking into Everyday Lessons</a:t>
            </a:r>
          </a:p>
        </p:txBody>
      </p:sp>
    </p:spTree>
  </p:cSld>
  <p:clrMapOvr>
    <a:masterClrMapping/>
  </p:clrMapOvr>
  <p:transition spd="slow">
    <p:push dir="l"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509600" y="2930832"/>
            <a:ext cx="5246370" cy="5246370"/>
            <a:chOff x="0" y="0"/>
            <a:chExt cx="812800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33940" y="0"/>
                  </a:moveTo>
                  <a:lnTo>
                    <a:pt x="778860" y="0"/>
                  </a:lnTo>
                  <a:cubicBezTo>
                    <a:pt x="797604" y="0"/>
                    <a:pt x="812800" y="15196"/>
                    <a:pt x="812800" y="33940"/>
                  </a:cubicBezTo>
                  <a:lnTo>
                    <a:pt x="812800" y="778860"/>
                  </a:lnTo>
                  <a:cubicBezTo>
                    <a:pt x="812800" y="797604"/>
                    <a:pt x="797604" y="812800"/>
                    <a:pt x="778860" y="812800"/>
                  </a:cubicBezTo>
                  <a:lnTo>
                    <a:pt x="33940" y="812800"/>
                  </a:lnTo>
                  <a:cubicBezTo>
                    <a:pt x="15196" y="812800"/>
                    <a:pt x="0" y="797604"/>
                    <a:pt x="0" y="778860"/>
                  </a:cubicBezTo>
                  <a:lnTo>
                    <a:pt x="0" y="33940"/>
                  </a:lnTo>
                  <a:cubicBezTo>
                    <a:pt x="0" y="15196"/>
                    <a:pt x="15196" y="0"/>
                    <a:pt x="33940" y="0"/>
                  </a:cubicBezTo>
                  <a:close/>
                </a:path>
              </a:pathLst>
            </a:custGeom>
            <a:blipFill>
              <a:blip r:embed="rId3"/>
              <a:stretch>
                <a:fillRect l="0" t="-314" r="0" b="-314"/>
              </a:stretch>
            </a:blipFill>
            <a:ln w="38100" cap="rnd">
              <a:solidFill>
                <a:srgbClr val="FFFFFF"/>
              </a:solidFill>
              <a:prstDash val="solid"/>
              <a:round/>
            </a:ln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105150" y="8414632"/>
            <a:ext cx="2449890" cy="2677475"/>
          </a:xfrm>
          <a:custGeom>
            <a:avLst/>
            <a:gdLst/>
            <a:ahLst/>
            <a:cxnLst/>
            <a:rect r="r" b="b" t="t" l="l"/>
            <a:pathLst>
              <a:path h="2677475" w="2449890">
                <a:moveTo>
                  <a:pt x="0" y="0"/>
                </a:moveTo>
                <a:lnTo>
                  <a:pt x="2449889" y="0"/>
                </a:lnTo>
                <a:lnTo>
                  <a:pt x="2449889" y="2677475"/>
                </a:lnTo>
                <a:lnTo>
                  <a:pt x="0" y="267747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1541489">
            <a:off x="16513977" y="8836501"/>
            <a:ext cx="1435913" cy="843599"/>
          </a:xfrm>
          <a:custGeom>
            <a:avLst/>
            <a:gdLst/>
            <a:ahLst/>
            <a:cxnLst/>
            <a:rect r="r" b="b" t="t" l="l"/>
            <a:pathLst>
              <a:path h="843599" w="1435913">
                <a:moveTo>
                  <a:pt x="0" y="0"/>
                </a:moveTo>
                <a:lnTo>
                  <a:pt x="1435912" y="0"/>
                </a:lnTo>
                <a:lnTo>
                  <a:pt x="1435912" y="843598"/>
                </a:lnTo>
                <a:lnTo>
                  <a:pt x="0" y="84359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5962170" y="269801"/>
            <a:ext cx="2099604" cy="1923763"/>
          </a:xfrm>
          <a:custGeom>
            <a:avLst/>
            <a:gdLst/>
            <a:ahLst/>
            <a:cxnLst/>
            <a:rect r="r" b="b" t="t" l="l"/>
            <a:pathLst>
              <a:path h="1923763" w="2099604">
                <a:moveTo>
                  <a:pt x="0" y="0"/>
                </a:moveTo>
                <a:lnTo>
                  <a:pt x="2099604" y="0"/>
                </a:lnTo>
                <a:lnTo>
                  <a:pt x="2099604" y="1923763"/>
                </a:lnTo>
                <a:lnTo>
                  <a:pt x="0" y="192376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760719" y="545873"/>
            <a:ext cx="15201451" cy="14478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000"/>
              </a:lnSpc>
              <a:spcBef>
                <a:spcPct val="0"/>
              </a:spcBef>
            </a:pPr>
            <a:r>
              <a:rPr lang="en-US" sz="10000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Why</a:t>
            </a:r>
            <a:r>
              <a:rPr lang="en-US" sz="10000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 Questioning Matters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6384579" y="2650751"/>
            <a:ext cx="10847354" cy="11537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  <a:spcBef>
                <a:spcPct val="0"/>
              </a:spcBef>
            </a:pPr>
            <a:r>
              <a:rPr lang="en-US" b="true" sz="2200" i="true">
                <a:solidFill>
                  <a:srgbClr val="E5E1E1"/>
                </a:solidFill>
                <a:latin typeface="Nunito Medium Italics"/>
                <a:ea typeface="Nunito Medium Italics"/>
                <a:cs typeface="Nunito Medium Italics"/>
                <a:sym typeface="Nunito Medium Italics"/>
              </a:rPr>
              <a:t>This half-term we are refining how we use questioning to drive thinking. Today lays the foundation.</a:t>
            </a:r>
            <a:r>
              <a:rPr lang="en-US" b="true" sz="2200" i="true">
                <a:solidFill>
                  <a:srgbClr val="E5E1E1"/>
                </a:solidFill>
                <a:latin typeface="Nunito Medium Italics"/>
                <a:ea typeface="Nunito Medium Italics"/>
                <a:cs typeface="Nunito Medium Italics"/>
                <a:sym typeface="Nunito Medium Italics"/>
              </a:rPr>
              <a:t> Without strong questioning, the rest doesn’t land.</a:t>
            </a:r>
          </a:p>
          <a:p>
            <a:pPr algn="ctr">
              <a:lnSpc>
                <a:spcPts val="3080"/>
              </a:lnSpc>
              <a:spcBef>
                <a:spcPct val="0"/>
              </a:spcBef>
            </a:pPr>
          </a:p>
        </p:txBody>
      </p:sp>
      <p:sp>
        <p:nvSpPr>
          <p:cNvPr name="TextBox 10" id="10"/>
          <p:cNvSpPr txBox="true"/>
          <p:nvPr/>
        </p:nvSpPr>
        <p:spPr>
          <a:xfrm rot="0">
            <a:off x="7409138" y="4252207"/>
            <a:ext cx="7982968" cy="4162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99"/>
              </a:lnSpc>
            </a:pPr>
            <a:r>
              <a:rPr lang="en-US" sz="2999">
                <a:solidFill>
                  <a:srgbClr val="E5E1E1"/>
                </a:solidFill>
                <a:latin typeface="Nunito"/>
                <a:ea typeface="Nunito"/>
                <a:cs typeface="Nunito"/>
                <a:sym typeface="Nunito"/>
              </a:rPr>
              <a:t>Questioning doesn’t just check learning…</a:t>
            </a:r>
          </a:p>
          <a:p>
            <a:pPr algn="l">
              <a:lnSpc>
                <a:spcPts val="4199"/>
              </a:lnSpc>
            </a:pPr>
            <a:r>
              <a:rPr lang="en-US" sz="2999">
                <a:solidFill>
                  <a:srgbClr val="E5E1E1"/>
                </a:solidFill>
                <a:latin typeface="Nunito"/>
                <a:ea typeface="Nunito"/>
                <a:cs typeface="Nunito"/>
                <a:sym typeface="Nunito"/>
              </a:rPr>
              <a:t> It creates learning.</a:t>
            </a:r>
          </a:p>
          <a:p>
            <a:pPr algn="l">
              <a:lnSpc>
                <a:spcPts val="4199"/>
              </a:lnSpc>
            </a:pPr>
          </a:p>
          <a:p>
            <a:pPr algn="l" marL="647698" indent="-323849" lvl="1">
              <a:lnSpc>
                <a:spcPts val="4199"/>
              </a:lnSpc>
              <a:spcBef>
                <a:spcPct val="0"/>
              </a:spcBef>
              <a:buFont typeface="Arial"/>
              <a:buChar char="•"/>
            </a:pPr>
            <a:r>
              <a:rPr lang="en-US" sz="2999">
                <a:solidFill>
                  <a:srgbClr val="E5E1E1"/>
                </a:solidFill>
                <a:latin typeface="Nunito"/>
                <a:ea typeface="Nunito"/>
                <a:cs typeface="Nunito"/>
                <a:sym typeface="Nunito"/>
              </a:rPr>
              <a:t>Reveals misconception</a:t>
            </a:r>
            <a:r>
              <a:rPr lang="en-US" sz="2999">
                <a:solidFill>
                  <a:srgbClr val="E5E1E1"/>
                </a:solidFill>
                <a:latin typeface="Nunito"/>
                <a:ea typeface="Nunito"/>
                <a:cs typeface="Nunito"/>
                <a:sym typeface="Nunito"/>
              </a:rPr>
              <a:t>s</a:t>
            </a:r>
          </a:p>
          <a:p>
            <a:pPr algn="l" marL="647698" indent="-323849" lvl="1">
              <a:lnSpc>
                <a:spcPts val="4199"/>
              </a:lnSpc>
              <a:spcBef>
                <a:spcPct val="0"/>
              </a:spcBef>
              <a:buFont typeface="Arial"/>
              <a:buChar char="•"/>
            </a:pPr>
            <a:r>
              <a:rPr lang="en-US" sz="2999">
                <a:solidFill>
                  <a:srgbClr val="E5E1E1"/>
                </a:solidFill>
                <a:latin typeface="Nunito"/>
                <a:ea typeface="Nunito"/>
                <a:cs typeface="Nunito"/>
                <a:sym typeface="Nunito"/>
              </a:rPr>
              <a:t>Guides thinking</a:t>
            </a:r>
          </a:p>
          <a:p>
            <a:pPr algn="l" marL="647698" indent="-323849" lvl="1">
              <a:lnSpc>
                <a:spcPts val="4199"/>
              </a:lnSpc>
              <a:spcBef>
                <a:spcPct val="0"/>
              </a:spcBef>
              <a:buFont typeface="Arial"/>
              <a:buChar char="•"/>
            </a:pPr>
            <a:r>
              <a:rPr lang="en-US" sz="2999">
                <a:solidFill>
                  <a:srgbClr val="E5E1E1"/>
                </a:solidFill>
                <a:latin typeface="Nunito"/>
                <a:ea typeface="Nunito"/>
                <a:cs typeface="Nunito"/>
                <a:sym typeface="Nunito"/>
              </a:rPr>
              <a:t>Promotes reasoning</a:t>
            </a:r>
          </a:p>
          <a:p>
            <a:pPr algn="l" marL="647698" indent="-323849" lvl="1">
              <a:lnSpc>
                <a:spcPts val="4199"/>
              </a:lnSpc>
              <a:spcBef>
                <a:spcPct val="0"/>
              </a:spcBef>
              <a:buFont typeface="Arial"/>
              <a:buChar char="•"/>
            </a:pPr>
            <a:r>
              <a:rPr lang="en-US" sz="2999">
                <a:solidFill>
                  <a:srgbClr val="E5E1E1"/>
                </a:solidFill>
                <a:latin typeface="Nunito"/>
                <a:ea typeface="Nunito"/>
                <a:cs typeface="Nunito"/>
                <a:sym typeface="Nunito"/>
              </a:rPr>
              <a:t>Builds dialogue</a:t>
            </a:r>
          </a:p>
          <a:p>
            <a:pPr algn="l">
              <a:lnSpc>
                <a:spcPts val="4199"/>
              </a:lnSpc>
              <a:spcBef>
                <a:spcPct val="0"/>
              </a:spcBef>
            </a:pPr>
          </a:p>
        </p:txBody>
      </p:sp>
      <p:sp>
        <p:nvSpPr>
          <p:cNvPr name="TextBox 11" id="11"/>
          <p:cNvSpPr txBox="true"/>
          <p:nvPr/>
        </p:nvSpPr>
        <p:spPr>
          <a:xfrm rot="0">
            <a:off x="6187130" y="8871832"/>
            <a:ext cx="10426984" cy="11537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  <a:spcBef>
                <a:spcPct val="0"/>
              </a:spcBef>
            </a:pPr>
            <a:r>
              <a:rPr lang="en-US" b="true" sz="2200" i="true">
                <a:solidFill>
                  <a:srgbClr val="E5E1E1"/>
                </a:solidFill>
                <a:latin typeface="Nunito Medium Italics"/>
                <a:ea typeface="Nunito Medium Italics"/>
                <a:cs typeface="Nunito Medium Italics"/>
                <a:sym typeface="Nunito Medium Italics"/>
              </a:rPr>
              <a:t>High-quality questioning is one of the most powerful tools in teaching. It moves pupils from passive</a:t>
            </a:r>
            <a:r>
              <a:rPr lang="en-US" b="true" sz="2200" i="true">
                <a:solidFill>
                  <a:srgbClr val="E5E1E1"/>
                </a:solidFill>
                <a:latin typeface="Nunito Medium Italics"/>
                <a:ea typeface="Nunito Medium Italics"/>
                <a:cs typeface="Nunito Medium Italics"/>
                <a:sym typeface="Nunito Medium Italics"/>
              </a:rPr>
              <a:t> receivers to active thinkers.</a:t>
            </a:r>
          </a:p>
          <a:p>
            <a:pPr algn="ctr">
              <a:lnSpc>
                <a:spcPts val="3080"/>
              </a:lnSpc>
              <a:spcBef>
                <a:spcPct val="0"/>
              </a:spcBef>
            </a:pPr>
          </a:p>
        </p:txBody>
      </p:sp>
    </p:spTree>
  </p:cSld>
  <p:clrMapOvr>
    <a:masterClrMapping/>
  </p:clrMapOvr>
  <p:transition spd="slow">
    <p:push dir="l"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4680789">
            <a:off x="3674327" y="6463201"/>
            <a:ext cx="2207590" cy="1716401"/>
          </a:xfrm>
          <a:custGeom>
            <a:avLst/>
            <a:gdLst/>
            <a:ahLst/>
            <a:cxnLst/>
            <a:rect r="r" b="b" t="t" l="l"/>
            <a:pathLst>
              <a:path h="1716401" w="2207590">
                <a:moveTo>
                  <a:pt x="0" y="0"/>
                </a:moveTo>
                <a:lnTo>
                  <a:pt x="2207590" y="0"/>
                </a:lnTo>
                <a:lnTo>
                  <a:pt x="2207590" y="1716402"/>
                </a:lnTo>
                <a:lnTo>
                  <a:pt x="0" y="171640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320845" y="799885"/>
            <a:ext cx="17967155" cy="11620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7200"/>
              </a:lnSpc>
              <a:spcBef>
                <a:spcPct val="0"/>
              </a:spcBef>
            </a:pPr>
            <a:r>
              <a:rPr lang="en-US" sz="8000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The </a:t>
            </a:r>
            <a:r>
              <a:rPr lang="en-US" sz="80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Problem</a:t>
            </a:r>
            <a:r>
              <a:rPr lang="en-US" sz="80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 With “Lot</a:t>
            </a:r>
            <a:r>
              <a:rPr lang="en-US" sz="80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s</a:t>
            </a:r>
            <a:r>
              <a:rPr lang="en-US" sz="80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 of Questions”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028700" y="2809661"/>
            <a:ext cx="15428702" cy="41808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 b="true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Asking lots of questions does not automatically improve learning.</a:t>
            </a:r>
          </a:p>
          <a:p>
            <a:pPr algn="l">
              <a:lnSpc>
                <a:spcPts val="4759"/>
              </a:lnSpc>
            </a:pPr>
            <a:r>
              <a:rPr lang="en-US" sz="3399" b="true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 Without purpose and precision, questioning can become repetitive, superficial, and focused only on recall.</a:t>
            </a:r>
          </a:p>
          <a:p>
            <a:pPr algn="l">
              <a:lnSpc>
                <a:spcPts val="4759"/>
              </a:lnSpc>
            </a:pPr>
            <a:r>
              <a:rPr lang="en-US" sz="3399" b="true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Effective questioning is deliberate. It is carefully chosen to deepen understanding, challenge thinking, and move learning forward.</a:t>
            </a:r>
          </a:p>
          <a:p>
            <a:pPr algn="l">
              <a:lnSpc>
                <a:spcPts val="4759"/>
              </a:lnSpc>
            </a:pPr>
          </a:p>
          <a:p>
            <a:pPr algn="l">
              <a:lnSpc>
                <a:spcPts val="4759"/>
              </a:lnSpc>
              <a:spcBef>
                <a:spcPct val="0"/>
              </a:spcBef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6222443" y="7737674"/>
            <a:ext cx="11036857" cy="16167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39"/>
              </a:lnSpc>
              <a:spcBef>
                <a:spcPct val="0"/>
              </a:spcBef>
            </a:pPr>
            <a:r>
              <a:rPr lang="en-US" b="true" sz="3099" i="true">
                <a:solidFill>
                  <a:srgbClr val="E5E1E1"/>
                </a:solidFill>
                <a:latin typeface="Nunito Medium Italics"/>
                <a:ea typeface="Nunito Medium Italics"/>
                <a:cs typeface="Nunito Medium Italics"/>
                <a:sym typeface="Nunito Medium Italics"/>
              </a:rPr>
              <a:t>We can ask 50 questions in a lesson and still not deepen learning. Effective questioning is intentional.</a:t>
            </a:r>
          </a:p>
          <a:p>
            <a:pPr algn="l">
              <a:lnSpc>
                <a:spcPts val="4339"/>
              </a:lnSpc>
              <a:spcBef>
                <a:spcPct val="0"/>
              </a:spcBef>
            </a:pP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4390230" y="4600790"/>
            <a:ext cx="3101606" cy="2810830"/>
          </a:xfrm>
          <a:custGeom>
            <a:avLst/>
            <a:gdLst/>
            <a:ahLst/>
            <a:cxnLst/>
            <a:rect r="r" b="b" t="t" l="l"/>
            <a:pathLst>
              <a:path h="2810830" w="3101606">
                <a:moveTo>
                  <a:pt x="0" y="0"/>
                </a:moveTo>
                <a:lnTo>
                  <a:pt x="3101606" y="0"/>
                </a:lnTo>
                <a:lnTo>
                  <a:pt x="3101606" y="2810830"/>
                </a:lnTo>
                <a:lnTo>
                  <a:pt x="0" y="281083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-248814" y="7791378"/>
            <a:ext cx="3214409" cy="3126012"/>
          </a:xfrm>
          <a:custGeom>
            <a:avLst/>
            <a:gdLst/>
            <a:ahLst/>
            <a:cxnLst/>
            <a:rect r="r" b="b" t="t" l="l"/>
            <a:pathLst>
              <a:path h="3126012" w="3214409">
                <a:moveTo>
                  <a:pt x="0" y="0"/>
                </a:moveTo>
                <a:lnTo>
                  <a:pt x="3214409" y="0"/>
                </a:lnTo>
                <a:lnTo>
                  <a:pt x="3214409" y="3126012"/>
                </a:lnTo>
                <a:lnTo>
                  <a:pt x="0" y="312601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slow">
    <p:push dir="l"/>
  </p:transition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320845" y="799885"/>
            <a:ext cx="17967155" cy="11620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7200"/>
              </a:lnSpc>
              <a:spcBef>
                <a:spcPct val="0"/>
              </a:spcBef>
            </a:pPr>
            <a:r>
              <a:rPr lang="en-US" sz="8000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The </a:t>
            </a:r>
            <a:r>
              <a:rPr lang="en-US" sz="80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Problem</a:t>
            </a:r>
            <a:r>
              <a:rPr lang="en-US" sz="80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 With “Lot</a:t>
            </a:r>
            <a:r>
              <a:rPr lang="en-US" sz="80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s</a:t>
            </a:r>
            <a:r>
              <a:rPr lang="en-US" sz="80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 of Questions”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896585" y="2457450"/>
            <a:ext cx="16815676" cy="7829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99"/>
              </a:lnSpc>
            </a:pPr>
            <a:r>
              <a:rPr lang="en-US" sz="2999" b="true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It’s easy to fall into the habit of asking rapid-fire questions throughout a lesson and assume that because pupils are responding, learning is happening.</a:t>
            </a:r>
          </a:p>
          <a:p>
            <a:pPr algn="l">
              <a:lnSpc>
                <a:spcPts val="4199"/>
              </a:lnSpc>
            </a:pPr>
          </a:p>
          <a:p>
            <a:pPr algn="l">
              <a:lnSpc>
                <a:spcPts val="4199"/>
              </a:lnSpc>
            </a:pPr>
            <a:r>
              <a:rPr lang="en-US" sz="2999" b="true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However, quantity does not equal quality.</a:t>
            </a:r>
          </a:p>
          <a:p>
            <a:pPr algn="l">
              <a:lnSpc>
                <a:spcPts val="4199"/>
              </a:lnSpc>
            </a:pPr>
          </a:p>
          <a:p>
            <a:pPr algn="l">
              <a:lnSpc>
                <a:spcPts val="4199"/>
              </a:lnSpc>
            </a:pPr>
            <a:r>
              <a:rPr lang="en-US" sz="2999" b="true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If our questions only check recall, we risk keeping thinking at surface level.  If they are unfocused or unclear, they can create confusion rather than clarity.</a:t>
            </a:r>
          </a:p>
          <a:p>
            <a:pPr algn="l">
              <a:lnSpc>
                <a:spcPts val="4199"/>
              </a:lnSpc>
            </a:pPr>
            <a:r>
              <a:rPr lang="en-US" sz="2999" b="true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Strong questioning is intentional.</a:t>
            </a:r>
          </a:p>
          <a:p>
            <a:pPr algn="l">
              <a:lnSpc>
                <a:spcPts val="4199"/>
              </a:lnSpc>
            </a:pPr>
          </a:p>
          <a:p>
            <a:pPr algn="l">
              <a:lnSpc>
                <a:spcPts val="4199"/>
              </a:lnSpc>
            </a:pPr>
            <a:r>
              <a:rPr lang="en-US" sz="2999" b="true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It is planned with a purpose.</a:t>
            </a:r>
          </a:p>
          <a:p>
            <a:pPr algn="l">
              <a:lnSpc>
                <a:spcPts val="4199"/>
              </a:lnSpc>
            </a:pPr>
          </a:p>
          <a:p>
            <a:pPr algn="l">
              <a:lnSpc>
                <a:spcPts val="4199"/>
              </a:lnSpc>
            </a:pPr>
            <a:r>
              <a:rPr lang="en-US" sz="2999" b="true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It is designed to uncover misconceptions and extend reasoning.</a:t>
            </a:r>
          </a:p>
          <a:p>
            <a:pPr algn="l">
              <a:lnSpc>
                <a:spcPts val="4199"/>
              </a:lnSpc>
            </a:pPr>
            <a:r>
              <a:rPr lang="en-US" sz="2999" b="true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The difference is not how many questions we ask — it’s how powerfully those questions move learning forward.</a:t>
            </a:r>
          </a:p>
          <a:p>
            <a:pPr algn="l">
              <a:lnSpc>
                <a:spcPts val="4199"/>
              </a:lnSpc>
              <a:spcBef>
                <a:spcPct val="0"/>
              </a:spcBef>
            </a:pP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14205227" y="6132288"/>
            <a:ext cx="2610449" cy="2538661"/>
          </a:xfrm>
          <a:custGeom>
            <a:avLst/>
            <a:gdLst/>
            <a:ahLst/>
            <a:cxnLst/>
            <a:rect r="r" b="b" t="t" l="l"/>
            <a:pathLst>
              <a:path h="2538661" w="2610449">
                <a:moveTo>
                  <a:pt x="0" y="0"/>
                </a:moveTo>
                <a:lnTo>
                  <a:pt x="2610449" y="0"/>
                </a:lnTo>
                <a:lnTo>
                  <a:pt x="2610449" y="2538661"/>
                </a:lnTo>
                <a:lnTo>
                  <a:pt x="0" y="253866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slow">
    <p:push dir="l"/>
  </p:transition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6783240" y="-168818"/>
            <a:ext cx="1504760" cy="2040353"/>
          </a:xfrm>
          <a:custGeom>
            <a:avLst/>
            <a:gdLst/>
            <a:ahLst/>
            <a:cxnLst/>
            <a:rect r="r" b="b" t="t" l="l"/>
            <a:pathLst>
              <a:path h="2040353" w="1504760">
                <a:moveTo>
                  <a:pt x="0" y="0"/>
                </a:moveTo>
                <a:lnTo>
                  <a:pt x="1504760" y="0"/>
                </a:lnTo>
                <a:lnTo>
                  <a:pt x="1504760" y="2040353"/>
                </a:lnTo>
                <a:lnTo>
                  <a:pt x="0" y="204035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true" flipV="false" rot="0">
            <a:off x="15140009" y="6112244"/>
            <a:ext cx="2104813" cy="1236577"/>
          </a:xfrm>
          <a:custGeom>
            <a:avLst/>
            <a:gdLst/>
            <a:ahLst/>
            <a:cxnLst/>
            <a:rect r="r" b="b" t="t" l="l"/>
            <a:pathLst>
              <a:path h="1236577" w="2104813">
                <a:moveTo>
                  <a:pt x="2104813" y="0"/>
                </a:moveTo>
                <a:lnTo>
                  <a:pt x="0" y="0"/>
                </a:lnTo>
                <a:lnTo>
                  <a:pt x="0" y="1236577"/>
                </a:lnTo>
                <a:lnTo>
                  <a:pt x="2104813" y="1236577"/>
                </a:lnTo>
                <a:lnTo>
                  <a:pt x="2104813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773905">
            <a:off x="785570" y="3808247"/>
            <a:ext cx="1613716" cy="1547150"/>
          </a:xfrm>
          <a:custGeom>
            <a:avLst/>
            <a:gdLst/>
            <a:ahLst/>
            <a:cxnLst/>
            <a:rect r="r" b="b" t="t" l="l"/>
            <a:pathLst>
              <a:path h="1547150" w="1613716">
                <a:moveTo>
                  <a:pt x="0" y="0"/>
                </a:moveTo>
                <a:lnTo>
                  <a:pt x="1613715" y="0"/>
                </a:lnTo>
                <a:lnTo>
                  <a:pt x="1613715" y="1547150"/>
                </a:lnTo>
                <a:lnTo>
                  <a:pt x="0" y="154715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5060873" y="4197997"/>
            <a:ext cx="9026640" cy="8744557"/>
          </a:xfrm>
          <a:custGeom>
            <a:avLst/>
            <a:gdLst/>
            <a:ahLst/>
            <a:cxnLst/>
            <a:rect r="r" b="b" t="t" l="l"/>
            <a:pathLst>
              <a:path h="8744557" w="9026640">
                <a:moveTo>
                  <a:pt x="0" y="0"/>
                </a:moveTo>
                <a:lnTo>
                  <a:pt x="9026640" y="0"/>
                </a:lnTo>
                <a:lnTo>
                  <a:pt x="9026640" y="8744557"/>
                </a:lnTo>
                <a:lnTo>
                  <a:pt x="0" y="874455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2110931" y="232810"/>
            <a:ext cx="15133891" cy="3632134"/>
          </a:xfrm>
          <a:custGeom>
            <a:avLst/>
            <a:gdLst/>
            <a:ahLst/>
            <a:cxnLst/>
            <a:rect r="r" b="b" t="t" l="l"/>
            <a:pathLst>
              <a:path h="3632134" w="15133891">
                <a:moveTo>
                  <a:pt x="0" y="0"/>
                </a:moveTo>
                <a:lnTo>
                  <a:pt x="15133891" y="0"/>
                </a:lnTo>
                <a:lnTo>
                  <a:pt x="15133891" y="3632133"/>
                </a:lnTo>
                <a:lnTo>
                  <a:pt x="0" y="3632133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3240038" y="633285"/>
            <a:ext cx="13266881" cy="25622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8999"/>
              </a:lnSpc>
              <a:spcBef>
                <a:spcPct val="0"/>
              </a:spcBef>
            </a:pPr>
            <a:r>
              <a:rPr lang="en-US" sz="9999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Wh</a:t>
            </a:r>
            <a:r>
              <a:rPr lang="en-US" sz="9999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a</a:t>
            </a:r>
            <a:r>
              <a:rPr lang="en-US" sz="9999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t Make</a:t>
            </a:r>
            <a:r>
              <a:rPr lang="en-US" sz="9999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s</a:t>
            </a:r>
            <a:r>
              <a:rPr lang="en-US" sz="9999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 a Question Powerful?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5889582" y="5020496"/>
            <a:ext cx="7369222" cy="30993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75"/>
              </a:lnSpc>
              <a:spcBef>
                <a:spcPct val="0"/>
              </a:spcBef>
            </a:pPr>
            <a:r>
              <a:rPr lang="en-US" b="true" sz="3399">
                <a:solidFill>
                  <a:srgbClr val="000000"/>
                </a:solidFill>
                <a:latin typeface="Nunito Heavy"/>
                <a:ea typeface="Nunito Heavy"/>
                <a:cs typeface="Nunito Heavy"/>
                <a:sym typeface="Nunito Heavy"/>
              </a:rPr>
              <a:t>Effe</a:t>
            </a:r>
            <a:r>
              <a:rPr lang="en-US" b="true" sz="3399">
                <a:solidFill>
                  <a:srgbClr val="000000"/>
                </a:solidFill>
                <a:latin typeface="Nunito Heavy"/>
                <a:ea typeface="Nunito Heavy"/>
                <a:cs typeface="Nunito Heavy"/>
                <a:sym typeface="Nunito Heavy"/>
              </a:rPr>
              <a:t>ct</a:t>
            </a:r>
            <a:r>
              <a:rPr lang="en-US" b="true" sz="3399" strike="noStrike" u="none">
                <a:solidFill>
                  <a:srgbClr val="000000"/>
                </a:solidFill>
                <a:latin typeface="Nunito Heavy"/>
                <a:ea typeface="Nunito Heavy"/>
                <a:cs typeface="Nunito Heavy"/>
                <a:sym typeface="Nunito Heavy"/>
              </a:rPr>
              <a:t>i</a:t>
            </a:r>
            <a:r>
              <a:rPr lang="en-US" b="true" sz="3399" strike="noStrike" u="none">
                <a:solidFill>
                  <a:srgbClr val="000000"/>
                </a:solidFill>
                <a:latin typeface="Nunito Heavy"/>
                <a:ea typeface="Nunito Heavy"/>
                <a:cs typeface="Nunito Heavy"/>
                <a:sym typeface="Nunito Heavy"/>
              </a:rPr>
              <a:t>v</a:t>
            </a:r>
            <a:r>
              <a:rPr lang="en-US" b="true" sz="3399" strike="noStrike" u="none">
                <a:solidFill>
                  <a:srgbClr val="000000"/>
                </a:solidFill>
                <a:latin typeface="Nunito Heavy"/>
                <a:ea typeface="Nunito Heavy"/>
                <a:cs typeface="Nunito Heavy"/>
                <a:sym typeface="Nunito Heavy"/>
              </a:rPr>
              <a:t>e</a:t>
            </a:r>
            <a:r>
              <a:rPr lang="en-US" b="true" sz="3399" strike="noStrike" u="none">
                <a:solidFill>
                  <a:srgbClr val="000000"/>
                </a:solidFill>
                <a:latin typeface="Nunito Heavy"/>
                <a:ea typeface="Nunito Heavy"/>
                <a:cs typeface="Nunito Heavy"/>
                <a:sym typeface="Nunito Heavy"/>
              </a:rPr>
              <a:t> questions:</a:t>
            </a:r>
          </a:p>
          <a:p>
            <a:pPr algn="l" marL="0" indent="0" lvl="0">
              <a:lnSpc>
                <a:spcPts val="2175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2175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2175"/>
              </a:lnSpc>
              <a:spcBef>
                <a:spcPct val="0"/>
              </a:spcBef>
            </a:pPr>
            <a:r>
              <a:rPr lang="en-US" b="true" sz="3399" strike="noStrike" u="none">
                <a:solidFill>
                  <a:srgbClr val="000000"/>
                </a:solidFill>
                <a:latin typeface="Nunito Heavy"/>
                <a:ea typeface="Nunito Heavy"/>
                <a:cs typeface="Nunito Heavy"/>
                <a:sym typeface="Nunito Heavy"/>
              </a:rPr>
              <a:t>Ha</a:t>
            </a:r>
            <a:r>
              <a:rPr lang="en-US" b="true" sz="3399" strike="noStrike" u="none">
                <a:solidFill>
                  <a:srgbClr val="000000"/>
                </a:solidFill>
                <a:latin typeface="Nunito Heavy"/>
                <a:ea typeface="Nunito Heavy"/>
                <a:cs typeface="Nunito Heavy"/>
                <a:sym typeface="Nunito Heavy"/>
              </a:rPr>
              <a:t>ve a clear purpo</a:t>
            </a:r>
            <a:r>
              <a:rPr lang="en-US" b="true" sz="3399" strike="noStrike" u="none">
                <a:solidFill>
                  <a:srgbClr val="000000"/>
                </a:solidFill>
                <a:latin typeface="Nunito Heavy"/>
                <a:ea typeface="Nunito Heavy"/>
                <a:cs typeface="Nunito Heavy"/>
                <a:sym typeface="Nunito Heavy"/>
              </a:rPr>
              <a:t>se</a:t>
            </a:r>
          </a:p>
          <a:p>
            <a:pPr algn="l">
              <a:lnSpc>
                <a:spcPts val="2175"/>
              </a:lnSpc>
              <a:spcBef>
                <a:spcPct val="0"/>
              </a:spcBef>
            </a:pPr>
          </a:p>
          <a:p>
            <a:pPr algn="l" marL="734059" indent="-367030" lvl="1">
              <a:lnSpc>
                <a:spcPts val="2175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3399" strike="noStrike" u="none">
                <a:solidFill>
                  <a:srgbClr val="000000"/>
                </a:solidFill>
                <a:latin typeface="Nunito Heavy"/>
                <a:ea typeface="Nunito Heavy"/>
                <a:cs typeface="Nunito Heavy"/>
                <a:sym typeface="Nunito Heavy"/>
              </a:rPr>
              <a:t>Requi</a:t>
            </a:r>
            <a:r>
              <a:rPr lang="en-US" b="true" sz="3399" strike="noStrike" u="none">
                <a:solidFill>
                  <a:srgbClr val="000000"/>
                </a:solidFill>
                <a:latin typeface="Nunito Heavy"/>
                <a:ea typeface="Nunito Heavy"/>
                <a:cs typeface="Nunito Heavy"/>
                <a:sym typeface="Nunito Heavy"/>
              </a:rPr>
              <a:t>re t</a:t>
            </a:r>
            <a:r>
              <a:rPr lang="en-US" b="true" sz="3399" strike="noStrike" u="none">
                <a:solidFill>
                  <a:srgbClr val="000000"/>
                </a:solidFill>
                <a:latin typeface="Nunito Heavy"/>
                <a:ea typeface="Nunito Heavy"/>
                <a:cs typeface="Nunito Heavy"/>
                <a:sym typeface="Nunito Heavy"/>
              </a:rPr>
              <a:t>h</a:t>
            </a:r>
            <a:r>
              <a:rPr lang="en-US" b="true" sz="3399" strike="noStrike" u="none">
                <a:solidFill>
                  <a:srgbClr val="000000"/>
                </a:solidFill>
                <a:latin typeface="Nunito Heavy"/>
                <a:ea typeface="Nunito Heavy"/>
                <a:cs typeface="Nunito Heavy"/>
                <a:sym typeface="Nunito Heavy"/>
              </a:rPr>
              <a:t>i</a:t>
            </a:r>
            <a:r>
              <a:rPr lang="en-US" b="true" sz="3399" strike="noStrike" u="none">
                <a:solidFill>
                  <a:srgbClr val="000000"/>
                </a:solidFill>
                <a:latin typeface="Nunito Heavy"/>
                <a:ea typeface="Nunito Heavy"/>
                <a:cs typeface="Nunito Heavy"/>
                <a:sym typeface="Nunito Heavy"/>
              </a:rPr>
              <a:t>nking</a:t>
            </a:r>
          </a:p>
          <a:p>
            <a:pPr algn="l">
              <a:lnSpc>
                <a:spcPts val="2175"/>
              </a:lnSpc>
              <a:spcBef>
                <a:spcPct val="0"/>
              </a:spcBef>
            </a:pPr>
          </a:p>
          <a:p>
            <a:pPr algn="l" marL="734059" indent="-367030" lvl="1">
              <a:lnSpc>
                <a:spcPts val="2175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3399" strike="noStrike" u="none">
                <a:solidFill>
                  <a:srgbClr val="000000"/>
                </a:solidFill>
                <a:latin typeface="Nunito Heavy"/>
                <a:ea typeface="Nunito Heavy"/>
                <a:cs typeface="Nunito Heavy"/>
                <a:sym typeface="Nunito Heavy"/>
              </a:rPr>
              <a:t>Allow multipl</a:t>
            </a:r>
            <a:r>
              <a:rPr lang="en-US" b="true" sz="3399" strike="noStrike" u="none">
                <a:solidFill>
                  <a:srgbClr val="000000"/>
                </a:solidFill>
                <a:latin typeface="Nunito Heavy"/>
                <a:ea typeface="Nunito Heavy"/>
                <a:cs typeface="Nunito Heavy"/>
                <a:sym typeface="Nunito Heavy"/>
              </a:rPr>
              <a:t>e entry points</a:t>
            </a:r>
          </a:p>
          <a:p>
            <a:pPr algn="l">
              <a:lnSpc>
                <a:spcPts val="2175"/>
              </a:lnSpc>
              <a:spcBef>
                <a:spcPct val="0"/>
              </a:spcBef>
            </a:pPr>
          </a:p>
          <a:p>
            <a:pPr algn="l" marL="734059" indent="-367030" lvl="1">
              <a:lnSpc>
                <a:spcPts val="2175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3399" strike="noStrike" u="none">
                <a:solidFill>
                  <a:srgbClr val="000000"/>
                </a:solidFill>
                <a:latin typeface="Nunito Heavy"/>
                <a:ea typeface="Nunito Heavy"/>
                <a:cs typeface="Nunito Heavy"/>
                <a:sym typeface="Nunito Heavy"/>
              </a:rPr>
              <a:t>Encourage explanation</a:t>
            </a:r>
          </a:p>
          <a:p>
            <a:pPr algn="l" marL="0" indent="0" lvl="0">
              <a:lnSpc>
                <a:spcPts val="2175"/>
              </a:lnSpc>
              <a:spcBef>
                <a:spcPct val="0"/>
              </a:spcBef>
            </a:pPr>
          </a:p>
        </p:txBody>
      </p:sp>
      <p:sp>
        <p:nvSpPr>
          <p:cNvPr name="TextBox 10" id="10"/>
          <p:cNvSpPr txBox="true"/>
          <p:nvPr/>
        </p:nvSpPr>
        <p:spPr>
          <a:xfrm rot="0">
            <a:off x="5618491" y="8566151"/>
            <a:ext cx="7911405" cy="6921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b="true" sz="2000" i="true">
                <a:solidFill>
                  <a:srgbClr val="000000"/>
                </a:solidFill>
                <a:latin typeface="Nunito Heavy Italics"/>
                <a:ea typeface="Nunito Heavy Italics"/>
                <a:cs typeface="Nunito Heavy Italics"/>
                <a:sym typeface="Nunito Heavy Italics"/>
              </a:rPr>
              <a:t>Strong questions stretch thinking without overwhelming pupils.</a:t>
            </a:r>
          </a:p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b="true" sz="2000" i="true">
                <a:solidFill>
                  <a:srgbClr val="000000"/>
                </a:solidFill>
                <a:latin typeface="Nunito Heavy Italics"/>
                <a:ea typeface="Nunito Heavy Italics"/>
                <a:cs typeface="Nunito Heavy Italics"/>
                <a:sym typeface="Nunito Heavy Italics"/>
              </a:rPr>
              <a:t>They move beyond recall into reasoning.</a:t>
            </a:r>
          </a:p>
        </p:txBody>
      </p:sp>
    </p:spTree>
  </p:cSld>
  <p:clrMapOvr>
    <a:masterClrMapping/>
  </p:clrMapOvr>
  <p:transition spd="slow">
    <p:push dir="l"/>
  </p:transition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657681" y="3025422"/>
            <a:ext cx="6429666" cy="5551737"/>
            <a:chOff x="0" y="0"/>
            <a:chExt cx="996123" cy="86010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996123" cy="860109"/>
            </a:xfrm>
            <a:custGeom>
              <a:avLst/>
              <a:gdLst/>
              <a:ahLst/>
              <a:cxnLst/>
              <a:rect r="r" b="b" t="t" l="l"/>
              <a:pathLst>
                <a:path h="860109" w="996123">
                  <a:moveTo>
                    <a:pt x="27694" y="0"/>
                  </a:moveTo>
                  <a:lnTo>
                    <a:pt x="968429" y="0"/>
                  </a:lnTo>
                  <a:cubicBezTo>
                    <a:pt x="975774" y="0"/>
                    <a:pt x="982818" y="2918"/>
                    <a:pt x="988012" y="8111"/>
                  </a:cubicBezTo>
                  <a:cubicBezTo>
                    <a:pt x="993206" y="13305"/>
                    <a:pt x="996123" y="20349"/>
                    <a:pt x="996123" y="27694"/>
                  </a:cubicBezTo>
                  <a:lnTo>
                    <a:pt x="996123" y="832415"/>
                  </a:lnTo>
                  <a:cubicBezTo>
                    <a:pt x="996123" y="847710"/>
                    <a:pt x="983724" y="860109"/>
                    <a:pt x="968429" y="860109"/>
                  </a:cubicBezTo>
                  <a:lnTo>
                    <a:pt x="27694" y="860109"/>
                  </a:lnTo>
                  <a:cubicBezTo>
                    <a:pt x="20349" y="860109"/>
                    <a:pt x="13305" y="857192"/>
                    <a:pt x="8111" y="851998"/>
                  </a:cubicBezTo>
                  <a:cubicBezTo>
                    <a:pt x="2918" y="846804"/>
                    <a:pt x="0" y="839760"/>
                    <a:pt x="0" y="832415"/>
                  </a:cubicBezTo>
                  <a:lnTo>
                    <a:pt x="0" y="27694"/>
                  </a:lnTo>
                  <a:cubicBezTo>
                    <a:pt x="0" y="12399"/>
                    <a:pt x="12399" y="0"/>
                    <a:pt x="27694" y="0"/>
                  </a:cubicBezTo>
                  <a:close/>
                </a:path>
              </a:pathLst>
            </a:custGeom>
            <a:blipFill>
              <a:blip r:embed="rId3"/>
              <a:stretch>
                <a:fillRect l="0" t="-6314" r="0" b="-6314"/>
              </a:stretch>
            </a:blipFill>
            <a:ln w="38100" cap="rnd">
              <a:solidFill>
                <a:srgbClr val="FFFFFF"/>
              </a:solidFill>
              <a:prstDash val="solid"/>
              <a:round/>
            </a:ln>
          </p:spPr>
        </p:sp>
      </p:grpSp>
      <p:sp>
        <p:nvSpPr>
          <p:cNvPr name="Freeform 5" id="5"/>
          <p:cNvSpPr/>
          <p:nvPr/>
        </p:nvSpPr>
        <p:spPr>
          <a:xfrm flipH="false" flipV="false" rot="-1862170">
            <a:off x="402006" y="8551170"/>
            <a:ext cx="1253387" cy="1414259"/>
          </a:xfrm>
          <a:custGeom>
            <a:avLst/>
            <a:gdLst/>
            <a:ahLst/>
            <a:cxnLst/>
            <a:rect r="r" b="b" t="t" l="l"/>
            <a:pathLst>
              <a:path h="1414259" w="1253387">
                <a:moveTo>
                  <a:pt x="0" y="0"/>
                </a:moveTo>
                <a:lnTo>
                  <a:pt x="1253388" y="0"/>
                </a:lnTo>
                <a:lnTo>
                  <a:pt x="1253388" y="1414260"/>
                </a:lnTo>
                <a:lnTo>
                  <a:pt x="0" y="141426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true" flipV="false" rot="0">
            <a:off x="6201650" y="6362392"/>
            <a:ext cx="2449890" cy="2677475"/>
          </a:xfrm>
          <a:custGeom>
            <a:avLst/>
            <a:gdLst/>
            <a:ahLst/>
            <a:cxnLst/>
            <a:rect r="r" b="b" t="t" l="l"/>
            <a:pathLst>
              <a:path h="2677475" w="2449890">
                <a:moveTo>
                  <a:pt x="2449890" y="0"/>
                </a:moveTo>
                <a:lnTo>
                  <a:pt x="0" y="0"/>
                </a:lnTo>
                <a:lnTo>
                  <a:pt x="0" y="2677475"/>
                </a:lnTo>
                <a:lnTo>
                  <a:pt x="2449890" y="2677475"/>
                </a:lnTo>
                <a:lnTo>
                  <a:pt x="244989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5932591" y="-804259"/>
            <a:ext cx="2886945" cy="2807554"/>
          </a:xfrm>
          <a:custGeom>
            <a:avLst/>
            <a:gdLst/>
            <a:ahLst/>
            <a:cxnLst/>
            <a:rect r="r" b="b" t="t" l="l"/>
            <a:pathLst>
              <a:path h="2807554" w="2886945">
                <a:moveTo>
                  <a:pt x="0" y="0"/>
                </a:moveTo>
                <a:lnTo>
                  <a:pt x="2886946" y="0"/>
                </a:lnTo>
                <a:lnTo>
                  <a:pt x="2886946" y="2807554"/>
                </a:lnTo>
                <a:lnTo>
                  <a:pt x="0" y="280755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0">
            <a:off x="374423" y="673118"/>
            <a:ext cx="1775459" cy="1555746"/>
          </a:xfrm>
          <a:custGeom>
            <a:avLst/>
            <a:gdLst/>
            <a:ahLst/>
            <a:cxnLst/>
            <a:rect r="r" b="b" t="t" l="l"/>
            <a:pathLst>
              <a:path h="1555746" w="1775459">
                <a:moveTo>
                  <a:pt x="1775459" y="0"/>
                </a:moveTo>
                <a:lnTo>
                  <a:pt x="0" y="0"/>
                </a:lnTo>
                <a:lnTo>
                  <a:pt x="0" y="1555746"/>
                </a:lnTo>
                <a:lnTo>
                  <a:pt x="1775459" y="1555746"/>
                </a:lnTo>
                <a:lnTo>
                  <a:pt x="1775459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2494228" y="675718"/>
            <a:ext cx="13299545" cy="21488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7560"/>
              </a:lnSpc>
              <a:spcBef>
                <a:spcPct val="0"/>
              </a:spcBef>
            </a:pPr>
            <a:r>
              <a:rPr lang="en-US" sz="8400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From “W</a:t>
            </a:r>
            <a:r>
              <a:rPr lang="en-US" sz="84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h</a:t>
            </a:r>
            <a:r>
              <a:rPr lang="en-US" sz="84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at?” t</a:t>
            </a:r>
            <a:r>
              <a:rPr lang="en-US" sz="84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o</a:t>
            </a:r>
            <a:r>
              <a:rPr lang="en-US" sz="84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 “Why?” an</a:t>
            </a:r>
            <a:r>
              <a:rPr lang="en-US" sz="84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d</a:t>
            </a:r>
            <a:r>
              <a:rPr lang="en-US" sz="84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 “H</a:t>
            </a:r>
            <a:r>
              <a:rPr lang="en-US" sz="84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o</a:t>
            </a:r>
            <a:r>
              <a:rPr lang="en-US" sz="84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w?”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8740655" y="3808730"/>
            <a:ext cx="8372876" cy="54495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080"/>
              </a:lnSpc>
            </a:pPr>
            <a:r>
              <a:rPr lang="en-US" sz="2200" b="true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“What?” questions are essential - they check foundational knowledge.</a:t>
            </a:r>
          </a:p>
          <a:p>
            <a:pPr algn="just">
              <a:lnSpc>
                <a:spcPts val="3080"/>
              </a:lnSpc>
            </a:pPr>
            <a:r>
              <a:rPr lang="en-US" sz="2200" b="true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 They help us assess whether pupils can recall facts, definitions, methods or key information.</a:t>
            </a:r>
          </a:p>
          <a:p>
            <a:pPr algn="just">
              <a:lnSpc>
                <a:spcPts val="3080"/>
              </a:lnSpc>
            </a:pPr>
          </a:p>
          <a:p>
            <a:pPr algn="just">
              <a:lnSpc>
                <a:spcPts val="3080"/>
              </a:lnSpc>
            </a:pPr>
            <a:r>
              <a:rPr lang="en-US" sz="2200" b="true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 For example:</a:t>
            </a:r>
          </a:p>
          <a:p>
            <a:pPr algn="just" marL="474983" indent="-237491" lvl="1">
              <a:lnSpc>
                <a:spcPts val="3080"/>
              </a:lnSpc>
              <a:buFont typeface="Arial"/>
              <a:buChar char="•"/>
            </a:pPr>
            <a:r>
              <a:rPr lang="en-US" b="true" sz="2200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What is the capital city?</a:t>
            </a:r>
          </a:p>
          <a:p>
            <a:pPr algn="just" marL="474983" indent="-237491" lvl="1">
              <a:lnSpc>
                <a:spcPts val="3080"/>
              </a:lnSpc>
              <a:buFont typeface="Arial"/>
              <a:buChar char="•"/>
            </a:pPr>
            <a:r>
              <a:rPr lang="en-US" b="true" sz="2200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What is the next step?</a:t>
            </a:r>
          </a:p>
          <a:p>
            <a:pPr algn="just" marL="474983" indent="-237491" lvl="1">
              <a:lnSpc>
                <a:spcPts val="3080"/>
              </a:lnSpc>
              <a:buFont typeface="Arial"/>
              <a:buChar char="•"/>
            </a:pPr>
            <a:r>
              <a:rPr lang="en-US" b="true" sz="2200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What does this word mean?</a:t>
            </a:r>
          </a:p>
          <a:p>
            <a:pPr algn="just">
              <a:lnSpc>
                <a:spcPts val="3080"/>
              </a:lnSpc>
            </a:pPr>
          </a:p>
          <a:p>
            <a:pPr algn="just">
              <a:lnSpc>
                <a:spcPts val="3080"/>
              </a:lnSpc>
              <a:spcBef>
                <a:spcPct val="0"/>
              </a:spcBef>
            </a:pPr>
            <a:r>
              <a:rPr lang="en-US" b="true" sz="2200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These questions are important because secure knowledge is the base of all learning. However, if we stay at “what?”, we remain at surface-level understanding.</a:t>
            </a:r>
          </a:p>
          <a:p>
            <a:pPr algn="just">
              <a:lnSpc>
                <a:spcPts val="3080"/>
              </a:lnSpc>
              <a:spcBef>
                <a:spcPct val="0"/>
              </a:spcBef>
            </a:pPr>
          </a:p>
        </p:txBody>
      </p:sp>
      <p:sp>
        <p:nvSpPr>
          <p:cNvPr name="TextBox 11" id="11"/>
          <p:cNvSpPr txBox="true"/>
          <p:nvPr/>
        </p:nvSpPr>
        <p:spPr>
          <a:xfrm rot="0">
            <a:off x="8740655" y="3206397"/>
            <a:ext cx="6764413" cy="3370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75"/>
              </a:lnSpc>
              <a:spcBef>
                <a:spcPct val="0"/>
              </a:spcBef>
            </a:pPr>
            <a:r>
              <a:rPr lang="en-US" b="true" sz="3399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“What?”</a:t>
            </a:r>
            <a:r>
              <a:rPr lang="en-US" b="true" sz="3399" strike="noStrike" u="none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 ch</a:t>
            </a:r>
            <a:r>
              <a:rPr lang="en-US" b="true" sz="3399" strike="noStrike" u="none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ecks</a:t>
            </a:r>
            <a:r>
              <a:rPr lang="en-US" b="true" sz="3399" strike="noStrike" u="none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 knowledge.</a:t>
            </a:r>
          </a:p>
        </p:txBody>
      </p:sp>
    </p:spTree>
  </p:cSld>
  <p:clrMapOvr>
    <a:masterClrMapping/>
  </p:clrMapOvr>
  <p:transition spd="slow">
    <p:push dir="l"/>
  </p:transition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01748" y="2824592"/>
            <a:ext cx="6713290" cy="5796634"/>
            <a:chOff x="0" y="0"/>
            <a:chExt cx="996123" cy="86010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996123" cy="860109"/>
            </a:xfrm>
            <a:custGeom>
              <a:avLst/>
              <a:gdLst/>
              <a:ahLst/>
              <a:cxnLst/>
              <a:rect r="r" b="b" t="t" l="l"/>
              <a:pathLst>
                <a:path h="860109" w="996123">
                  <a:moveTo>
                    <a:pt x="26524" y="0"/>
                  </a:moveTo>
                  <a:lnTo>
                    <a:pt x="969599" y="0"/>
                  </a:lnTo>
                  <a:cubicBezTo>
                    <a:pt x="976634" y="0"/>
                    <a:pt x="983380" y="2794"/>
                    <a:pt x="988355" y="7769"/>
                  </a:cubicBezTo>
                  <a:cubicBezTo>
                    <a:pt x="993329" y="12743"/>
                    <a:pt x="996123" y="19489"/>
                    <a:pt x="996123" y="26524"/>
                  </a:cubicBezTo>
                  <a:lnTo>
                    <a:pt x="996123" y="833585"/>
                  </a:lnTo>
                  <a:cubicBezTo>
                    <a:pt x="996123" y="840620"/>
                    <a:pt x="993329" y="847366"/>
                    <a:pt x="988355" y="852341"/>
                  </a:cubicBezTo>
                  <a:cubicBezTo>
                    <a:pt x="983380" y="857315"/>
                    <a:pt x="976634" y="860109"/>
                    <a:pt x="969599" y="860109"/>
                  </a:cubicBezTo>
                  <a:lnTo>
                    <a:pt x="26524" y="860109"/>
                  </a:lnTo>
                  <a:cubicBezTo>
                    <a:pt x="19489" y="860109"/>
                    <a:pt x="12743" y="857315"/>
                    <a:pt x="7769" y="852341"/>
                  </a:cubicBezTo>
                  <a:cubicBezTo>
                    <a:pt x="2794" y="847366"/>
                    <a:pt x="0" y="840620"/>
                    <a:pt x="0" y="833585"/>
                  </a:cubicBezTo>
                  <a:lnTo>
                    <a:pt x="0" y="26524"/>
                  </a:lnTo>
                  <a:cubicBezTo>
                    <a:pt x="0" y="19489"/>
                    <a:pt x="2794" y="12743"/>
                    <a:pt x="7769" y="7769"/>
                  </a:cubicBezTo>
                  <a:cubicBezTo>
                    <a:pt x="12743" y="2794"/>
                    <a:pt x="19489" y="0"/>
                    <a:pt x="26524" y="0"/>
                  </a:cubicBezTo>
                  <a:close/>
                </a:path>
              </a:pathLst>
            </a:custGeom>
            <a:blipFill>
              <a:blip r:embed="rId3"/>
              <a:stretch>
                <a:fillRect l="0" t="-19039" r="0" b="-19039"/>
              </a:stretch>
            </a:blipFill>
            <a:ln w="38100" cap="rnd">
              <a:solidFill>
                <a:srgbClr val="FFFFFF"/>
              </a:solidFill>
              <a:prstDash val="solid"/>
              <a:round/>
            </a:ln>
          </p:spPr>
        </p:sp>
      </p:grpSp>
      <p:sp>
        <p:nvSpPr>
          <p:cNvPr name="Freeform 5" id="5"/>
          <p:cNvSpPr/>
          <p:nvPr/>
        </p:nvSpPr>
        <p:spPr>
          <a:xfrm flipH="false" flipV="false" rot="-1862170">
            <a:off x="402006" y="8551170"/>
            <a:ext cx="1253387" cy="1414259"/>
          </a:xfrm>
          <a:custGeom>
            <a:avLst/>
            <a:gdLst/>
            <a:ahLst/>
            <a:cxnLst/>
            <a:rect r="r" b="b" t="t" l="l"/>
            <a:pathLst>
              <a:path h="1414259" w="1253387">
                <a:moveTo>
                  <a:pt x="0" y="0"/>
                </a:moveTo>
                <a:lnTo>
                  <a:pt x="1253388" y="0"/>
                </a:lnTo>
                <a:lnTo>
                  <a:pt x="1253388" y="1414260"/>
                </a:lnTo>
                <a:lnTo>
                  <a:pt x="0" y="141426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true" flipV="false" rot="0">
            <a:off x="6290766" y="6549847"/>
            <a:ext cx="2449890" cy="2677475"/>
          </a:xfrm>
          <a:custGeom>
            <a:avLst/>
            <a:gdLst/>
            <a:ahLst/>
            <a:cxnLst/>
            <a:rect r="r" b="b" t="t" l="l"/>
            <a:pathLst>
              <a:path h="2677475" w="2449890">
                <a:moveTo>
                  <a:pt x="2449889" y="0"/>
                </a:moveTo>
                <a:lnTo>
                  <a:pt x="0" y="0"/>
                </a:lnTo>
                <a:lnTo>
                  <a:pt x="0" y="2677475"/>
                </a:lnTo>
                <a:lnTo>
                  <a:pt x="2449889" y="2677475"/>
                </a:lnTo>
                <a:lnTo>
                  <a:pt x="2449889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5932591" y="-804259"/>
            <a:ext cx="2886945" cy="2807554"/>
          </a:xfrm>
          <a:custGeom>
            <a:avLst/>
            <a:gdLst/>
            <a:ahLst/>
            <a:cxnLst/>
            <a:rect r="r" b="b" t="t" l="l"/>
            <a:pathLst>
              <a:path h="2807554" w="2886945">
                <a:moveTo>
                  <a:pt x="0" y="0"/>
                </a:moveTo>
                <a:lnTo>
                  <a:pt x="2886946" y="0"/>
                </a:lnTo>
                <a:lnTo>
                  <a:pt x="2886946" y="2807554"/>
                </a:lnTo>
                <a:lnTo>
                  <a:pt x="0" y="280755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0">
            <a:off x="374423" y="673118"/>
            <a:ext cx="1775459" cy="1555746"/>
          </a:xfrm>
          <a:custGeom>
            <a:avLst/>
            <a:gdLst/>
            <a:ahLst/>
            <a:cxnLst/>
            <a:rect r="r" b="b" t="t" l="l"/>
            <a:pathLst>
              <a:path h="1555746" w="1775459">
                <a:moveTo>
                  <a:pt x="1775459" y="0"/>
                </a:moveTo>
                <a:lnTo>
                  <a:pt x="0" y="0"/>
                </a:lnTo>
                <a:lnTo>
                  <a:pt x="0" y="1555746"/>
                </a:lnTo>
                <a:lnTo>
                  <a:pt x="1775459" y="1555746"/>
                </a:lnTo>
                <a:lnTo>
                  <a:pt x="1775459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2494228" y="675718"/>
            <a:ext cx="13299545" cy="21488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7560"/>
              </a:lnSpc>
              <a:spcBef>
                <a:spcPct val="0"/>
              </a:spcBef>
            </a:pPr>
            <a:r>
              <a:rPr lang="en-US" sz="8400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From “W</a:t>
            </a:r>
            <a:r>
              <a:rPr lang="en-US" sz="84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h</a:t>
            </a:r>
            <a:r>
              <a:rPr lang="en-US" sz="84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at?” t</a:t>
            </a:r>
            <a:r>
              <a:rPr lang="en-US" sz="84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o</a:t>
            </a:r>
            <a:r>
              <a:rPr lang="en-US" sz="84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 “Why?” an</a:t>
            </a:r>
            <a:r>
              <a:rPr lang="en-US" sz="84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d</a:t>
            </a:r>
            <a:r>
              <a:rPr lang="en-US" sz="84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 “H</a:t>
            </a:r>
            <a:r>
              <a:rPr lang="en-US" sz="84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o</a:t>
            </a:r>
            <a:r>
              <a:rPr lang="en-US" sz="84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w?”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8740655" y="4196537"/>
            <a:ext cx="8372876" cy="46685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080"/>
              </a:lnSpc>
            </a:pPr>
            <a:r>
              <a:rPr lang="en-US" sz="2200" b="true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They require learners to justify, connect ideas and demonstrate conceptual understanding.</a:t>
            </a:r>
          </a:p>
          <a:p>
            <a:pPr algn="just">
              <a:lnSpc>
                <a:spcPts val="3080"/>
              </a:lnSpc>
            </a:pPr>
          </a:p>
          <a:p>
            <a:pPr algn="just">
              <a:lnSpc>
                <a:spcPts val="3080"/>
              </a:lnSpc>
            </a:pPr>
            <a:r>
              <a:rPr lang="en-US" sz="2200" b="true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 For example:</a:t>
            </a:r>
          </a:p>
          <a:p>
            <a:pPr algn="just" marL="474983" indent="-237491" lvl="1">
              <a:lnSpc>
                <a:spcPts val="3080"/>
              </a:lnSpc>
              <a:buFont typeface="Arial"/>
              <a:buChar char="•"/>
            </a:pPr>
            <a:r>
              <a:rPr lang="en-US" b="true" sz="2200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Why does this method work?</a:t>
            </a:r>
          </a:p>
          <a:p>
            <a:pPr algn="just" marL="474983" indent="-237491" lvl="1">
              <a:lnSpc>
                <a:spcPts val="3080"/>
              </a:lnSpc>
              <a:buFont typeface="Arial"/>
              <a:buChar char="•"/>
            </a:pPr>
            <a:r>
              <a:rPr lang="en-US" b="true" sz="2200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Why did the character behave this way?</a:t>
            </a:r>
          </a:p>
          <a:p>
            <a:pPr algn="just" marL="474983" indent="-237491" lvl="1">
              <a:lnSpc>
                <a:spcPts val="3080"/>
              </a:lnSpc>
              <a:buFont typeface="Arial"/>
              <a:buChar char="•"/>
            </a:pPr>
            <a:r>
              <a:rPr lang="en-US" b="true" sz="2200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Why is this the most efficient strategy?</a:t>
            </a:r>
          </a:p>
          <a:p>
            <a:pPr algn="just" marL="474983" indent="-237491" lvl="1">
              <a:lnSpc>
                <a:spcPts val="3080"/>
              </a:lnSpc>
              <a:buFont typeface="Arial"/>
              <a:buChar char="•"/>
            </a:pPr>
          </a:p>
          <a:p>
            <a:pPr algn="just">
              <a:lnSpc>
                <a:spcPts val="3080"/>
              </a:lnSpc>
              <a:spcBef>
                <a:spcPct val="0"/>
              </a:spcBef>
            </a:pPr>
            <a:r>
              <a:rPr lang="en-US" b="true" sz="2200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“W</a:t>
            </a:r>
            <a:r>
              <a:rPr lang="en-US" b="true" sz="2200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hy?” questions deepen understanding because pupils must organise their thinking and articulate reasoning rather than simply retrieve information.</a:t>
            </a:r>
          </a:p>
          <a:p>
            <a:pPr algn="just">
              <a:lnSpc>
                <a:spcPts val="3080"/>
              </a:lnSpc>
              <a:spcBef>
                <a:spcPct val="0"/>
              </a:spcBef>
            </a:pPr>
          </a:p>
        </p:txBody>
      </p:sp>
      <p:sp>
        <p:nvSpPr>
          <p:cNvPr name="TextBox 11" id="11"/>
          <p:cNvSpPr txBox="true"/>
          <p:nvPr/>
        </p:nvSpPr>
        <p:spPr>
          <a:xfrm rot="0">
            <a:off x="8740655" y="3250465"/>
            <a:ext cx="9232191" cy="6132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75"/>
              </a:lnSpc>
              <a:spcBef>
                <a:spcPct val="0"/>
              </a:spcBef>
            </a:pPr>
            <a:r>
              <a:rPr lang="en-US" b="true" sz="3399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“Why?”</a:t>
            </a:r>
            <a:r>
              <a:rPr lang="en-US" b="true" sz="3399" strike="noStrike" u="none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 questions move</a:t>
            </a:r>
            <a:r>
              <a:rPr lang="en-US" b="true" sz="3399" strike="noStrike" u="none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 pupil</a:t>
            </a:r>
            <a:r>
              <a:rPr lang="en-US" b="true" sz="3399" strike="noStrike" u="none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s into explanation and meaning.</a:t>
            </a:r>
          </a:p>
        </p:txBody>
      </p:sp>
    </p:spTree>
  </p:cSld>
  <p:clrMapOvr>
    <a:masterClrMapping/>
  </p:clrMapOvr>
  <p:transition spd="slow">
    <p:push dir="l"/>
  </p:transition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262152" y="2999957"/>
            <a:ext cx="6429666" cy="5551737"/>
            <a:chOff x="0" y="0"/>
            <a:chExt cx="996123" cy="86010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996123" cy="860109"/>
            </a:xfrm>
            <a:custGeom>
              <a:avLst/>
              <a:gdLst/>
              <a:ahLst/>
              <a:cxnLst/>
              <a:rect r="r" b="b" t="t" l="l"/>
              <a:pathLst>
                <a:path h="860109" w="996123">
                  <a:moveTo>
                    <a:pt x="27694" y="0"/>
                  </a:moveTo>
                  <a:lnTo>
                    <a:pt x="968429" y="0"/>
                  </a:lnTo>
                  <a:cubicBezTo>
                    <a:pt x="975774" y="0"/>
                    <a:pt x="982818" y="2918"/>
                    <a:pt x="988012" y="8111"/>
                  </a:cubicBezTo>
                  <a:cubicBezTo>
                    <a:pt x="993206" y="13305"/>
                    <a:pt x="996123" y="20349"/>
                    <a:pt x="996123" y="27694"/>
                  </a:cubicBezTo>
                  <a:lnTo>
                    <a:pt x="996123" y="832415"/>
                  </a:lnTo>
                  <a:cubicBezTo>
                    <a:pt x="996123" y="847710"/>
                    <a:pt x="983724" y="860109"/>
                    <a:pt x="968429" y="860109"/>
                  </a:cubicBezTo>
                  <a:lnTo>
                    <a:pt x="27694" y="860109"/>
                  </a:lnTo>
                  <a:cubicBezTo>
                    <a:pt x="20349" y="860109"/>
                    <a:pt x="13305" y="857192"/>
                    <a:pt x="8111" y="851998"/>
                  </a:cubicBezTo>
                  <a:cubicBezTo>
                    <a:pt x="2918" y="846804"/>
                    <a:pt x="0" y="839760"/>
                    <a:pt x="0" y="832415"/>
                  </a:cubicBezTo>
                  <a:lnTo>
                    <a:pt x="0" y="27694"/>
                  </a:lnTo>
                  <a:cubicBezTo>
                    <a:pt x="0" y="12399"/>
                    <a:pt x="12399" y="0"/>
                    <a:pt x="27694" y="0"/>
                  </a:cubicBezTo>
                  <a:close/>
                </a:path>
              </a:pathLst>
            </a:custGeom>
            <a:blipFill>
              <a:blip r:embed="rId3"/>
              <a:stretch>
                <a:fillRect l="0" t="-6314" r="0" b="-6314"/>
              </a:stretch>
            </a:blipFill>
            <a:ln w="38100" cap="rnd">
              <a:solidFill>
                <a:srgbClr val="FFFFFF"/>
              </a:solidFill>
              <a:prstDash val="solid"/>
              <a:round/>
            </a:ln>
          </p:spPr>
        </p:sp>
      </p:grpSp>
      <p:sp>
        <p:nvSpPr>
          <p:cNvPr name="Freeform 5" id="5"/>
          <p:cNvSpPr/>
          <p:nvPr/>
        </p:nvSpPr>
        <p:spPr>
          <a:xfrm flipH="false" flipV="false" rot="-1862170">
            <a:off x="402006" y="8551170"/>
            <a:ext cx="1253387" cy="1414259"/>
          </a:xfrm>
          <a:custGeom>
            <a:avLst/>
            <a:gdLst/>
            <a:ahLst/>
            <a:cxnLst/>
            <a:rect r="r" b="b" t="t" l="l"/>
            <a:pathLst>
              <a:path h="1414259" w="1253387">
                <a:moveTo>
                  <a:pt x="0" y="0"/>
                </a:moveTo>
                <a:lnTo>
                  <a:pt x="1253388" y="0"/>
                </a:lnTo>
                <a:lnTo>
                  <a:pt x="1253388" y="1414260"/>
                </a:lnTo>
                <a:lnTo>
                  <a:pt x="0" y="141426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true" flipV="false" rot="0">
            <a:off x="6047414" y="5874219"/>
            <a:ext cx="2449890" cy="2677475"/>
          </a:xfrm>
          <a:custGeom>
            <a:avLst/>
            <a:gdLst/>
            <a:ahLst/>
            <a:cxnLst/>
            <a:rect r="r" b="b" t="t" l="l"/>
            <a:pathLst>
              <a:path h="2677475" w="2449890">
                <a:moveTo>
                  <a:pt x="2449890" y="0"/>
                </a:moveTo>
                <a:lnTo>
                  <a:pt x="0" y="0"/>
                </a:lnTo>
                <a:lnTo>
                  <a:pt x="0" y="2677475"/>
                </a:lnTo>
                <a:lnTo>
                  <a:pt x="2449890" y="2677475"/>
                </a:lnTo>
                <a:lnTo>
                  <a:pt x="244989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5932591" y="-804259"/>
            <a:ext cx="2886945" cy="2807554"/>
          </a:xfrm>
          <a:custGeom>
            <a:avLst/>
            <a:gdLst/>
            <a:ahLst/>
            <a:cxnLst/>
            <a:rect r="r" b="b" t="t" l="l"/>
            <a:pathLst>
              <a:path h="2807554" w="2886945">
                <a:moveTo>
                  <a:pt x="0" y="0"/>
                </a:moveTo>
                <a:lnTo>
                  <a:pt x="2886946" y="0"/>
                </a:lnTo>
                <a:lnTo>
                  <a:pt x="2886946" y="2807554"/>
                </a:lnTo>
                <a:lnTo>
                  <a:pt x="0" y="280755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0">
            <a:off x="374423" y="673118"/>
            <a:ext cx="1775459" cy="1555746"/>
          </a:xfrm>
          <a:custGeom>
            <a:avLst/>
            <a:gdLst/>
            <a:ahLst/>
            <a:cxnLst/>
            <a:rect r="r" b="b" t="t" l="l"/>
            <a:pathLst>
              <a:path h="1555746" w="1775459">
                <a:moveTo>
                  <a:pt x="1775459" y="0"/>
                </a:moveTo>
                <a:lnTo>
                  <a:pt x="0" y="0"/>
                </a:lnTo>
                <a:lnTo>
                  <a:pt x="0" y="1555746"/>
                </a:lnTo>
                <a:lnTo>
                  <a:pt x="1775459" y="1555746"/>
                </a:lnTo>
                <a:lnTo>
                  <a:pt x="1775459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2494228" y="675718"/>
            <a:ext cx="13299545" cy="21488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7560"/>
              </a:lnSpc>
              <a:spcBef>
                <a:spcPct val="0"/>
              </a:spcBef>
            </a:pPr>
            <a:r>
              <a:rPr lang="en-US" sz="8400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From “W</a:t>
            </a:r>
            <a:r>
              <a:rPr lang="en-US" sz="84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h</a:t>
            </a:r>
            <a:r>
              <a:rPr lang="en-US" sz="84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at?” t</a:t>
            </a:r>
            <a:r>
              <a:rPr lang="en-US" sz="84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o</a:t>
            </a:r>
            <a:r>
              <a:rPr lang="en-US" sz="84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 “Why?” an</a:t>
            </a:r>
            <a:r>
              <a:rPr lang="en-US" sz="84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d</a:t>
            </a:r>
            <a:r>
              <a:rPr lang="en-US" sz="84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 “H</a:t>
            </a:r>
            <a:r>
              <a:rPr lang="en-US" sz="84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o</a:t>
            </a:r>
            <a:r>
              <a:rPr lang="en-US" sz="84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w?”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8740655" y="4051297"/>
            <a:ext cx="8372876" cy="42779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080"/>
              </a:lnSpc>
            </a:pPr>
            <a:r>
              <a:rPr lang="en-US" sz="2200" b="true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They ask pupils to explain process, sequence and strategy.</a:t>
            </a:r>
          </a:p>
          <a:p>
            <a:pPr algn="just">
              <a:lnSpc>
                <a:spcPts val="3080"/>
              </a:lnSpc>
            </a:pPr>
          </a:p>
          <a:p>
            <a:pPr algn="just">
              <a:lnSpc>
                <a:spcPts val="3080"/>
              </a:lnSpc>
            </a:pPr>
            <a:r>
              <a:rPr lang="en-US" sz="2200" b="true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 For example:</a:t>
            </a:r>
          </a:p>
          <a:p>
            <a:pPr algn="just" marL="474983" indent="-237491" lvl="1">
              <a:lnSpc>
                <a:spcPts val="3080"/>
              </a:lnSpc>
              <a:buFont typeface="Arial"/>
              <a:buChar char="•"/>
            </a:pPr>
            <a:r>
              <a:rPr lang="en-US" b="true" sz="2200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How did you solve that?</a:t>
            </a:r>
          </a:p>
          <a:p>
            <a:pPr algn="just" marL="474983" indent="-237491" lvl="1">
              <a:lnSpc>
                <a:spcPts val="3080"/>
              </a:lnSpc>
              <a:buFont typeface="Arial"/>
              <a:buChar char="•"/>
            </a:pPr>
            <a:r>
              <a:rPr lang="en-US" b="true" sz="2200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How</a:t>
            </a:r>
            <a:r>
              <a:rPr lang="en-US" b="true" sz="2200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 does this link to previous learning?</a:t>
            </a:r>
          </a:p>
          <a:p>
            <a:pPr algn="just" marL="474983" indent="-237491" lvl="1">
              <a:lnSpc>
                <a:spcPts val="3080"/>
              </a:lnSpc>
              <a:buFont typeface="Arial"/>
              <a:buChar char="•"/>
            </a:pPr>
            <a:r>
              <a:rPr lang="en-US" b="true" sz="2200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How</a:t>
            </a:r>
            <a:r>
              <a:rPr lang="en-US" b="true" sz="2200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 could this be improved?</a:t>
            </a:r>
          </a:p>
          <a:p>
            <a:pPr algn="just">
              <a:lnSpc>
                <a:spcPts val="3080"/>
              </a:lnSpc>
            </a:pPr>
          </a:p>
          <a:p>
            <a:pPr algn="just">
              <a:lnSpc>
                <a:spcPts val="3080"/>
              </a:lnSpc>
              <a:spcBef>
                <a:spcPct val="0"/>
              </a:spcBef>
            </a:pPr>
            <a:r>
              <a:rPr lang="en-US" b="true" sz="2200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“How</a:t>
            </a:r>
            <a:r>
              <a:rPr lang="en-US" b="true" sz="2200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?” questions reveal the thinking behind the answer. They expose misconceptions and allow teachers to see whether understanding is secure or fragile.</a:t>
            </a:r>
          </a:p>
          <a:p>
            <a:pPr algn="just">
              <a:lnSpc>
                <a:spcPts val="3080"/>
              </a:lnSpc>
              <a:spcBef>
                <a:spcPct val="0"/>
              </a:spcBef>
            </a:pPr>
          </a:p>
        </p:txBody>
      </p:sp>
      <p:sp>
        <p:nvSpPr>
          <p:cNvPr name="TextBox 11" id="11"/>
          <p:cNvSpPr txBox="true"/>
          <p:nvPr/>
        </p:nvSpPr>
        <p:spPr>
          <a:xfrm rot="0">
            <a:off x="8740655" y="3180932"/>
            <a:ext cx="9232191" cy="6132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75"/>
              </a:lnSpc>
              <a:spcBef>
                <a:spcPct val="0"/>
              </a:spcBef>
            </a:pPr>
            <a:r>
              <a:rPr lang="en-US" b="true" sz="3399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“How?”</a:t>
            </a:r>
            <a:r>
              <a:rPr lang="en-US" b="true" sz="3399" strike="noStrike" u="none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 questions develop p</a:t>
            </a:r>
            <a:r>
              <a:rPr lang="en-US" b="true" sz="3399" strike="noStrike" u="none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roced</a:t>
            </a:r>
            <a:r>
              <a:rPr lang="en-US" b="true" sz="3399" strike="noStrike" u="none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u</a:t>
            </a:r>
            <a:r>
              <a:rPr lang="en-US" b="true" sz="3399" strike="noStrike" u="none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ra</a:t>
            </a:r>
            <a:r>
              <a:rPr lang="en-US" b="true" sz="3399" strike="noStrike" u="none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l reasoning and analytical thinking.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172811" y="9220200"/>
            <a:ext cx="17115189" cy="7631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3"/>
              </a:lnSpc>
              <a:spcBef>
                <a:spcPct val="0"/>
              </a:spcBef>
            </a:pPr>
            <a:r>
              <a:rPr lang="en-US" sz="2202" i="true">
                <a:solidFill>
                  <a:srgbClr val="FFFFFF"/>
                </a:solidFill>
                <a:latin typeface="Nunito Italics"/>
                <a:ea typeface="Nunito Italics"/>
                <a:cs typeface="Nunito Italics"/>
                <a:sym typeface="Nunito Italics"/>
              </a:rPr>
              <a:t>When we consciously shift from predominantly asking “What?” to deliberately incorporating “Why?” and “How?”, we move pupils from remembering to reasoning — and that is where deeper learning begins.</a:t>
            </a:r>
          </a:p>
        </p:txBody>
      </p:sp>
    </p:spTree>
  </p:cSld>
  <p:clrMapOvr>
    <a:masterClrMapping/>
  </p:clrMapOvr>
  <p:transition spd="slow">
    <p:push dir="l"/>
  </p:transition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0">
            <a:off x="16391859" y="1028700"/>
            <a:ext cx="2104813" cy="1236577"/>
          </a:xfrm>
          <a:custGeom>
            <a:avLst/>
            <a:gdLst/>
            <a:ahLst/>
            <a:cxnLst/>
            <a:rect r="r" b="b" t="t" l="l"/>
            <a:pathLst>
              <a:path h="1236577" w="2104813">
                <a:moveTo>
                  <a:pt x="2104813" y="0"/>
                </a:moveTo>
                <a:lnTo>
                  <a:pt x="0" y="0"/>
                </a:lnTo>
                <a:lnTo>
                  <a:pt x="0" y="1236577"/>
                </a:lnTo>
                <a:lnTo>
                  <a:pt x="2104813" y="1236577"/>
                </a:lnTo>
                <a:lnTo>
                  <a:pt x="2104813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592279">
            <a:off x="-155542" y="923320"/>
            <a:ext cx="2316025" cy="1748599"/>
          </a:xfrm>
          <a:custGeom>
            <a:avLst/>
            <a:gdLst/>
            <a:ahLst/>
            <a:cxnLst/>
            <a:rect r="r" b="b" t="t" l="l"/>
            <a:pathLst>
              <a:path h="1748599" w="2316025">
                <a:moveTo>
                  <a:pt x="0" y="0"/>
                </a:moveTo>
                <a:lnTo>
                  <a:pt x="2316025" y="0"/>
                </a:lnTo>
                <a:lnTo>
                  <a:pt x="2316025" y="1748599"/>
                </a:lnTo>
                <a:lnTo>
                  <a:pt x="0" y="174859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4261116" y="2265277"/>
            <a:ext cx="11044411" cy="607443"/>
          </a:xfrm>
          <a:custGeom>
            <a:avLst/>
            <a:gdLst/>
            <a:ahLst/>
            <a:cxnLst/>
            <a:rect r="r" b="b" t="t" l="l"/>
            <a:pathLst>
              <a:path h="607443" w="11044411">
                <a:moveTo>
                  <a:pt x="0" y="0"/>
                </a:moveTo>
                <a:lnTo>
                  <a:pt x="11044411" y="0"/>
                </a:lnTo>
                <a:lnTo>
                  <a:pt x="11044411" y="607443"/>
                </a:lnTo>
                <a:lnTo>
                  <a:pt x="0" y="60744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1563351" y="5854261"/>
            <a:ext cx="5880915" cy="4432739"/>
          </a:xfrm>
          <a:custGeom>
            <a:avLst/>
            <a:gdLst/>
            <a:ahLst/>
            <a:cxnLst/>
            <a:rect r="r" b="b" t="t" l="l"/>
            <a:pathLst>
              <a:path h="4432739" w="5880915">
                <a:moveTo>
                  <a:pt x="0" y="0"/>
                </a:moveTo>
                <a:lnTo>
                  <a:pt x="5880914" y="0"/>
                </a:lnTo>
                <a:lnTo>
                  <a:pt x="5880914" y="4432739"/>
                </a:lnTo>
                <a:lnTo>
                  <a:pt x="0" y="443273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871391" y="620158"/>
            <a:ext cx="11434137" cy="14478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000"/>
              </a:lnSpc>
              <a:spcBef>
                <a:spcPct val="0"/>
              </a:spcBef>
            </a:pPr>
            <a:r>
              <a:rPr lang="en-US" sz="10000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Probing for D</a:t>
            </a:r>
            <a:r>
              <a:rPr lang="en-US" sz="100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e</a:t>
            </a:r>
            <a:r>
              <a:rPr lang="en-US" sz="100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p</a:t>
            </a:r>
            <a:r>
              <a:rPr lang="en-US" sz="100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t</a:t>
            </a:r>
            <a:r>
              <a:rPr lang="en-US" sz="100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h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478058" y="4641156"/>
            <a:ext cx="9015018" cy="48671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893"/>
              </a:lnSpc>
            </a:pPr>
            <a:r>
              <a:rPr lang="en-US" sz="2780" b="true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For example:</a:t>
            </a:r>
          </a:p>
          <a:p>
            <a:pPr algn="just">
              <a:lnSpc>
                <a:spcPts val="3893"/>
              </a:lnSpc>
            </a:pPr>
            <a:r>
              <a:rPr lang="en-US" sz="2780" b="true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 Instead of “What is the answer?”</a:t>
            </a:r>
          </a:p>
          <a:p>
            <a:pPr algn="just">
              <a:lnSpc>
                <a:spcPts val="3893"/>
              </a:lnSpc>
            </a:pPr>
            <a:r>
              <a:rPr lang="en-US" sz="2780" b="true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 Try “How do you know?” or “Why does that work?”</a:t>
            </a:r>
          </a:p>
          <a:p>
            <a:pPr algn="just">
              <a:lnSpc>
                <a:spcPts val="3893"/>
              </a:lnSpc>
            </a:pPr>
          </a:p>
          <a:p>
            <a:pPr algn="just">
              <a:lnSpc>
                <a:spcPts val="3893"/>
              </a:lnSpc>
            </a:pPr>
            <a:r>
              <a:rPr lang="en-US" sz="2780" b="true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Try asking:</a:t>
            </a:r>
          </a:p>
          <a:p>
            <a:pPr algn="just" marL="600407" indent="-300204" lvl="1">
              <a:lnSpc>
                <a:spcPts val="3893"/>
              </a:lnSpc>
              <a:buFont typeface="Arial"/>
              <a:buChar char="•"/>
            </a:pPr>
            <a:r>
              <a:rPr lang="en-US" b="true" sz="2780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Can you explain that further?</a:t>
            </a:r>
          </a:p>
          <a:p>
            <a:pPr algn="just" marL="600407" indent="-300204" lvl="1">
              <a:lnSpc>
                <a:spcPts val="3893"/>
              </a:lnSpc>
              <a:buFont typeface="Arial"/>
              <a:buChar char="•"/>
            </a:pPr>
            <a:r>
              <a:rPr lang="en-US" b="true" sz="2780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What makes you think that?</a:t>
            </a:r>
          </a:p>
          <a:p>
            <a:pPr algn="just" marL="600407" indent="-300204" lvl="1">
              <a:lnSpc>
                <a:spcPts val="3893"/>
              </a:lnSpc>
              <a:buFont typeface="Arial"/>
              <a:buChar char="•"/>
            </a:pPr>
            <a:r>
              <a:rPr lang="en-US" b="true" sz="2780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Is there another way?</a:t>
            </a:r>
          </a:p>
          <a:p>
            <a:pPr algn="just">
              <a:lnSpc>
                <a:spcPts val="3893"/>
              </a:lnSpc>
            </a:pPr>
          </a:p>
          <a:p>
            <a:pPr algn="just">
              <a:lnSpc>
                <a:spcPts val="3893"/>
              </a:lnSpc>
              <a:spcBef>
                <a:spcPct val="0"/>
              </a:spcBef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684081" y="3923619"/>
            <a:ext cx="9808995" cy="3370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75"/>
              </a:lnSpc>
              <a:spcBef>
                <a:spcPct val="0"/>
              </a:spcBef>
            </a:pPr>
            <a:r>
              <a:rPr lang="en-US" b="true" sz="3399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If w</a:t>
            </a:r>
            <a:r>
              <a:rPr lang="en-US" b="true" sz="3399" strike="noStrike" u="none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e </a:t>
            </a:r>
            <a:r>
              <a:rPr lang="en-US" b="true" sz="3399" strike="noStrike" u="none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wan</a:t>
            </a:r>
            <a:r>
              <a:rPr lang="en-US" b="true" sz="3399" strike="noStrike" u="none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t</a:t>
            </a:r>
            <a:r>
              <a:rPr lang="en-US" b="true" sz="3399" strike="noStrike" u="none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 depth, w</a:t>
            </a:r>
            <a:r>
              <a:rPr lang="en-US" b="true" sz="3399" strike="noStrike" u="none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e </a:t>
            </a:r>
            <a:r>
              <a:rPr lang="en-US" b="true" sz="3399" strike="noStrike" u="none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shi</a:t>
            </a:r>
            <a:r>
              <a:rPr lang="en-US" b="true" sz="3399" strike="noStrike" u="none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f</a:t>
            </a:r>
            <a:r>
              <a:rPr lang="en-US" b="true" sz="3399" strike="noStrike" u="none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t</a:t>
            </a:r>
            <a:r>
              <a:rPr lang="en-US" b="true" sz="3399" strike="noStrike" u="none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 </a:t>
            </a:r>
            <a:r>
              <a:rPr lang="en-US" b="true" sz="3399" strike="noStrike" u="none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o</a:t>
            </a:r>
            <a:r>
              <a:rPr lang="en-US" b="true" sz="3399" strike="noStrike" u="none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ur </a:t>
            </a:r>
            <a:r>
              <a:rPr lang="en-US" b="true" sz="3399" strike="noStrike" u="none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languag</a:t>
            </a:r>
            <a:r>
              <a:rPr lang="en-US" b="true" sz="3399" strike="noStrike" u="none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e</a:t>
            </a:r>
            <a:r>
              <a:rPr lang="en-US" b="true" sz="3399" strike="noStrike" u="none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3322719" y="3963560"/>
            <a:ext cx="3282572" cy="1397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b="true" sz="2000" i="true">
                <a:solidFill>
                  <a:srgbClr val="FFFFFF"/>
                </a:solidFill>
                <a:latin typeface="Nunito Heavy Italics"/>
                <a:ea typeface="Nunito Heavy Italics"/>
                <a:cs typeface="Nunito Heavy Italics"/>
                <a:sym typeface="Nunito Heavy Italics"/>
              </a:rPr>
              <a:t>Probing questions are where the magic happens.</a:t>
            </a:r>
          </a:p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b="true" sz="2000" i="true">
                <a:solidFill>
                  <a:srgbClr val="FFFFFF"/>
                </a:solidFill>
                <a:latin typeface="Nunito Heavy Italics"/>
                <a:ea typeface="Nunito Heavy Italics"/>
                <a:cs typeface="Nunito Heavy Italics"/>
                <a:sym typeface="Nunito Heavy Italics"/>
              </a:rPr>
              <a:t>They turn surface answers into deeper thinking.</a:t>
            </a:r>
          </a:p>
        </p:txBody>
      </p:sp>
    </p:spTree>
  </p:cSld>
  <p:clrMapOvr>
    <a:masterClrMapping/>
  </p:clrMapOvr>
  <p:transition spd="slow">
    <p:push dir="l"/>
  </p:transition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377042" y="3602050"/>
            <a:ext cx="6661786" cy="11537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080"/>
              </a:lnSpc>
            </a:pPr>
            <a:r>
              <a:rPr lang="en-US" sz="2200" b="true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Anticipate common errors.</a:t>
            </a:r>
          </a:p>
          <a:p>
            <a:pPr algn="just">
              <a:lnSpc>
                <a:spcPts val="3080"/>
              </a:lnSpc>
            </a:pPr>
            <a:r>
              <a:rPr lang="en-US" sz="2200" b="true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 Ask questions that expose misunderstanding.</a:t>
            </a:r>
          </a:p>
          <a:p>
            <a:pPr algn="just">
              <a:lnSpc>
                <a:spcPts val="3080"/>
              </a:lnSpc>
              <a:spcBef>
                <a:spcPct val="0"/>
              </a:spcBef>
            </a:pPr>
            <a:r>
              <a:rPr lang="en-US" b="true" sz="2200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 Check for depth, not just correct answers.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377042" y="2971867"/>
            <a:ext cx="6661786" cy="3370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75"/>
              </a:lnSpc>
              <a:spcBef>
                <a:spcPct val="0"/>
              </a:spcBef>
            </a:pPr>
            <a:r>
              <a:rPr lang="en-US" b="true" sz="3399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Target</a:t>
            </a:r>
            <a:r>
              <a:rPr lang="en-US" b="true" sz="3399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 Misconceptions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2918180" y="447619"/>
            <a:ext cx="12451640" cy="20764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7200"/>
              </a:lnSpc>
              <a:spcBef>
                <a:spcPct val="0"/>
              </a:spcBef>
            </a:pPr>
            <a:r>
              <a:rPr lang="en-US" sz="8000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P</a:t>
            </a:r>
            <a:r>
              <a:rPr lang="en-US" sz="80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l</a:t>
            </a:r>
            <a:r>
              <a:rPr lang="en-US" sz="80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an Q</a:t>
            </a:r>
            <a:r>
              <a:rPr lang="en-US" sz="80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u</a:t>
            </a:r>
            <a:r>
              <a:rPr lang="en-US" sz="80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e</a:t>
            </a:r>
            <a:r>
              <a:rPr lang="en-US" sz="80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s</a:t>
            </a:r>
            <a:r>
              <a:rPr lang="en-US" sz="80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t</a:t>
            </a:r>
            <a:r>
              <a:rPr lang="en-US" sz="80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ion</a:t>
            </a:r>
            <a:r>
              <a:rPr lang="en-US" sz="8000" strike="noStrike" u="none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s Like You Plan Tasks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6361349" y="5813933"/>
            <a:ext cx="6661786" cy="11537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080"/>
              </a:lnSpc>
            </a:pPr>
            <a:r>
              <a:rPr lang="en-US" sz="2200" b="true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Sequence questions from simple to complex.</a:t>
            </a:r>
          </a:p>
          <a:p>
            <a:pPr algn="just">
              <a:lnSpc>
                <a:spcPts val="3080"/>
              </a:lnSpc>
            </a:pPr>
            <a:r>
              <a:rPr lang="en-US" sz="2200" b="true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 Gradually increase cognitive demand.</a:t>
            </a:r>
          </a:p>
          <a:p>
            <a:pPr algn="just">
              <a:lnSpc>
                <a:spcPts val="3080"/>
              </a:lnSpc>
              <a:spcBef>
                <a:spcPct val="0"/>
              </a:spcBef>
            </a:pPr>
            <a:r>
              <a:rPr lang="en-US" b="true" sz="2200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 Stretch all learners through thinking, not volume.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6361349" y="5324475"/>
            <a:ext cx="6661786" cy="3370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75"/>
              </a:lnSpc>
              <a:spcBef>
                <a:spcPct val="0"/>
              </a:spcBef>
            </a:pPr>
            <a:r>
              <a:rPr lang="en-US" b="true" sz="3399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Build</a:t>
            </a:r>
            <a:r>
              <a:rPr lang="en-US" b="true" sz="3399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 Challenge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9692242" y="3457422"/>
            <a:ext cx="6661786" cy="11537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080"/>
              </a:lnSpc>
            </a:pPr>
            <a:r>
              <a:rPr lang="en-US" sz="2200" b="true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Follow up initial answers.</a:t>
            </a:r>
          </a:p>
          <a:p>
            <a:pPr algn="just">
              <a:lnSpc>
                <a:spcPts val="3080"/>
              </a:lnSpc>
            </a:pPr>
            <a:r>
              <a:rPr lang="en-US" sz="2200" b="true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 Probe reasoning and justification.</a:t>
            </a:r>
          </a:p>
          <a:p>
            <a:pPr algn="just">
              <a:lnSpc>
                <a:spcPts val="3080"/>
              </a:lnSpc>
              <a:spcBef>
                <a:spcPct val="0"/>
              </a:spcBef>
            </a:pPr>
            <a:r>
              <a:rPr lang="en-US" b="true" sz="2200">
                <a:solidFill>
                  <a:srgbClr val="E5E1E1"/>
                </a:solidFill>
                <a:latin typeface="Nunito Medium"/>
                <a:ea typeface="Nunito Medium"/>
                <a:cs typeface="Nunito Medium"/>
                <a:sym typeface="Nunito Medium"/>
              </a:rPr>
              <a:t> Encourage multiple perspectives or methods.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9850781" y="2971867"/>
            <a:ext cx="6661786" cy="3370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75"/>
              </a:lnSpc>
              <a:spcBef>
                <a:spcPct val="0"/>
              </a:spcBef>
            </a:pPr>
            <a:r>
              <a:rPr lang="en-US" b="true" sz="3399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Extend</a:t>
            </a:r>
            <a:r>
              <a:rPr lang="en-US" b="true" sz="3399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 Thinking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3666187" y="7624953"/>
            <a:ext cx="16223810" cy="27158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80"/>
              </a:lnSpc>
            </a:pPr>
            <a:r>
              <a:rPr lang="en-US" sz="2200" i="true" b="true">
                <a:solidFill>
                  <a:srgbClr val="E5E1E1"/>
                </a:solidFill>
                <a:latin typeface="Nunito Medium Italics"/>
                <a:ea typeface="Nunito Medium Italics"/>
                <a:cs typeface="Nunito Medium Italics"/>
                <a:sym typeface="Nunito Medium Italics"/>
              </a:rPr>
              <a:t>If questioning drives learning, it deserves the same level of planning as tasks and resources.</a:t>
            </a:r>
          </a:p>
          <a:p>
            <a:pPr algn="l">
              <a:lnSpc>
                <a:spcPts val="3080"/>
              </a:lnSpc>
            </a:pPr>
            <a:r>
              <a:rPr lang="en-US" sz="2200" i="true" b="true">
                <a:solidFill>
                  <a:srgbClr val="E5E1E1"/>
                </a:solidFill>
                <a:latin typeface="Nunito Medium Italics"/>
                <a:ea typeface="Nunito Medium Italics"/>
                <a:cs typeface="Nunito Medium Italics"/>
                <a:sym typeface="Nunito Medium Italics"/>
              </a:rPr>
              <a:t>When we target misconceptions, we prevent errors from embedding.</a:t>
            </a:r>
          </a:p>
          <a:p>
            <a:pPr algn="l">
              <a:lnSpc>
                <a:spcPts val="3080"/>
              </a:lnSpc>
            </a:pPr>
            <a:r>
              <a:rPr lang="en-US" sz="2200" i="true" b="true">
                <a:solidFill>
                  <a:srgbClr val="E5E1E1"/>
                </a:solidFill>
                <a:latin typeface="Nunito Medium Italics"/>
                <a:ea typeface="Nunito Medium Italics"/>
                <a:cs typeface="Nunito Medium Italics"/>
                <a:sym typeface="Nunito Medium Italics"/>
              </a:rPr>
              <a:t>When we build challenge deliberately, we move pupils beyond surface-level responses.</a:t>
            </a:r>
          </a:p>
          <a:p>
            <a:pPr algn="l">
              <a:lnSpc>
                <a:spcPts val="3080"/>
              </a:lnSpc>
            </a:pPr>
            <a:r>
              <a:rPr lang="en-US" sz="2200" i="true" b="true">
                <a:solidFill>
                  <a:srgbClr val="E5E1E1"/>
                </a:solidFill>
                <a:latin typeface="Nunito Medium Italics"/>
                <a:ea typeface="Nunito Medium Italics"/>
                <a:cs typeface="Nunito Medium Italics"/>
                <a:sym typeface="Nunito Medium Italics"/>
              </a:rPr>
              <a:t>When we extend thinking, we ensure pupils are reasoning, not just responding.</a:t>
            </a:r>
          </a:p>
          <a:p>
            <a:pPr algn="l">
              <a:lnSpc>
                <a:spcPts val="3080"/>
              </a:lnSpc>
            </a:pPr>
            <a:r>
              <a:rPr lang="en-US" sz="2200" i="true" b="true">
                <a:solidFill>
                  <a:srgbClr val="E5E1E1"/>
                </a:solidFill>
                <a:latin typeface="Nunito Medium Italics"/>
                <a:ea typeface="Nunito Medium Italics"/>
                <a:cs typeface="Nunito Medium Italics"/>
                <a:sym typeface="Nunito Medium Italics"/>
              </a:rPr>
              <a:t>High-quality questioning is not spontaneous luck — it is professional design.</a:t>
            </a:r>
          </a:p>
          <a:p>
            <a:pPr algn="l">
              <a:lnSpc>
                <a:spcPts val="3080"/>
              </a:lnSpc>
              <a:spcBef>
                <a:spcPct val="0"/>
              </a:spcBef>
            </a:pPr>
          </a:p>
          <a:p>
            <a:pPr algn="l">
              <a:lnSpc>
                <a:spcPts val="3080"/>
              </a:lnSpc>
              <a:spcBef>
                <a:spcPct val="0"/>
              </a:spcBef>
            </a:pPr>
          </a:p>
        </p:txBody>
      </p:sp>
      <p:sp>
        <p:nvSpPr>
          <p:cNvPr name="Freeform 11" id="11"/>
          <p:cNvSpPr/>
          <p:nvPr/>
        </p:nvSpPr>
        <p:spPr>
          <a:xfrm flipH="false" flipV="false" rot="0">
            <a:off x="16783240" y="55147"/>
            <a:ext cx="1504760" cy="2040353"/>
          </a:xfrm>
          <a:custGeom>
            <a:avLst/>
            <a:gdLst/>
            <a:ahLst/>
            <a:cxnLst/>
            <a:rect r="r" b="b" t="t" l="l"/>
            <a:pathLst>
              <a:path h="2040353" w="1504760">
                <a:moveTo>
                  <a:pt x="0" y="0"/>
                </a:moveTo>
                <a:lnTo>
                  <a:pt x="1504760" y="0"/>
                </a:lnTo>
                <a:lnTo>
                  <a:pt x="1504760" y="2040353"/>
                </a:lnTo>
                <a:lnTo>
                  <a:pt x="0" y="204035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true" flipV="false" rot="0">
            <a:off x="16512567" y="2961420"/>
            <a:ext cx="2104813" cy="1236577"/>
          </a:xfrm>
          <a:custGeom>
            <a:avLst/>
            <a:gdLst/>
            <a:ahLst/>
            <a:cxnLst/>
            <a:rect r="r" b="b" t="t" l="l"/>
            <a:pathLst>
              <a:path h="1236577" w="2104813">
                <a:moveTo>
                  <a:pt x="2104813" y="0"/>
                </a:moveTo>
                <a:lnTo>
                  <a:pt x="0" y="0"/>
                </a:lnTo>
                <a:lnTo>
                  <a:pt x="0" y="1236577"/>
                </a:lnTo>
                <a:lnTo>
                  <a:pt x="2104813" y="1236577"/>
                </a:lnTo>
                <a:lnTo>
                  <a:pt x="2104813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773905">
            <a:off x="246017" y="194338"/>
            <a:ext cx="1952841" cy="1872286"/>
          </a:xfrm>
          <a:custGeom>
            <a:avLst/>
            <a:gdLst/>
            <a:ahLst/>
            <a:cxnLst/>
            <a:rect r="r" b="b" t="t" l="l"/>
            <a:pathLst>
              <a:path h="1872286" w="1952841">
                <a:moveTo>
                  <a:pt x="0" y="0"/>
                </a:moveTo>
                <a:lnTo>
                  <a:pt x="1952841" y="0"/>
                </a:lnTo>
                <a:lnTo>
                  <a:pt x="1952841" y="1872286"/>
                </a:lnTo>
                <a:lnTo>
                  <a:pt x="0" y="187228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slow">
    <p:push dir="l"/>
  </p:transition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2526435" y="2865693"/>
            <a:ext cx="873079" cy="873079"/>
            <a:chOff x="0" y="0"/>
            <a:chExt cx="812800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2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2526435" y="4378267"/>
            <a:ext cx="873079" cy="873079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2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2526435" y="5890841"/>
            <a:ext cx="873079" cy="873079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2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2526435" y="7403415"/>
            <a:ext cx="873079" cy="873079"/>
            <a:chOff x="0" y="0"/>
            <a:chExt cx="812800" cy="8128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4" id="1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2"/>
                </a:lnSpc>
              </a:pPr>
            </a:p>
          </p:txBody>
        </p:sp>
      </p:grpSp>
      <p:sp>
        <p:nvSpPr>
          <p:cNvPr name="Freeform 15" id="15"/>
          <p:cNvSpPr/>
          <p:nvPr/>
        </p:nvSpPr>
        <p:spPr>
          <a:xfrm flipH="false" flipV="false" rot="0">
            <a:off x="15842129" y="1046096"/>
            <a:ext cx="3261735" cy="2955948"/>
          </a:xfrm>
          <a:custGeom>
            <a:avLst/>
            <a:gdLst/>
            <a:ahLst/>
            <a:cxnLst/>
            <a:rect r="r" b="b" t="t" l="l"/>
            <a:pathLst>
              <a:path h="2955948" w="3261735">
                <a:moveTo>
                  <a:pt x="0" y="0"/>
                </a:moveTo>
                <a:lnTo>
                  <a:pt x="3261736" y="0"/>
                </a:lnTo>
                <a:lnTo>
                  <a:pt x="3261736" y="2955948"/>
                </a:lnTo>
                <a:lnTo>
                  <a:pt x="0" y="295594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858091" y="462197"/>
            <a:ext cx="15866130" cy="1733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0800"/>
              </a:lnSpc>
              <a:spcBef>
                <a:spcPct val="0"/>
              </a:spcBef>
            </a:pPr>
            <a:r>
              <a:rPr lang="en-US" sz="12000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Model</a:t>
            </a:r>
            <a:r>
              <a:rPr lang="en-US" sz="12000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 Thinking Aloud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3709438" y="2933933"/>
            <a:ext cx="12376372" cy="669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99"/>
              </a:lnSpc>
            </a:pPr>
            <a:r>
              <a:rPr lang="en-US" sz="3999" spc="-79">
                <a:solidFill>
                  <a:srgbClr val="E5E1E1"/>
                </a:solidFill>
                <a:latin typeface="Nunito"/>
                <a:ea typeface="Nunito"/>
                <a:cs typeface="Nunito"/>
                <a:sym typeface="Nunito"/>
              </a:rPr>
              <a:t>“I’m thinking…”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2614551" y="2986256"/>
            <a:ext cx="696845" cy="6337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73"/>
              </a:lnSpc>
            </a:pPr>
            <a:r>
              <a:rPr lang="en-US" sz="3803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1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3709438" y="4446506"/>
            <a:ext cx="12376372" cy="669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99"/>
              </a:lnSpc>
            </a:pPr>
            <a:r>
              <a:rPr lang="en-US" sz="3999" spc="-79">
                <a:solidFill>
                  <a:srgbClr val="E5E1E1"/>
                </a:solidFill>
                <a:latin typeface="Nunito"/>
                <a:ea typeface="Nunito"/>
                <a:cs typeface="Nunito"/>
                <a:sym typeface="Nunito"/>
              </a:rPr>
              <a:t>“I notice…”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2614551" y="4498830"/>
            <a:ext cx="696845" cy="6337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73"/>
              </a:lnSpc>
            </a:pPr>
            <a:r>
              <a:rPr lang="en-US" sz="3803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2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3709438" y="5959080"/>
            <a:ext cx="12376372" cy="669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99"/>
              </a:lnSpc>
            </a:pPr>
            <a:r>
              <a:rPr lang="en-US" sz="3999" spc="-79">
                <a:solidFill>
                  <a:srgbClr val="E5E1E1"/>
                </a:solidFill>
                <a:latin typeface="Nunito"/>
                <a:ea typeface="Nunito"/>
                <a:cs typeface="Nunito"/>
                <a:sym typeface="Nunito"/>
              </a:rPr>
              <a:t>“I wonder…”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2614551" y="6011404"/>
            <a:ext cx="696845" cy="6337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73"/>
              </a:lnSpc>
            </a:pPr>
            <a:r>
              <a:rPr lang="en-US" sz="3803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3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3709438" y="7471654"/>
            <a:ext cx="12376372" cy="669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99"/>
              </a:lnSpc>
            </a:pPr>
            <a:r>
              <a:rPr lang="en-US" sz="3999" spc="-79">
                <a:solidFill>
                  <a:srgbClr val="E5E1E1"/>
                </a:solidFill>
                <a:latin typeface="Nunito"/>
                <a:ea typeface="Nunito"/>
                <a:cs typeface="Nunito"/>
                <a:sym typeface="Nunito"/>
              </a:rPr>
              <a:t>“Another possibility could be…”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2614551" y="7523978"/>
            <a:ext cx="696845" cy="6337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73"/>
              </a:lnSpc>
            </a:pPr>
            <a:r>
              <a:rPr lang="en-US" sz="3803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4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734741" y="8876569"/>
            <a:ext cx="14818519" cy="8153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60"/>
              </a:lnSpc>
              <a:spcBef>
                <a:spcPct val="0"/>
              </a:spcBef>
            </a:pPr>
            <a:r>
              <a:rPr lang="en-US" b="true" sz="2400" i="true">
                <a:solidFill>
                  <a:srgbClr val="FFFFFF"/>
                </a:solidFill>
                <a:latin typeface="Nunito Heavy Italics"/>
                <a:ea typeface="Nunito Heavy Italics"/>
                <a:cs typeface="Nunito Heavy Italics"/>
                <a:sym typeface="Nunito Heavy Italics"/>
              </a:rPr>
              <a:t>When we model thinking, we teach pupils how to think.</a:t>
            </a:r>
          </a:p>
          <a:p>
            <a:pPr algn="ctr">
              <a:lnSpc>
                <a:spcPts val="3360"/>
              </a:lnSpc>
              <a:spcBef>
                <a:spcPct val="0"/>
              </a:spcBef>
            </a:pPr>
            <a:r>
              <a:rPr lang="en-US" b="true" sz="2400" i="true">
                <a:solidFill>
                  <a:srgbClr val="FFFFFF"/>
                </a:solidFill>
                <a:latin typeface="Nunito Heavy Italics"/>
                <a:ea typeface="Nunito Heavy Italics"/>
                <a:cs typeface="Nunito Heavy Italics"/>
                <a:sym typeface="Nunito Heavy Italics"/>
              </a:rPr>
              <a:t>This is especially powerful for disadvantaged learners who may not have internalised this language.</a:t>
            </a:r>
          </a:p>
        </p:txBody>
      </p:sp>
    </p:spTree>
  </p:cSld>
  <p:clrMapOvr>
    <a:masterClrMapping/>
  </p:clrMapOvr>
  <p:transition spd="slow">
    <p:push dir="l"/>
  </p:transition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842129" y="1046096"/>
            <a:ext cx="3261735" cy="2955948"/>
          </a:xfrm>
          <a:custGeom>
            <a:avLst/>
            <a:gdLst/>
            <a:ahLst/>
            <a:cxnLst/>
            <a:rect r="r" b="b" t="t" l="l"/>
            <a:pathLst>
              <a:path h="2955948" w="3261735">
                <a:moveTo>
                  <a:pt x="0" y="0"/>
                </a:moveTo>
                <a:lnTo>
                  <a:pt x="3261736" y="0"/>
                </a:lnTo>
                <a:lnTo>
                  <a:pt x="3261736" y="2955948"/>
                </a:lnTo>
                <a:lnTo>
                  <a:pt x="0" y="295594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858091" y="462197"/>
            <a:ext cx="15866130" cy="1733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0800"/>
              </a:lnSpc>
              <a:spcBef>
                <a:spcPct val="0"/>
              </a:spcBef>
            </a:pPr>
            <a:r>
              <a:rPr lang="en-US" sz="12000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Reflections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2555787" y="5256495"/>
            <a:ext cx="13286342" cy="23806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b="true" sz="3399" i="true">
                <a:solidFill>
                  <a:srgbClr val="FFFFFF"/>
                </a:solidFill>
                <a:latin typeface="Nunito Heavy Italics"/>
                <a:ea typeface="Nunito Heavy Italics"/>
                <a:cs typeface="Nunito Heavy Italics"/>
                <a:sym typeface="Nunito Heavy Italics"/>
              </a:rPr>
              <a:t>N</a:t>
            </a:r>
            <a:r>
              <a:rPr lang="en-US" b="true" sz="3399" i="true">
                <a:solidFill>
                  <a:srgbClr val="FFFFFF"/>
                </a:solidFill>
                <a:latin typeface="Nunito Heavy Italics"/>
                <a:ea typeface="Nunito Heavy Italics"/>
                <a:cs typeface="Nunito Heavy Italics"/>
                <a:sym typeface="Nunito Heavy Italics"/>
              </a:rPr>
              <a:t>ext week we build on this with cold calling and no-hands-up strategies to ensure every pupil thinks every time.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b="true" sz="3399" i="true">
                <a:solidFill>
                  <a:srgbClr val="FFFFFF"/>
                </a:solidFill>
                <a:latin typeface="Nunito Heavy Italics"/>
                <a:ea typeface="Nunito Heavy Italics"/>
                <a:cs typeface="Nunito Heavy Italics"/>
                <a:sym typeface="Nunito Heavy Italics"/>
              </a:rPr>
              <a:t>Today is about sharpening the quality of our questions.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4210571" y="2821578"/>
            <a:ext cx="9866858" cy="1180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b="true" sz="3399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What questioning habits do I already use well?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b="true" sz="3399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What will I improve this week?</a:t>
            </a:r>
          </a:p>
        </p:txBody>
      </p:sp>
    </p:spTree>
  </p:cSld>
  <p:clrMapOvr>
    <a:masterClrMapping/>
  </p:clrMapOvr>
  <p:transition spd="slow">
    <p:push dir="l"/>
  </p:transition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842129" y="1046096"/>
            <a:ext cx="3261735" cy="2955948"/>
          </a:xfrm>
          <a:custGeom>
            <a:avLst/>
            <a:gdLst/>
            <a:ahLst/>
            <a:cxnLst/>
            <a:rect r="r" b="b" t="t" l="l"/>
            <a:pathLst>
              <a:path h="2955948" w="3261735">
                <a:moveTo>
                  <a:pt x="0" y="0"/>
                </a:moveTo>
                <a:lnTo>
                  <a:pt x="3261736" y="0"/>
                </a:lnTo>
                <a:lnTo>
                  <a:pt x="3261736" y="2955948"/>
                </a:lnTo>
                <a:lnTo>
                  <a:pt x="0" y="295594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858091" y="462197"/>
            <a:ext cx="15866130" cy="3105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0800"/>
              </a:lnSpc>
              <a:spcBef>
                <a:spcPct val="0"/>
              </a:spcBef>
            </a:pPr>
            <a:r>
              <a:rPr lang="en-US" sz="12000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Key Research &amp; Evidence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858091" y="3764742"/>
            <a:ext cx="17010043" cy="12344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60"/>
              </a:lnSpc>
            </a:pPr>
            <a:r>
              <a:rPr lang="en-US" b="true" sz="2400" i="true" u="sng">
                <a:solidFill>
                  <a:srgbClr val="FFFFFF"/>
                </a:solidFill>
                <a:latin typeface="Nunito Heavy Italics"/>
                <a:ea typeface="Nunito Heavy Italics"/>
                <a:cs typeface="Nunito Heavy Italics"/>
                <a:sym typeface="Nunito Heavy Italics"/>
                <a:hlinkClick r:id="rId5" tooltip="https://researchschool.org.uk/durrington/news/what-does-the-evidence-say-about-questioning?utm_source=chatgpt.com"/>
              </a:rPr>
              <a:t>1. Questioning enhances learning gains </a:t>
            </a:r>
          </a:p>
          <a:p>
            <a:pPr algn="ctr">
              <a:lnSpc>
                <a:spcPts val="3360"/>
              </a:lnSpc>
            </a:pPr>
            <a:r>
              <a:rPr lang="en-US" sz="24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rPr>
              <a:t>Research shows that instruction which includes questioning produces greater achievement and supports deeper understanding.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147251" y="5421420"/>
            <a:ext cx="15596890" cy="8153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b="true" sz="2400" u="sng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  <a:hlinkClick r:id="rId6" tooltip="https://www.sciencedirect.com/science/article/pii/S1871187121000377?utm_source=chatgpt.com"/>
              </a:rPr>
              <a:t>2. Intentional questioning supports thinking and scaffolding</a:t>
            </a:r>
          </a:p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b="true" sz="2400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I</a:t>
            </a:r>
            <a:r>
              <a:rPr lang="en-US" sz="24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rPr>
              <a:t>ntentional, carefully planned questions are essential to help pupils construct knowledge and progress cognitively</a:t>
            </a:r>
            <a:r>
              <a:rPr lang="en-US" b="true" sz="2400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.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98304" y="6854163"/>
            <a:ext cx="17891393" cy="12344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b="true" sz="2400" u="sng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  <a:hlinkClick r:id="rId7" tooltip="https://www.sciencepublishinggroup.com/article/10.11648/j.sjedu.20170504.16?utm_source=chatgpt.com"/>
              </a:rPr>
              <a:t>Strategies matter (planning, wait time, feedback)</a:t>
            </a:r>
          </a:p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4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rPr>
              <a:t>Multiple studies highlight the importance of preparing questions, allowing wait time, and giving feedback to strengthen questioning practice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862469" y="8507703"/>
            <a:ext cx="16166455" cy="8153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b="true" sz="2400" u="sng">
                <a:solidFill>
                  <a:srgbClr val="FFFFFF"/>
                </a:solidFill>
                <a:latin typeface="Nunito Bold"/>
                <a:ea typeface="Nunito Bold"/>
                <a:cs typeface="Nunito Bold"/>
                <a:sym typeface="Nunito Bold"/>
                <a:hlinkClick r:id="rId8" tooltip="https://cambridge-community.org.uk/professional-development/gsweq/index.html?utm_source=chatgpt.com"/>
              </a:rPr>
              <a:t>4. Effective questioning links to dialogic teaching and oral language development</a:t>
            </a:r>
          </a:p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4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rPr>
              <a:t>Research points to questioning as a key part of dialogic teaching — engaging talk that builds understanding and oracy</a:t>
            </a:r>
            <a:r>
              <a:rPr lang="en-US" b="true" sz="2400">
                <a:solidFill>
                  <a:srgbClr val="FFFFFF"/>
                </a:solidFill>
                <a:latin typeface="Nunito Heavy"/>
                <a:ea typeface="Nunito Heavy"/>
                <a:cs typeface="Nunito Heavy"/>
                <a:sym typeface="Nunito Heavy"/>
              </a:rPr>
              <a:t>.</a:t>
            </a:r>
          </a:p>
        </p:txBody>
      </p:sp>
    </p:spTree>
  </p:cSld>
  <p:clrMapOvr>
    <a:masterClrMapping/>
  </p:clrMapOvr>
  <p:transition spd="slow">
    <p:push dir="l"/>
  </p:transition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696375" y="6959695"/>
            <a:ext cx="3261735" cy="2955948"/>
          </a:xfrm>
          <a:custGeom>
            <a:avLst/>
            <a:gdLst/>
            <a:ahLst/>
            <a:cxnLst/>
            <a:rect r="r" b="b" t="t" l="l"/>
            <a:pathLst>
              <a:path h="2955948" w="3261735">
                <a:moveTo>
                  <a:pt x="0" y="0"/>
                </a:moveTo>
                <a:lnTo>
                  <a:pt x="3261735" y="0"/>
                </a:lnTo>
                <a:lnTo>
                  <a:pt x="3261735" y="2955948"/>
                </a:lnTo>
                <a:lnTo>
                  <a:pt x="0" y="295594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210935" y="597383"/>
            <a:ext cx="15866130" cy="14478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000"/>
              </a:lnSpc>
              <a:spcBef>
                <a:spcPct val="0"/>
              </a:spcBef>
            </a:pPr>
            <a:r>
              <a:rPr lang="en-US" sz="10000">
                <a:solidFill>
                  <a:srgbClr val="FFFFFF"/>
                </a:solidFill>
                <a:latin typeface="Funtastic"/>
                <a:ea typeface="Funtastic"/>
                <a:cs typeface="Funtastic"/>
                <a:sym typeface="Funtastic"/>
              </a:rPr>
              <a:t>Key Research &amp; Evidence</a:t>
            </a:r>
          </a:p>
        </p:txBody>
      </p:sp>
      <p:pic>
        <p:nvPicPr>
          <p:cNvPr name="Picture 5" id="5"/>
          <p:cNvPicPr>
            <a:picLocks noChangeAspect="true"/>
          </p:cNvPicPr>
          <p:nvPr>
            <a:videoFile r:link="rId6"/>
          </p:nvPr>
        </p:nvPicPr>
        <p:blipFill>
          <a:blip r:embed="rId5"/>
          <a:stretch>
            <a:fillRect/>
          </a:stretch>
        </p:blipFill>
        <p:spPr>
          <a:xfrm rot="0">
            <a:off x="2325601" y="2556907"/>
            <a:ext cx="5142279" cy="2890274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>
            <a:videoFile r:link="rId7"/>
          </p:nvPr>
        </p:nvPicPr>
        <p:blipFill>
          <a:blip r:embed="rId5"/>
          <a:stretch>
            <a:fillRect/>
          </a:stretch>
        </p:blipFill>
        <p:spPr>
          <a:xfrm rot="0">
            <a:off x="6870605" y="6096361"/>
            <a:ext cx="4546791" cy="3410093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>
            <a:videoFile r:link="rId8"/>
          </p:nvPr>
        </p:nvPicPr>
        <p:blipFill>
          <a:blip r:embed="rId5"/>
          <a:stretch>
            <a:fillRect/>
          </a:stretch>
        </p:blipFill>
        <p:spPr>
          <a:xfrm rot="0">
            <a:off x="10576956" y="2556907"/>
            <a:ext cx="5048362" cy="2837487"/>
          </a:xfrm>
          <a:prstGeom prst="rect">
            <a:avLst/>
          </a:prstGeom>
        </p:spPr>
      </p:pic>
    </p:spTree>
  </p:cSld>
  <p:clrMapOvr>
    <a:masterClrMapping/>
  </p:clrMapOvr>
  <p:transition spd="slow">
    <p:push dir="l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DAHBeZP09ck</dc:identifier>
  <dcterms:modified xsi:type="dcterms:W3CDTF">2011-08-01T06:04:30Z</dcterms:modified>
  <cp:revision>1</cp:revision>
  <dc:title>1 - Power of Effective Questioning</dc:title>
</cp:coreProperties>
</file>