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Georgia Pro Bold" charset="1" panose="02040802050405020203"/>
      <p:regular r:id="rId22"/>
    </p:embeddedFont>
    <p:embeddedFont>
      <p:font typeface="Georgia Pro Light" charset="1" panose="02040302050405020303"/>
      <p:regular r:id="rId23"/>
    </p:embeddedFont>
    <p:embeddedFont>
      <p:font typeface="DM Sans" charset="1" panose="00000000000000000000"/>
      <p:regular r:id="rId24"/>
    </p:embeddedFont>
    <p:embeddedFont>
      <p:font typeface="Georgia Pro" charset="1" panose="02040502050405020303"/>
      <p:regular r:id="rId25"/>
    </p:embeddedFont>
    <p:embeddedFont>
      <p:font typeface="Georgia Pro Italics" charset="1" panose="02040502050405090303"/>
      <p:regular r:id="rId26"/>
    </p:embeddedFont>
    <p:embeddedFont>
      <p:font typeface="Georgia Pro Bold Italics" charset="1" panose="02040802050405090203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9.jpeg" Type="http://schemas.openxmlformats.org/officeDocument/2006/relationships/image"/><Relationship Id="rId4" Target="../media/image11.jpeg" Type="http://schemas.openxmlformats.org/officeDocument/2006/relationships/image"/><Relationship Id="rId5" Target="https://www.youtube.com/watch?v=SkUdcfhYjzw&amp;utm_source=chatgpt.com" TargetMode="External" Type="http://schemas.openxmlformats.org/officeDocument/2006/relationships/video"/><Relationship Id="rId6" Target="https://www.youtube.com/watch?v=SKXVQ8B5mfo&amp;utm_source=chatgpt.com" TargetMode="External" Type="http://schemas.openxmlformats.org/officeDocument/2006/relationships/video"/><Relationship Id="rId7" Target="https://www.youtube.com/watch?v=jx1qyOhSrLw&amp;utm_source=chatgpt.com" TargetMode="External" Type="http://schemas.openxmlformats.org/officeDocument/2006/relationships/video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https://d2tic4wvo1iusb.cloudfront.net/production/eef-guidance-reports/deployment-of-teaching-assistants/deployment_of_teaching_assistants_-_guidance_report.pdf?utm_source=chatgpt.com" TargetMode="External" Type="http://schemas.openxmlformats.org/officeDocument/2006/relationships/hyperlink"/><Relationship Id="rId4" Target="https://d2tic4wvo1iusb.cloudfront.net/production/eef-guidance-reports/teaching-assistants/TA_Recommendations_Summary.pdf" TargetMode="External" Type="http://schemas.openxmlformats.org/officeDocument/2006/relationships/hyperlink"/><Relationship Id="rId5" Target="https://educationendowmentfoundation.org.uk/education-evidence/guidance-reports/teaching-assistants?utm_source=chatgpt.com" TargetMode="External" Type="http://schemas.openxmlformats.org/officeDocument/2006/relationships/hyperlink"/><Relationship Id="rId6" Target="https://educationendowmentfoundation.org.uk/education-evidence/teaching-learning-toolkit/teaching-assistant-interventions?utm_source=chatgpt.com" TargetMode="External" Type="http://schemas.openxmlformats.org/officeDocument/2006/relationships/hyperlink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1.jpeg" Type="http://schemas.openxmlformats.org/officeDocument/2006/relationships/image"/><Relationship Id="rId4" Target="https://www.youtube.com/watch?v=C2gZ6Ny79PM&amp;utm_source=chatgpt.com" TargetMode="External" Type="http://schemas.openxmlformats.org/officeDocument/2006/relationships/video"/><Relationship Id="rId5" Target="https://www.youtube.com/watch?v=SkUdcfhYjzw&amp;utm_source=chatgpt.com" TargetMode="External" Type="http://schemas.openxmlformats.org/officeDocument/2006/relationships/video"/><Relationship Id="rId6" Target="https://www.youtube.com/watch?v=JkhS69W_kg8&amp;utm_source=chatgpt.com" TargetMode="External" Type="http://schemas.openxmlformats.org/officeDocument/2006/relationships/video"/><Relationship Id="rId7" Target="https://www.youtube.com/watch?v=DXfNLKgcDWk&amp;utm_source=chatgpt.com" TargetMode="External" Type="http://schemas.openxmlformats.org/officeDocument/2006/relationships/video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8991600" cy="10287000"/>
            <a:chOff x="0" y="0"/>
            <a:chExt cx="1035548" cy="118473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5548" cy="1184737"/>
            </a:xfrm>
            <a:custGeom>
              <a:avLst/>
              <a:gdLst/>
              <a:ahLst/>
              <a:cxnLst/>
              <a:rect r="r" b="b" t="t" l="l"/>
              <a:pathLst>
                <a:path h="1184737" w="1035548">
                  <a:moveTo>
                    <a:pt x="0" y="0"/>
                  </a:moveTo>
                  <a:lnTo>
                    <a:pt x="1035548" y="0"/>
                  </a:lnTo>
                  <a:lnTo>
                    <a:pt x="1035548" y="1184737"/>
                  </a:lnTo>
                  <a:lnTo>
                    <a:pt x="0" y="1184737"/>
                  </a:lnTo>
                  <a:close/>
                </a:path>
              </a:pathLst>
            </a:custGeom>
            <a:blipFill>
              <a:blip r:embed="rId2"/>
              <a:stretch>
                <a:fillRect l="0" t="-378" r="0" b="-378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5181078" y="7314527"/>
            <a:ext cx="3106922" cy="3106922"/>
          </a:xfrm>
          <a:custGeom>
            <a:avLst/>
            <a:gdLst/>
            <a:ahLst/>
            <a:cxnLst/>
            <a:rect r="r" b="b" t="t" l="l"/>
            <a:pathLst>
              <a:path h="3106922" w="3106922">
                <a:moveTo>
                  <a:pt x="0" y="0"/>
                </a:moveTo>
                <a:lnTo>
                  <a:pt x="3106922" y="0"/>
                </a:lnTo>
                <a:lnTo>
                  <a:pt x="3106922" y="3106921"/>
                </a:lnTo>
                <a:lnTo>
                  <a:pt x="0" y="3106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9777244" y="1932083"/>
            <a:ext cx="8237759" cy="2315283"/>
            <a:chOff x="0" y="0"/>
            <a:chExt cx="10983679" cy="3087044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104775"/>
              <a:ext cx="10983679" cy="1935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99"/>
                </a:lnSpc>
              </a:pPr>
              <a:r>
                <a:rPr lang="en-US" b="true" sz="5499">
                  <a:solidFill>
                    <a:srgbClr val="000000"/>
                  </a:solidFill>
                  <a:latin typeface="Georgia Pro Bold"/>
                  <a:ea typeface="Georgia Pro Bold"/>
                  <a:cs typeface="Georgia Pro Bold"/>
                  <a:sym typeface="Georgia Pro Bold"/>
                </a:rPr>
                <a:t>EEF Deployment of Teaching Assistants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2281864"/>
              <a:ext cx="10972399" cy="805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03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9913905" y="5986359"/>
            <a:ext cx="7655966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WEEK 1 - WHY TA DEPLOYMENT MATTERS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462139" y="0"/>
            <a:ext cx="7553325" cy="10287000"/>
            <a:chOff x="0" y="0"/>
            <a:chExt cx="1170208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1593725"/>
            </a:xfrm>
            <a:custGeom>
              <a:avLst/>
              <a:gdLst/>
              <a:ahLst/>
              <a:cxnLst/>
              <a:rect r="r" b="b" t="t" l="l"/>
              <a:pathLst>
                <a:path h="1593725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52050" t="0" r="-5205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28810" y="336244"/>
            <a:ext cx="11647293" cy="2422689"/>
            <a:chOff x="0" y="0"/>
            <a:chExt cx="15529724" cy="3230252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57150"/>
              <a:ext cx="15529724" cy="25455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370"/>
                </a:lnSpc>
              </a:pPr>
              <a:r>
                <a:rPr lang="en-US" sz="67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SEND &amp; D</a:t>
              </a:r>
              <a:r>
                <a:rPr lang="en-US" sz="67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isadvantaged Pupils: Why This Matters Most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048142"/>
              <a:ext cx="15529724" cy="1821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75316" y="2647407"/>
            <a:ext cx="12000786" cy="7022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1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Evidence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shows:</a:t>
            </a:r>
          </a:p>
          <a:p>
            <a:pPr algn="just">
              <a:lnSpc>
                <a:spcPts val="3519"/>
              </a:lnSpc>
              <a:spcBef>
                <a:spcPct val="0"/>
              </a:spcBef>
            </a:pPr>
          </a:p>
          <a:p>
            <a:pPr algn="just" marL="690879" indent="-345439" lvl="1">
              <a:lnSpc>
                <a:spcPts val="351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Pupils with SEND and those from disadvantaged backgrounds are most affected by poor TA deployment</a:t>
            </a:r>
          </a:p>
          <a:p>
            <a:pPr algn="just">
              <a:lnSpc>
                <a:spcPts val="3519"/>
              </a:lnSpc>
              <a:spcBef>
                <a:spcPct val="0"/>
              </a:spcBef>
            </a:pPr>
          </a:p>
          <a:p>
            <a:pPr algn="just" marL="690879" indent="-345439" lvl="1">
              <a:lnSpc>
                <a:spcPts val="351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Over-support can:</a:t>
            </a:r>
          </a:p>
          <a:p>
            <a:pPr algn="just" marL="1381758" indent="-460586" lvl="2">
              <a:lnSpc>
                <a:spcPts val="3519"/>
              </a:lnSpc>
              <a:spcBef>
                <a:spcPct val="0"/>
              </a:spcBef>
              <a:buFont typeface="Arial"/>
              <a:buChar char="⚬"/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reduce resilience</a:t>
            </a:r>
          </a:p>
          <a:p>
            <a:pPr algn="just" marL="1381758" indent="-460586" lvl="2">
              <a:lnSpc>
                <a:spcPts val="3519"/>
              </a:lnSpc>
              <a:spcBef>
                <a:spcPct val="0"/>
              </a:spcBef>
              <a:buFont typeface="Arial"/>
              <a:buChar char="⚬"/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lower expectations</a:t>
            </a:r>
          </a:p>
          <a:p>
            <a:pPr algn="just" marL="1381758" indent="-460586" lvl="2">
              <a:lnSpc>
                <a:spcPts val="3519"/>
              </a:lnSpc>
              <a:spcBef>
                <a:spcPct val="0"/>
              </a:spcBef>
              <a:buFont typeface="Arial"/>
              <a:buChar char="⚬"/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limit access to 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hig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h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-qual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it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y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te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ching</a:t>
            </a:r>
          </a:p>
          <a:p>
            <a:pPr algn="just">
              <a:lnSpc>
                <a:spcPts val="3519"/>
              </a:lnSpc>
              <a:spcBef>
                <a:spcPct val="0"/>
              </a:spcBef>
            </a:pPr>
          </a:p>
          <a:p>
            <a:pPr algn="just">
              <a:lnSpc>
                <a:spcPts val="351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Effec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iv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 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dep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lo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ym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en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he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l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 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ensu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re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:</a:t>
            </a:r>
          </a:p>
          <a:p>
            <a:pPr algn="just">
              <a:lnSpc>
                <a:spcPts val="3519"/>
              </a:lnSpc>
              <a:spcBef>
                <a:spcPct val="0"/>
              </a:spcBef>
            </a:pPr>
          </a:p>
          <a:p>
            <a:pPr algn="just" marL="690879" indent="-345439" lvl="1">
              <a:lnSpc>
                <a:spcPts val="351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equ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ty, 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no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de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pend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en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c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</a:t>
            </a:r>
          </a:p>
          <a:p>
            <a:pPr algn="just" marL="690879" indent="-345439" lvl="1">
              <a:lnSpc>
                <a:spcPts val="351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ccess 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e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x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ert teach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ing</a:t>
            </a:r>
          </a:p>
          <a:p>
            <a:pPr algn="just" marL="690879" indent="-345439" lvl="1">
              <a:lnSpc>
                <a:spcPts val="351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l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n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g-t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er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m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ou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tc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omes,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no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s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h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ort-t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er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m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task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c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mpl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</a:t>
            </a:r>
            <a:r>
              <a:rPr lang="en-US" sz="31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tion</a:t>
            </a:r>
          </a:p>
          <a:p>
            <a:pPr algn="just">
              <a:lnSpc>
                <a:spcPts val="351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462139" y="0"/>
            <a:ext cx="7553325" cy="10287000"/>
            <a:chOff x="0" y="0"/>
            <a:chExt cx="1170208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1593725"/>
            </a:xfrm>
            <a:custGeom>
              <a:avLst/>
              <a:gdLst/>
              <a:ahLst/>
              <a:cxnLst/>
              <a:rect r="r" b="b" t="t" l="l"/>
              <a:pathLst>
                <a:path h="1593725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54387" t="0" r="-23845" b="4900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28810" y="336244"/>
            <a:ext cx="10087549" cy="1889706"/>
            <a:chOff x="0" y="0"/>
            <a:chExt cx="13450065" cy="2519608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66675"/>
              <a:ext cx="13450065" cy="15546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</a:pPr>
              <a:r>
                <a:rPr lang="en-US" sz="80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Pau</a:t>
              </a:r>
              <a:r>
                <a:rPr lang="en-US" sz="80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se &amp; Watch 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2047803"/>
              <a:ext cx="13450065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4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355763" y="7808549"/>
            <a:ext cx="10902797" cy="212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While watching, consider:</a:t>
            </a:r>
          </a:p>
          <a:p>
            <a:pPr algn="just" marL="647700" indent="-323850" lvl="1">
              <a:lnSpc>
                <a:spcPts val="3300"/>
              </a:lnSpc>
              <a:spcBef>
                <a:spcPct val="0"/>
              </a:spcBef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What challenged your thinking?</a:t>
            </a:r>
          </a:p>
          <a:p>
            <a:pPr algn="just" marL="647700" indent="-323850" lvl="1">
              <a:lnSpc>
                <a:spcPts val="3300"/>
              </a:lnSpc>
              <a:spcBef>
                <a:spcPct val="0"/>
              </a:spcBef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What 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fe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lt 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familia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r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?</a:t>
            </a:r>
          </a:p>
          <a:p>
            <a:pPr algn="just" marL="647700" indent="-323850" lvl="1">
              <a:lnSpc>
                <a:spcPts val="3300"/>
              </a:lnSpc>
              <a:spcBef>
                <a:spcPct val="0"/>
              </a:spcBef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W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hat 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might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 nee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d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 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t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o 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c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h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ang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e 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in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 pr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ac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t</a:t>
            </a:r>
            <a:r>
              <a:rPr lang="en-US" sz="3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ice?</a:t>
            </a:r>
          </a:p>
          <a:p>
            <a:pPr algn="just">
              <a:lnSpc>
                <a:spcPts val="3300"/>
              </a:lnSpc>
              <a:spcBef>
                <a:spcPct val="0"/>
              </a:spcBef>
            </a:pPr>
          </a:p>
        </p:txBody>
      </p:sp>
      <p:grpSp>
        <p:nvGrpSpPr>
          <p:cNvPr name="Group 8" id="8"/>
          <p:cNvGrpSpPr/>
          <p:nvPr/>
        </p:nvGrpSpPr>
        <p:grpSpPr>
          <a:xfrm rot="0">
            <a:off x="12462139" y="0"/>
            <a:ext cx="7553325" cy="10287000"/>
            <a:chOff x="0" y="0"/>
            <a:chExt cx="1170208" cy="15937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70208" cy="1593725"/>
            </a:xfrm>
            <a:custGeom>
              <a:avLst/>
              <a:gdLst/>
              <a:ahLst/>
              <a:cxnLst/>
              <a:rect r="r" b="b" t="t" l="l"/>
              <a:pathLst>
                <a:path h="1593725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3"/>
              <a:stretch>
                <a:fillRect l="-52050" t="0" r="-52050" b="0"/>
              </a:stretch>
            </a:blipFill>
          </p:spPr>
        </p:sp>
      </p:grpSp>
      <p:pic>
        <p:nvPicPr>
          <p:cNvPr name="Picture 10" id="10"/>
          <p:cNvPicPr>
            <a:picLocks noChangeAspect="true"/>
          </p:cNvPicPr>
          <p:nvPr>
            <a:videoFile r:link="rId5"/>
          </p:nvPr>
        </p:nvPicPr>
        <p:blipFill>
          <a:blip r:embed="rId4"/>
          <a:stretch>
            <a:fillRect/>
          </a:stretch>
        </p:blipFill>
        <p:spPr>
          <a:xfrm rot="0">
            <a:off x="1355763" y="2483337"/>
            <a:ext cx="3851652" cy="2164863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>
            <a:videoFile r:link="rId6"/>
          </p:nvPr>
        </p:nvPicPr>
        <p:blipFill>
          <a:blip r:embed="rId4"/>
          <a:stretch>
            <a:fillRect/>
          </a:stretch>
        </p:blipFill>
        <p:spPr>
          <a:xfrm rot="0">
            <a:off x="6065136" y="2483337"/>
            <a:ext cx="3851652" cy="2164863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>
            <a:videoFile r:link="rId7"/>
          </p:nvPr>
        </p:nvPicPr>
        <p:blipFill>
          <a:blip r:embed="rId4"/>
          <a:stretch>
            <a:fillRect/>
          </a:stretch>
        </p:blipFill>
        <p:spPr>
          <a:xfrm rot="0">
            <a:off x="3646758" y="5143500"/>
            <a:ext cx="3851652" cy="216486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306164" y="0"/>
            <a:ext cx="7553325" cy="10287000"/>
            <a:chOff x="0" y="0"/>
            <a:chExt cx="1170208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1593725"/>
            </a:xfrm>
            <a:custGeom>
              <a:avLst/>
              <a:gdLst/>
              <a:ahLst/>
              <a:cxnLst/>
              <a:rect r="r" b="b" t="t" l="l"/>
              <a:pathLst>
                <a:path h="1593725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52016" t="0" r="-52016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54383" y="673262"/>
            <a:ext cx="10087549" cy="2652343"/>
            <a:chOff x="0" y="0"/>
            <a:chExt cx="13450065" cy="3536457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66675"/>
              <a:ext cx="13450065" cy="26155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590"/>
                </a:lnSpc>
              </a:pPr>
              <a:r>
                <a:rPr lang="en-US" sz="69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L</a:t>
              </a:r>
              <a:r>
                <a:rPr lang="en-US" sz="69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inking TA Deployment to School Improvement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118204"/>
              <a:ext cx="13450065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374829" y="3760041"/>
            <a:ext cx="10902797" cy="5148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Effective TA</a:t>
            </a: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 deployment supports:</a:t>
            </a:r>
          </a:p>
          <a:p>
            <a:pPr algn="just">
              <a:lnSpc>
                <a:spcPts val="3739"/>
              </a:lnSpc>
            </a:pPr>
          </a:p>
          <a:p>
            <a:pPr algn="just" marL="734058" indent="-367029" lvl="1">
              <a:lnSpc>
                <a:spcPts val="373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improved pupil progress</a:t>
            </a:r>
          </a:p>
          <a:p>
            <a:pPr algn="just" marL="734058" indent="-367029" lvl="1">
              <a:lnSpc>
                <a:spcPts val="373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stronger teacher–TA collaboration</a:t>
            </a:r>
          </a:p>
          <a:p>
            <a:pPr algn="just" marL="734058" indent="-367029" lvl="1">
              <a:lnSpc>
                <a:spcPts val="373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better use of Pupil Premium and SEND funding</a:t>
            </a:r>
          </a:p>
          <a:p>
            <a:pPr algn="just" marL="734058" indent="-367029" lvl="1">
              <a:lnSpc>
                <a:spcPts val="373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inspection-ready practice grounded in evidence</a:t>
            </a:r>
          </a:p>
          <a:p>
            <a:pPr algn="just">
              <a:lnSpc>
                <a:spcPts val="3739"/>
              </a:lnSpc>
            </a:pPr>
          </a:p>
          <a:p>
            <a:pPr algn="just">
              <a:lnSpc>
                <a:spcPts val="3739"/>
              </a:lnSpc>
            </a:pPr>
          </a:p>
          <a:p>
            <a:pPr algn="ctr">
              <a:lnSpc>
                <a:spcPts val="3739"/>
              </a:lnSpc>
            </a:pPr>
            <a:r>
              <a:rPr lang="en-US" b="true" sz="3399" i="true">
                <a:solidFill>
                  <a:srgbClr val="000000"/>
                </a:solidFill>
                <a:latin typeface="Georgia Pro Bold Italics"/>
                <a:ea typeface="Georgia Pro Bold Italics"/>
                <a:cs typeface="Georgia Pro Bold Italics"/>
                <a:sym typeface="Georgia Pro Bold Italics"/>
              </a:rPr>
              <a:t>This is not about doing more — it’s about doing the right things, in the right way.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BFCB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36244" y="469020"/>
            <a:ext cx="14516330" cy="114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</a:pPr>
            <a:r>
              <a:rPr lang="en-US" sz="8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Key Takeaways from Session 1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36244" y="1927566"/>
            <a:ext cx="17579019" cy="8160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true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Th</a:t>
            </a: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e way TAs are deployed matters as much as the support itself</a:t>
            </a:r>
          </a:p>
          <a:p>
            <a:pPr algn="l">
              <a:lnSpc>
                <a:spcPts val="3920"/>
              </a:lnSpc>
            </a:pP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se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arch 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sh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ows that 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 is 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n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ot th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 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ese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nce of 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 TA 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hat makes 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he d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fference, but how their support is planned, structured, and used within teaching and learning.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Evidence shows unstructured support can limit progress</a:t>
            </a:r>
          </a:p>
          <a:p>
            <a:pPr algn="l">
              <a:lnSpc>
                <a:spcPts val="3920"/>
              </a:lnSpc>
            </a:pP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 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When support is informal, reactive, or focused on task completion rather than learning, pupils can become over-reliant on adults and make less academic progress over time.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S</a:t>
            </a:r>
            <a:r>
              <a:rPr lang="en-US" b="true" sz="2800" u="none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t</a:t>
            </a: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ructured,</a:t>
            </a:r>
            <a:r>
              <a:rPr lang="en-US" b="true" sz="2800" u="none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 </a:t>
            </a: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plan</a:t>
            </a:r>
            <a:r>
              <a:rPr lang="en-US" b="true" sz="2800" u="none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ne</a:t>
            </a: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d,</a:t>
            </a:r>
            <a:r>
              <a:rPr lang="en-US" b="true" sz="2800" u="none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 </a:t>
            </a: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evidence-based</a:t>
            </a:r>
            <a:r>
              <a:rPr lang="en-US" b="true" sz="2800" u="none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 </a:t>
            </a: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app</a:t>
            </a:r>
            <a:r>
              <a:rPr lang="en-US" b="true" sz="2800" u="none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ro</a:t>
            </a: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aches </a:t>
            </a:r>
            <a:r>
              <a:rPr lang="en-US" b="true" sz="2800" u="none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im</a:t>
            </a: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pro</a:t>
            </a:r>
            <a:r>
              <a:rPr lang="en-US" b="true" sz="2800" u="none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ve</a:t>
            </a: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 </a:t>
            </a:r>
            <a:r>
              <a:rPr lang="en-US" b="true" sz="2800" u="none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o</a:t>
            </a: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utco</a:t>
            </a:r>
            <a:r>
              <a:rPr lang="en-US" b="true" sz="2800" u="none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me</a:t>
            </a: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s</a:t>
            </a:r>
          </a:p>
          <a:p>
            <a:pPr algn="l">
              <a:lnSpc>
                <a:spcPts val="3920"/>
              </a:lnSpc>
            </a:pP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TAs have the greatest impact when their role is clearly defined, linked to lesson objectives, and focused on scaffolding learning and building independence.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Underst</a:t>
            </a:r>
            <a:r>
              <a:rPr lang="en-US" b="true" sz="2800" u="none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a</a:t>
            </a: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n</a:t>
            </a:r>
            <a:r>
              <a:rPr lang="en-US" b="true" sz="2800" u="none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ding </a:t>
            </a: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t</a:t>
            </a:r>
            <a:r>
              <a:rPr lang="en-US" b="true" sz="2800" u="none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he</a:t>
            </a: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 wh</a:t>
            </a:r>
            <a:r>
              <a:rPr lang="en-US" b="true" sz="2800" u="none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y </a:t>
            </a: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prep</a:t>
            </a:r>
            <a:r>
              <a:rPr lang="en-US" b="true" sz="2800" u="none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a</a:t>
            </a:r>
            <a:r>
              <a:rPr lang="en-US" b="true" sz="2800">
                <a:solidFill>
                  <a:srgbClr val="0000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res us for the how</a:t>
            </a: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By understanding the research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beh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in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d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TA 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d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epl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y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ment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,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aff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a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 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b</a:t>
            </a:r>
            <a:r>
              <a:rPr lang="en-US" sz="2800" u="none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ett</a:t>
            </a:r>
            <a:r>
              <a:rPr lang="en-US" sz="280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er equipped to make informed decisions about practice and to engage meaningfully with the strategies introduced in later sessions.</a:t>
            </a:r>
          </a:p>
          <a:p>
            <a:pPr algn="l">
              <a:lnSpc>
                <a:spcPts val="3080"/>
              </a:lnSpc>
            </a:pPr>
          </a:p>
          <a:p>
            <a:pPr algn="l" marL="0" indent="0" lvl="0">
              <a:lnSpc>
                <a:spcPts val="2660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827880" y="0"/>
            <a:ext cx="7553325" cy="10287000"/>
            <a:chOff x="0" y="0"/>
            <a:chExt cx="1170208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1593725"/>
            </a:xfrm>
            <a:custGeom>
              <a:avLst/>
              <a:gdLst/>
              <a:ahLst/>
              <a:cxnLst/>
              <a:rect r="r" b="b" t="t" l="l"/>
              <a:pathLst>
                <a:path h="1593725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205" r="0" b="-205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03388" y="507171"/>
            <a:ext cx="12136686" cy="8719765"/>
            <a:chOff x="0" y="0"/>
            <a:chExt cx="16182248" cy="11626354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76200"/>
              <a:ext cx="16182248" cy="31902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240"/>
                </a:lnSpc>
              </a:pPr>
              <a:r>
                <a:rPr lang="en-US" sz="84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Optional Extension Task</a:t>
              </a:r>
            </a:p>
            <a:p>
              <a:pPr algn="l" marL="0" indent="0" lvl="0">
                <a:lnSpc>
                  <a:spcPts val="9240"/>
                </a:lnSpc>
              </a:pP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673825"/>
              <a:ext cx="16182248" cy="79525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759"/>
                </a:lnSpc>
              </a:pPr>
              <a:r>
                <a:rPr lang="en-US" sz="3399">
                  <a:solidFill>
                    <a:srgbClr val="000000"/>
                  </a:solidFill>
                  <a:latin typeface="Georgia Pro"/>
                  <a:ea typeface="Georgia Pro"/>
                  <a:cs typeface="Georgia Pro"/>
                  <a:sym typeface="Georgia Pro"/>
                </a:rPr>
                <a:t>Reflect on a pupil you support:</a:t>
              </a:r>
            </a:p>
            <a:p>
              <a:pPr algn="l" marL="734053" indent="-367026" lvl="1">
                <a:lnSpc>
                  <a:spcPts val="4759"/>
                </a:lnSpc>
                <a:buFont typeface="Arial"/>
                <a:buChar char="•"/>
              </a:pPr>
              <a:r>
                <a:rPr lang="en-US" sz="3399">
                  <a:solidFill>
                    <a:srgbClr val="000000"/>
                  </a:solidFill>
                  <a:latin typeface="Georgia Pro"/>
                  <a:ea typeface="Georgia Pro"/>
                  <a:cs typeface="Georgia Pro"/>
                  <a:sym typeface="Georgia Pro"/>
                </a:rPr>
                <a:t>Where might support be creating dependency?</a:t>
              </a:r>
            </a:p>
            <a:p>
              <a:pPr algn="l">
                <a:lnSpc>
                  <a:spcPts val="4759"/>
                </a:lnSpc>
              </a:pPr>
            </a:p>
            <a:p>
              <a:pPr algn="l" marL="734053" indent="-367026" lvl="1">
                <a:lnSpc>
                  <a:spcPts val="4759"/>
                </a:lnSpc>
                <a:buFont typeface="Arial"/>
                <a:buChar char="•"/>
              </a:pPr>
              <a:r>
                <a:rPr lang="en-US" sz="3399">
                  <a:solidFill>
                    <a:srgbClr val="000000"/>
                  </a:solidFill>
                  <a:latin typeface="Georgia Pro"/>
                  <a:ea typeface="Georgia Pro"/>
                  <a:cs typeface="Georgia Pro"/>
                  <a:sym typeface="Georgia Pro"/>
                </a:rPr>
                <a:t>Observe a lesson and note:</a:t>
              </a:r>
            </a:p>
            <a:p>
              <a:pPr algn="l" marL="734053" indent="-367026" lvl="1">
                <a:lnSpc>
                  <a:spcPts val="4759"/>
                </a:lnSpc>
                <a:buFont typeface="Arial"/>
                <a:buChar char="•"/>
              </a:pPr>
              <a:r>
                <a:rPr lang="en-US" sz="3399">
                  <a:solidFill>
                    <a:srgbClr val="000000"/>
                  </a:solidFill>
                  <a:latin typeface="Georgia Pro"/>
                  <a:ea typeface="Georgia Pro"/>
                  <a:cs typeface="Georgia Pro"/>
                  <a:sym typeface="Georgia Pro"/>
                </a:rPr>
                <a:t>Who does the pupil interact with most?</a:t>
              </a:r>
            </a:p>
            <a:p>
              <a:pPr algn="l">
                <a:lnSpc>
                  <a:spcPts val="4759"/>
                </a:lnSpc>
              </a:pPr>
            </a:p>
            <a:p>
              <a:pPr algn="l" marL="734053" indent="-367026" lvl="1">
                <a:lnSpc>
                  <a:spcPts val="4759"/>
                </a:lnSpc>
                <a:buFont typeface="Arial"/>
                <a:buChar char="•"/>
              </a:pPr>
              <a:r>
                <a:rPr lang="en-US" sz="3399">
                  <a:solidFill>
                    <a:srgbClr val="000000"/>
                  </a:solidFill>
                  <a:latin typeface="Georgia Pro"/>
                  <a:ea typeface="Georgia Pro"/>
                  <a:cs typeface="Georgia Pro"/>
                  <a:sym typeface="Georgia Pro"/>
                </a:rPr>
                <a:t>Discuss with a teacher:</a:t>
              </a:r>
            </a:p>
            <a:p>
              <a:pPr algn="l" marL="734053" indent="-367026" lvl="1">
                <a:lnSpc>
                  <a:spcPts val="4759"/>
                </a:lnSpc>
                <a:buFont typeface="Arial"/>
                <a:buChar char="•"/>
              </a:pPr>
              <a:r>
                <a:rPr lang="en-US" sz="3399">
                  <a:solidFill>
                    <a:srgbClr val="000000"/>
                  </a:solidFill>
                  <a:latin typeface="Georgia Pro"/>
                  <a:ea typeface="Georgia Pro"/>
                  <a:cs typeface="Georgia Pro"/>
                  <a:sym typeface="Georgia Pro"/>
                </a:rPr>
                <a:t>How is TA support planned before lessons?</a:t>
              </a:r>
            </a:p>
            <a:p>
              <a:pPr algn="l">
                <a:lnSpc>
                  <a:spcPts val="4759"/>
                </a:lnSpc>
              </a:pPr>
              <a:r>
                <a:rPr lang="en-US" sz="3399">
                  <a:solidFill>
                    <a:srgbClr val="000000"/>
                  </a:solidFill>
                  <a:latin typeface="Georgia Pro"/>
                  <a:ea typeface="Georgia Pro"/>
                  <a:cs typeface="Georgia Pro"/>
                  <a:sym typeface="Georgia Pro"/>
                </a:rPr>
                <a:t> </a:t>
              </a:r>
            </a:p>
            <a:p>
              <a:pPr algn="l" marL="0" indent="0" lvl="0">
                <a:lnSpc>
                  <a:spcPts val="4759"/>
                </a:lnSpc>
              </a:pP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827880" y="0"/>
            <a:ext cx="7553325" cy="10287000"/>
            <a:chOff x="0" y="0"/>
            <a:chExt cx="1170208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1593725"/>
            </a:xfrm>
            <a:custGeom>
              <a:avLst/>
              <a:gdLst/>
              <a:ahLst/>
              <a:cxnLst/>
              <a:rect r="r" b="b" t="t" l="l"/>
              <a:pathLst>
                <a:path h="1593725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205" r="0" b="-205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03388" y="507171"/>
            <a:ext cx="12136686" cy="8372422"/>
            <a:chOff x="0" y="0"/>
            <a:chExt cx="16182248" cy="11163229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66675"/>
              <a:ext cx="16182248" cy="30405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800"/>
                </a:lnSpc>
              </a:pPr>
              <a:r>
                <a:rPr lang="en-US" sz="80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Further Reading &amp; Videos</a:t>
              </a:r>
            </a:p>
            <a:p>
              <a:pPr algn="l" marL="0" indent="0" lvl="0">
                <a:lnSpc>
                  <a:spcPts val="8800"/>
                </a:lnSpc>
              </a:pP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514653"/>
              <a:ext cx="16182248" cy="76485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99"/>
                </a:lnSpc>
              </a:pPr>
              <a:r>
                <a:rPr lang="en-US" sz="2999" u="sng">
                  <a:solidFill>
                    <a:srgbClr val="000000"/>
                  </a:solidFill>
                  <a:latin typeface="Georgia Pro"/>
                  <a:ea typeface="Georgia Pro"/>
                  <a:cs typeface="Georgia Pro"/>
                  <a:sym typeface="Georgia Pro"/>
                  <a:hlinkClick r:id="rId3" tooltip="https://d2tic4wvo1iusb.cloudfront.net/production/eef-guidance-reports/deployment-of-teaching-assistants/deployment_of_teaching_assistants_-_guidance_report.pdf?utm_source=chatgpt.com"/>
                </a:rPr>
                <a:t>Full updated guidance report — Deployment of Teaching Assistants</a:t>
              </a:r>
            </a:p>
            <a:p>
              <a:pPr algn="l">
                <a:lnSpc>
                  <a:spcPts val="4199"/>
                </a:lnSpc>
              </a:pPr>
            </a:p>
            <a:p>
              <a:pPr algn="l">
                <a:lnSpc>
                  <a:spcPts val="4199"/>
                </a:lnSpc>
              </a:pPr>
              <a:r>
                <a:rPr lang="en-US" sz="2999" u="sng">
                  <a:solidFill>
                    <a:srgbClr val="000000"/>
                  </a:solidFill>
                  <a:latin typeface="Georgia Pro"/>
                  <a:ea typeface="Georgia Pro"/>
                  <a:cs typeface="Georgia Pro"/>
                  <a:sym typeface="Georgia Pro"/>
                  <a:hlinkClick r:id="rId4" tooltip="https://d2tic4wvo1iusb.cloudfront.net/production/eef-guidance-reports/teaching-assistants/TA_Recommendations_Summary.pdf"/>
                </a:rPr>
                <a:t>Summary of the EEF recommendations</a:t>
              </a:r>
            </a:p>
            <a:p>
              <a:pPr algn="l">
                <a:lnSpc>
                  <a:spcPts val="4199"/>
                </a:lnSpc>
              </a:pPr>
            </a:p>
            <a:p>
              <a:pPr algn="l">
                <a:lnSpc>
                  <a:spcPts val="4199"/>
                </a:lnSpc>
              </a:pPr>
              <a:r>
                <a:rPr lang="en-US" sz="2999" u="sng">
                  <a:solidFill>
                    <a:srgbClr val="000000"/>
                  </a:solidFill>
                  <a:latin typeface="Georgia Pro"/>
                  <a:ea typeface="Georgia Pro"/>
                  <a:cs typeface="Georgia Pro"/>
                  <a:sym typeface="Georgia Pro"/>
                  <a:hlinkClick r:id="rId5" tooltip="https://educationendowmentfoundation.org.uk/education-evidence/guidance-reports/teaching-assistants?utm_source=chatgpt.com"/>
                </a:rPr>
                <a:t>EEF page explaining the guidance and the evidence base</a:t>
              </a:r>
            </a:p>
            <a:p>
              <a:pPr algn="l">
                <a:lnSpc>
                  <a:spcPts val="4199"/>
                </a:lnSpc>
              </a:pPr>
            </a:p>
            <a:p>
              <a:pPr algn="l">
                <a:lnSpc>
                  <a:spcPts val="4199"/>
                </a:lnSpc>
              </a:pPr>
              <a:r>
                <a:rPr lang="en-US" sz="2999" u="sng">
                  <a:solidFill>
                    <a:srgbClr val="000000"/>
                  </a:solidFill>
                  <a:latin typeface="Georgia Pro"/>
                  <a:ea typeface="Georgia Pro"/>
                  <a:cs typeface="Georgia Pro"/>
                  <a:sym typeface="Georgia Pro"/>
                  <a:hlinkClick r:id="rId6" tooltip="https://educationendowmentfoundation.org.uk/education-evidence/teaching-learning-toolkit/teaching-assistant-interventions?utm_source=chatgpt.com"/>
                </a:rPr>
                <a:t>EEF tool on TA interventions (evidence on impact)</a:t>
              </a:r>
            </a:p>
            <a:p>
              <a:pPr algn="l">
                <a:lnSpc>
                  <a:spcPts val="4199"/>
                </a:lnSpc>
              </a:pPr>
            </a:p>
            <a:p>
              <a:pPr algn="l">
                <a:lnSpc>
                  <a:spcPts val="4199"/>
                </a:lnSpc>
              </a:pPr>
            </a:p>
            <a:p>
              <a:pPr algn="l">
                <a:lnSpc>
                  <a:spcPts val="4199"/>
                </a:lnSpc>
              </a:pPr>
            </a:p>
            <a:p>
              <a:pPr algn="l" marL="0" indent="0" lvl="0">
                <a:lnSpc>
                  <a:spcPts val="4199"/>
                </a:lnSpc>
              </a:pP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827880" y="0"/>
            <a:ext cx="7553325" cy="10287000"/>
            <a:chOff x="0" y="0"/>
            <a:chExt cx="1170208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1593725"/>
            </a:xfrm>
            <a:custGeom>
              <a:avLst/>
              <a:gdLst/>
              <a:ahLst/>
              <a:cxnLst/>
              <a:rect r="r" b="b" t="t" l="l"/>
              <a:pathLst>
                <a:path h="1593725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205" r="0" b="-205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03388" y="573846"/>
            <a:ext cx="12136686" cy="2263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00"/>
              </a:lnSpc>
            </a:pPr>
            <a:r>
              <a:rPr lang="en-US" sz="8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Direct YouTube Links for Key Concepts</a:t>
            </a:r>
          </a:p>
        </p:txBody>
      </p:sp>
      <p:pic>
        <p:nvPicPr>
          <p:cNvPr name="Picture 5" id="5"/>
          <p:cNvPicPr>
            <a:picLocks noChangeAspect="true"/>
          </p:cNvPicPr>
          <p:nvPr>
            <a:videoFile r:link="rId4"/>
          </p:nvPr>
        </p:nvPicPr>
        <p:blipFill>
          <a:blip r:embed="rId3"/>
          <a:stretch>
            <a:fillRect/>
          </a:stretch>
        </p:blipFill>
        <p:spPr>
          <a:xfrm rot="0">
            <a:off x="1127628" y="3346063"/>
            <a:ext cx="4572963" cy="257028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>
            <a:videoFile r:link="rId5"/>
          </p:nvPr>
        </p:nvPicPr>
        <p:blipFill>
          <a:blip r:embed="rId3"/>
          <a:stretch>
            <a:fillRect/>
          </a:stretch>
        </p:blipFill>
        <p:spPr>
          <a:xfrm rot="0">
            <a:off x="6977754" y="3346063"/>
            <a:ext cx="4572963" cy="257028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>
            <a:videoFile r:link="rId6"/>
          </p:nvPr>
        </p:nvPicPr>
        <p:blipFill>
          <a:blip r:embed="rId3"/>
          <a:stretch>
            <a:fillRect/>
          </a:stretch>
        </p:blipFill>
        <p:spPr>
          <a:xfrm rot="0">
            <a:off x="1028700" y="6687560"/>
            <a:ext cx="4573776" cy="257074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>
            <a:videoFile r:link="rId7"/>
          </p:nvPr>
        </p:nvPicPr>
        <p:blipFill>
          <a:blip r:embed="rId3"/>
          <a:stretch>
            <a:fillRect/>
          </a:stretch>
        </p:blipFill>
        <p:spPr>
          <a:xfrm rot="0">
            <a:off x="6977754" y="6688016"/>
            <a:ext cx="4572963" cy="25702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571770" y="240585"/>
            <a:ext cx="12136686" cy="114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</a:pPr>
            <a:r>
              <a:rPr lang="en-US" sz="8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Safegua</a:t>
            </a:r>
            <a:r>
              <a:rPr lang="en-US" sz="8000">
                <a:solidFill>
                  <a:srgbClr val="000000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rding Spark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318637" y="1989920"/>
            <a:ext cx="14889893" cy="8025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 pupil you regularly support becomes increasingly reliant on you.</a:t>
            </a:r>
          </a:p>
          <a:p>
            <a:pPr algn="ctr">
              <a:lnSpc>
                <a:spcPts val="4059"/>
              </a:lnSpc>
            </a:pPr>
          </a:p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They refuse help from the class teacher and say:</a:t>
            </a:r>
          </a:p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“I only understand it when you explain it.”</a:t>
            </a:r>
          </a:p>
          <a:p>
            <a:pPr algn="ctr">
              <a:lnSpc>
                <a:spcPts val="4059"/>
              </a:lnSpc>
            </a:pPr>
          </a:p>
          <a:p>
            <a:pPr algn="l">
              <a:lnSpc>
                <a:spcPts val="4059"/>
              </a:lnSpc>
            </a:pPr>
            <a:r>
              <a:rPr lang="en-US" sz="2899" u="sng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You notice:</a:t>
            </a:r>
          </a:p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They are withdrawn when you are absent</a:t>
            </a:r>
          </a:p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They seek you out at break/lunch</a:t>
            </a:r>
          </a:p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Their class teacher has less direct contact with them</a:t>
            </a:r>
          </a:p>
          <a:p>
            <a:pPr algn="l">
              <a:lnSpc>
                <a:spcPts val="4059"/>
              </a:lnSpc>
            </a:pPr>
          </a:p>
          <a:p>
            <a:pPr algn="l">
              <a:lnSpc>
                <a:spcPts val="4059"/>
              </a:lnSpc>
            </a:pPr>
            <a:r>
              <a:rPr lang="en-US" sz="2899" u="sng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Questions to discuss:</a:t>
            </a:r>
          </a:p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Is this a safeguarding concern or a professional boundary issue?</a:t>
            </a:r>
          </a:p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What risks might this create for the pupil?</a:t>
            </a:r>
          </a:p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What should you do next?</a:t>
            </a:r>
          </a:p>
          <a:p>
            <a:pPr algn="l">
              <a:lnSpc>
                <a:spcPts val="6859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6389664" y="275264"/>
            <a:ext cx="1725296" cy="1771806"/>
          </a:xfrm>
          <a:custGeom>
            <a:avLst/>
            <a:gdLst/>
            <a:ahLst/>
            <a:cxnLst/>
            <a:rect r="r" b="b" t="t" l="l"/>
            <a:pathLst>
              <a:path h="1771806" w="1725296">
                <a:moveTo>
                  <a:pt x="0" y="0"/>
                </a:moveTo>
                <a:lnTo>
                  <a:pt x="1725295" y="0"/>
                </a:lnTo>
                <a:lnTo>
                  <a:pt x="1725295" y="1771806"/>
                </a:lnTo>
                <a:lnTo>
                  <a:pt x="0" y="17718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827880" y="0"/>
            <a:ext cx="7553325" cy="10287000"/>
            <a:chOff x="0" y="0"/>
            <a:chExt cx="1170208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1593725"/>
            </a:xfrm>
            <a:custGeom>
              <a:avLst/>
              <a:gdLst/>
              <a:ahLst/>
              <a:cxnLst/>
              <a:rect r="r" b="b" t="t" l="l"/>
              <a:pathLst>
                <a:path h="1593725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205" r="0" b="-205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424779" y="657913"/>
            <a:ext cx="12136686" cy="8600387"/>
            <a:chOff x="0" y="0"/>
            <a:chExt cx="16182248" cy="11467182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66675"/>
              <a:ext cx="16182248" cy="30405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</a:pPr>
              <a:r>
                <a:rPr lang="en-US" sz="80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By the E</a:t>
              </a:r>
              <a:r>
                <a:rPr lang="en-US" sz="80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nd of This Session, You Will…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514653"/>
              <a:ext cx="16182248" cy="79525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734053" indent="-367026" lvl="1">
                <a:lnSpc>
                  <a:spcPts val="4759"/>
                </a:lnSpc>
                <a:buFont typeface="Arial"/>
                <a:buChar char="•"/>
              </a:pPr>
              <a:r>
                <a:rPr lang="en-US" sz="3399">
                  <a:solidFill>
                    <a:srgbClr val="000000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Unde</a:t>
              </a:r>
              <a:r>
                <a:rPr lang="en-US" sz="3399">
                  <a:solidFill>
                    <a:srgbClr val="000000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rstand why the EEF guidance on TA deployment exists</a:t>
              </a:r>
            </a:p>
            <a:p>
              <a:pPr algn="l" marL="734053" indent="-367026" lvl="1">
                <a:lnSpc>
                  <a:spcPts val="4759"/>
                </a:lnSpc>
                <a:buFont typeface="Arial"/>
                <a:buChar char="•"/>
              </a:pPr>
              <a:r>
                <a:rPr lang="en-US" sz="3399">
                  <a:solidFill>
                    <a:srgbClr val="000000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Explain what the research says about effective vs ineffective TA use</a:t>
              </a:r>
            </a:p>
            <a:p>
              <a:pPr algn="l" marL="734053" indent="-367026" lvl="1">
                <a:lnSpc>
                  <a:spcPts val="4759"/>
                </a:lnSpc>
                <a:buFont typeface="Arial"/>
                <a:buChar char="•"/>
              </a:pPr>
              <a:r>
                <a:rPr lang="en-US" sz="3399">
                  <a:solidFill>
                    <a:srgbClr val="000000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Recognise how your role directly impacts:</a:t>
              </a:r>
            </a:p>
            <a:p>
              <a:pPr algn="l" marL="734053" indent="-367026" lvl="1">
                <a:lnSpc>
                  <a:spcPts val="4759"/>
                </a:lnSpc>
                <a:buFont typeface="Arial"/>
                <a:buChar char="•"/>
              </a:pPr>
              <a:r>
                <a:rPr lang="en-US" sz="3399">
                  <a:solidFill>
                    <a:srgbClr val="000000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pupil independence</a:t>
              </a:r>
            </a:p>
            <a:p>
              <a:pPr algn="l" marL="734053" indent="-367026" lvl="1">
                <a:lnSpc>
                  <a:spcPts val="4759"/>
                </a:lnSpc>
                <a:buFont typeface="Arial"/>
                <a:buChar char="•"/>
              </a:pPr>
              <a:r>
                <a:rPr lang="en-US" sz="3399">
                  <a:solidFill>
                    <a:srgbClr val="000000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teacher–pupil relationships</a:t>
              </a:r>
            </a:p>
            <a:p>
              <a:pPr algn="l" marL="734053" indent="-367026" lvl="1">
                <a:lnSpc>
                  <a:spcPts val="4759"/>
                </a:lnSpc>
                <a:buFont typeface="Arial"/>
                <a:buChar char="•"/>
              </a:pPr>
              <a:r>
                <a:rPr lang="en-US" sz="3399">
                  <a:solidFill>
                    <a:srgbClr val="000000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O</a:t>
              </a:r>
              <a:r>
                <a:rPr lang="en-US" sz="3399">
                  <a:solidFill>
                    <a:srgbClr val="000000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utcomes for SEND and disadvantaged pupils</a:t>
              </a:r>
            </a:p>
            <a:p>
              <a:pPr algn="l" marL="734053" indent="-367026" lvl="1">
                <a:lnSpc>
                  <a:spcPts val="4759"/>
                </a:lnSpc>
                <a:buFont typeface="Arial"/>
                <a:buChar char="•"/>
              </a:pPr>
              <a:r>
                <a:rPr lang="en-US" sz="3399">
                  <a:solidFill>
                    <a:srgbClr val="000000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Reflect on how evidence should shape everyday classroom p</a:t>
              </a:r>
              <a:r>
                <a:rPr lang="en-US" sz="3399">
                  <a:solidFill>
                    <a:srgbClr val="000000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ractice</a:t>
              </a:r>
            </a:p>
            <a:p>
              <a:pPr algn="l" marL="0" indent="0" lvl="0">
                <a:lnSpc>
                  <a:spcPts val="4759"/>
                </a:lnSpc>
              </a:pP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BFCB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733425"/>
            <a:ext cx="17621250" cy="114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  <a:spcBef>
                <a:spcPct val="0"/>
              </a:spcBef>
            </a:pPr>
            <a:r>
              <a:rPr lang="en-US" sz="8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 Why A</a:t>
            </a:r>
            <a:r>
              <a:rPr lang="en-US" sz="8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re We Talking About Evidence?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3071615"/>
            <a:ext cx="7742218" cy="4929362"/>
            <a:chOff x="0" y="0"/>
            <a:chExt cx="10322958" cy="657248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1619482"/>
              <a:ext cx="10322958" cy="4953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200"/>
                </a:lnSpc>
              </a:pPr>
            </a:p>
            <a:p>
              <a:pPr algn="l" marL="647700" indent="-323850" lvl="1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What do you think makes TA support effective?</a:t>
              </a:r>
            </a:p>
            <a:p>
              <a:pPr algn="l">
                <a:lnSpc>
                  <a:spcPts val="4200"/>
                </a:lnSpc>
              </a:pPr>
            </a:p>
            <a:p>
              <a:pPr algn="l" marL="647700" indent="-323850" lvl="1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What does “good support” look like in your setting?</a:t>
              </a:r>
            </a:p>
            <a:p>
              <a:pPr algn="l" marL="0" indent="0" lvl="0">
                <a:lnSpc>
                  <a:spcPts val="4200"/>
                </a:lnSpc>
              </a:pP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-114300"/>
              <a:ext cx="10322958" cy="1126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000"/>
                </a:lnSpc>
              </a:pPr>
              <a:r>
                <a:rPr lang="en-US" b="true" sz="5000">
                  <a:solidFill>
                    <a:srgbClr val="4A4A4A"/>
                  </a:solidFill>
                  <a:latin typeface="Georgia Pro Bold"/>
                  <a:ea typeface="Georgia Pro Bold"/>
                  <a:cs typeface="Georgia Pro Bold"/>
                  <a:sym typeface="Georgia Pro Bold"/>
                </a:rPr>
                <a:t>TH</a:t>
              </a:r>
              <a:r>
                <a:rPr lang="en-US" b="true" sz="5000">
                  <a:solidFill>
                    <a:srgbClr val="4A4A4A"/>
                  </a:solidFill>
                  <a:latin typeface="Georgia Pro Bold"/>
                  <a:ea typeface="Georgia Pro Bold"/>
                  <a:cs typeface="Georgia Pro Bold"/>
                  <a:sym typeface="Georgia Pro Bold"/>
                </a:rPr>
                <a:t>INK–PAIR–SHARE: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340467" y="3071615"/>
            <a:ext cx="7191375" cy="5462762"/>
            <a:chOff x="0" y="0"/>
            <a:chExt cx="9588500" cy="7283682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1619482"/>
              <a:ext cx="9588500" cy="5664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200"/>
                </a:lnSpc>
              </a:pPr>
            </a:p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I</a:t>
              </a:r>
              <a:r>
                <a:rPr lang="en-US" sz="3000">
                  <a:solidFill>
                    <a:srgbClr val="000000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s that based on experience, tradition, or evidence?</a:t>
              </a:r>
            </a:p>
            <a:p>
              <a:pPr algn="l">
                <a:lnSpc>
                  <a:spcPts val="4200"/>
                </a:lnSpc>
              </a:pPr>
            </a:p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Schools often deploy TAs with the best intentions — but intentions alone don’t guarantee impact.</a:t>
              </a:r>
            </a:p>
            <a:p>
              <a:pPr algn="l" marL="0" indent="0" lvl="0">
                <a:lnSpc>
                  <a:spcPts val="4200"/>
                </a:lnSpc>
              </a:pP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-114300"/>
              <a:ext cx="9588500" cy="1126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000"/>
                </a:lnSpc>
              </a:pPr>
              <a:r>
                <a:rPr lang="en-US" b="true" sz="5000">
                  <a:solidFill>
                    <a:srgbClr val="4A4A4A"/>
                  </a:solidFill>
                  <a:latin typeface="Georgia Pro Bold"/>
                  <a:ea typeface="Georgia Pro Bold"/>
                  <a:cs typeface="Georgia Pro Bold"/>
                  <a:sym typeface="Georgia Pro Bold"/>
                </a:rPr>
                <a:t>NOW</a:t>
              </a:r>
              <a:r>
                <a:rPr lang="en-US" b="true" sz="5000">
                  <a:solidFill>
                    <a:srgbClr val="4A4A4A"/>
                  </a:solidFill>
                  <a:latin typeface="Georgia Pro Bold"/>
                  <a:ea typeface="Georgia Pro Bold"/>
                  <a:cs typeface="Georgia Pro Bold"/>
                  <a:sym typeface="Georgia Pro Bold"/>
                </a:rPr>
                <a:t> CONSIDER: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FCB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881905" y="6838306"/>
            <a:ext cx="3841602" cy="3082885"/>
          </a:xfrm>
          <a:custGeom>
            <a:avLst/>
            <a:gdLst/>
            <a:ahLst/>
            <a:cxnLst/>
            <a:rect r="r" b="b" t="t" l="l"/>
            <a:pathLst>
              <a:path h="3082885" w="3841602">
                <a:moveTo>
                  <a:pt x="0" y="0"/>
                </a:moveTo>
                <a:lnTo>
                  <a:pt x="3841602" y="0"/>
                </a:lnTo>
                <a:lnTo>
                  <a:pt x="3841602" y="3082885"/>
                </a:lnTo>
                <a:lnTo>
                  <a:pt x="0" y="30828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66750" y="733425"/>
            <a:ext cx="15821025" cy="114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  <a:spcBef>
                <a:spcPct val="0"/>
              </a:spcBef>
            </a:pPr>
            <a:r>
              <a:rPr lang="en-US" sz="8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Wh</a:t>
            </a:r>
            <a:r>
              <a:rPr lang="en-US" sz="8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o Are the EEF?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66750" y="2361167"/>
            <a:ext cx="7191375" cy="7781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59"/>
              </a:lnSpc>
            </a:pPr>
            <a:r>
              <a:rPr lang="en-US" b="true" sz="3399">
                <a:solidFill>
                  <a:srgbClr val="4A4A4A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The Education Endowment Foundation (EEF) is an independent charity that:</a:t>
            </a:r>
          </a:p>
          <a:p>
            <a:pPr algn="l" marL="0" indent="0" lvl="0">
              <a:lnSpc>
                <a:spcPts val="4759"/>
              </a:lnSpc>
            </a:pPr>
          </a:p>
          <a:p>
            <a:pPr algn="l" marL="734058" indent="-367029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4A4A4A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reviews large-scale education research</a:t>
            </a:r>
          </a:p>
          <a:p>
            <a:pPr algn="l" marL="734058" indent="-367029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4A4A4A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identifies what works best for improving pupil outcomes</a:t>
            </a:r>
          </a:p>
          <a:p>
            <a:pPr algn="l" marL="734058" indent="-367029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4A4A4A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focuses especially on disadvantaged and vulnerable learners</a:t>
            </a:r>
          </a:p>
          <a:p>
            <a:pPr algn="l" marL="0" indent="0" lvl="0">
              <a:lnSpc>
                <a:spcPts val="475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9672810" y="3088280"/>
            <a:ext cx="7191375" cy="3580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59"/>
              </a:lnSpc>
            </a:pPr>
            <a:r>
              <a:rPr lang="en-US" b="true" sz="3399">
                <a:solidFill>
                  <a:srgbClr val="4A4A4A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Th</a:t>
            </a:r>
            <a:r>
              <a:rPr lang="en-US" b="true" sz="3399">
                <a:solidFill>
                  <a:srgbClr val="4A4A4A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eir guidance is:</a:t>
            </a:r>
          </a:p>
          <a:p>
            <a:pPr algn="l" marL="734058" indent="-367029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4A4A4A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evidence-informed</a:t>
            </a:r>
          </a:p>
          <a:p>
            <a:pPr algn="l" marL="734058" indent="-367029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4A4A4A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practical</a:t>
            </a:r>
          </a:p>
          <a:p>
            <a:pPr algn="l" marL="734058" indent="-367029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4A4A4A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written for real classrooms (not theory only)</a:t>
            </a:r>
          </a:p>
          <a:p>
            <a:pPr algn="l" marL="0" indent="0" lvl="0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665487" y="-2840582"/>
            <a:ext cx="7553325" cy="13715464"/>
            <a:chOff x="0" y="0"/>
            <a:chExt cx="1170208" cy="21248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2124884"/>
            </a:xfrm>
            <a:custGeom>
              <a:avLst/>
              <a:gdLst/>
              <a:ahLst/>
              <a:cxnLst/>
              <a:rect r="r" b="b" t="t" l="l"/>
              <a:pathLst>
                <a:path h="2124884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2124884"/>
                  </a:lnTo>
                  <a:lnTo>
                    <a:pt x="0" y="2124884"/>
                  </a:lnTo>
                  <a:close/>
                </a:path>
              </a:pathLst>
            </a:custGeom>
            <a:blipFill>
              <a:blip r:embed="rId2"/>
              <a:stretch>
                <a:fillRect l="-16390" t="0" r="-1639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28810" y="336244"/>
            <a:ext cx="10087549" cy="3004131"/>
            <a:chOff x="0" y="0"/>
            <a:chExt cx="13450065" cy="4005508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66675"/>
              <a:ext cx="13450065" cy="30405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</a:pPr>
              <a:r>
                <a:rPr lang="en-US" sz="80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Ev</a:t>
              </a:r>
              <a:r>
                <a:rPr lang="en-US" sz="8000">
                  <a:solidFill>
                    <a:srgbClr val="F27305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idence-Informed Practice 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533703"/>
              <a:ext cx="13450065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4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528810" y="3368950"/>
            <a:ext cx="10399923" cy="6548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EEF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guidance is not about: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  <a:p>
            <a:pPr algn="just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❌ blaming staff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❌ cutting TA roles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❌ saying “TAs don’t work”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  <a:p>
            <a:pPr algn="just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It is about: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  <a:p>
            <a:pPr algn="just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✅ using research + professional judgement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✅ improving impact for pupils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✅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ma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king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su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 s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upp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ort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he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l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ps learning 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—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not 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d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ependenc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y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041968" y="-3263179"/>
            <a:ext cx="7553325" cy="14090491"/>
            <a:chOff x="0" y="0"/>
            <a:chExt cx="1170208" cy="218298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2182986"/>
            </a:xfrm>
            <a:custGeom>
              <a:avLst/>
              <a:gdLst/>
              <a:ahLst/>
              <a:cxnLst/>
              <a:rect r="r" b="b" t="t" l="l"/>
              <a:pathLst>
                <a:path h="2182986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2182986"/>
                  </a:lnTo>
                  <a:lnTo>
                    <a:pt x="0" y="2182986"/>
                  </a:lnTo>
                  <a:close/>
                </a:path>
              </a:pathLst>
            </a:custGeom>
            <a:blipFill>
              <a:blip r:embed="rId2"/>
              <a:stretch>
                <a:fillRect l="-18206" t="0" r="-18206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28810" y="393394"/>
            <a:ext cx="10646540" cy="2153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60"/>
              </a:lnSpc>
            </a:pPr>
            <a:r>
              <a:rPr lang="en-US" sz="76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What Doe</a:t>
            </a:r>
            <a:r>
              <a:rPr lang="en-US" sz="76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s the Evidence Say About TA Impact?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28810" y="3058443"/>
            <a:ext cx="11513158" cy="7015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esearch across multiple studies shows:</a:t>
            </a:r>
          </a:p>
          <a:p>
            <a:pPr algn="l">
              <a:lnSpc>
                <a:spcPts val="3739"/>
              </a:lnSpc>
              <a:spcBef>
                <a:spcPct val="0"/>
              </a:spcBef>
            </a:pPr>
          </a:p>
          <a:p>
            <a:pPr algn="l" marL="734058" indent="-367029" lvl="1">
              <a:lnSpc>
                <a:spcPts val="3739"/>
              </a:lnSpc>
              <a:spcBef>
                <a:spcPct val="0"/>
              </a:spcBef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TAs CAN have a positive impact</a:t>
            </a:r>
          </a:p>
          <a:p>
            <a:pPr algn="l">
              <a:lnSpc>
                <a:spcPts val="3739"/>
              </a:lnSpc>
              <a:spcBef>
                <a:spcPct val="0"/>
              </a:spcBef>
            </a:pPr>
          </a:p>
          <a:p>
            <a:pPr algn="l" marL="734058" indent="-367029" lvl="1">
              <a:lnSpc>
                <a:spcPts val="3739"/>
              </a:lnSpc>
              <a:spcBef>
                <a:spcPct val="0"/>
              </a:spcBef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BUT impact depends heavily on how they are deployed</a:t>
            </a:r>
          </a:p>
          <a:p>
            <a:pPr algn="l">
              <a:lnSpc>
                <a:spcPts val="3739"/>
              </a:lnSpc>
              <a:spcBef>
                <a:spcPct val="0"/>
              </a:spcBef>
            </a:pPr>
          </a:p>
          <a:p>
            <a:pPr algn="l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Key finding:</a:t>
            </a:r>
          </a:p>
          <a:p>
            <a:pPr algn="l">
              <a:lnSpc>
                <a:spcPts val="3739"/>
              </a:lnSpc>
              <a:spcBef>
                <a:spcPct val="0"/>
              </a:spcBef>
            </a:pPr>
          </a:p>
          <a:p>
            <a:pPr algn="l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When TAs are used as informal, general support without structure, pupils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of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en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ma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k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 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l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ss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pro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gr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 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tha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n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pe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ers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.</a:t>
            </a:r>
          </a:p>
          <a:p>
            <a:pPr algn="l">
              <a:lnSpc>
                <a:spcPts val="3739"/>
              </a:lnSpc>
              <a:spcBef>
                <a:spcPct val="0"/>
              </a:spcBef>
            </a:pPr>
          </a:p>
          <a:p>
            <a:pPr algn="l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  <a:r>
              <a:rPr lang="en-US" sz="3399" i="true">
                <a:solidFill>
                  <a:srgbClr val="000000"/>
                </a:solidFill>
                <a:latin typeface="Georgia Pro Italics"/>
                <a:ea typeface="Georgia Pro Italics"/>
                <a:cs typeface="Georgia Pro Italics"/>
                <a:sym typeface="Georgia Pro Italics"/>
              </a:rPr>
              <a:t>This is not because TAs are ineffective — it’s because the model of deployment matters.</a:t>
            </a:r>
          </a:p>
          <a:p>
            <a:pPr algn="l">
              <a:lnSpc>
                <a:spcPts val="373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62708" y="327283"/>
            <a:ext cx="18484467" cy="11074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70"/>
              </a:lnSpc>
            </a:pPr>
            <a:r>
              <a:rPr lang="en-US" sz="77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Two Very Different Models of TA Support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62708" y="1825576"/>
            <a:ext cx="12096520" cy="4215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Mode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l A: Generic Support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  <a:p>
            <a:pPr algn="just" marL="734058" indent="-367029" lvl="1">
              <a:lnSpc>
                <a:spcPts val="3739"/>
              </a:lnSpc>
              <a:spcBef>
                <a:spcPct val="0"/>
              </a:spcBef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Sitting next to the same pupil</a:t>
            </a:r>
          </a:p>
          <a:p>
            <a:pPr algn="just" marL="734058" indent="-367029" lvl="1">
              <a:lnSpc>
                <a:spcPts val="3739"/>
              </a:lnSpc>
              <a:spcBef>
                <a:spcPct val="0"/>
              </a:spcBef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Re-explaining teacher instructions</a:t>
            </a:r>
          </a:p>
          <a:p>
            <a:pPr algn="just" marL="734058" indent="-367029" lvl="1">
              <a:lnSpc>
                <a:spcPts val="3739"/>
              </a:lnSpc>
              <a:spcBef>
                <a:spcPct val="0"/>
              </a:spcBef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Completing tasks with the pupil</a:t>
            </a:r>
          </a:p>
          <a:p>
            <a:pPr algn="just" marL="734058" indent="-367029" lvl="1">
              <a:lnSpc>
                <a:spcPts val="3739"/>
              </a:lnSpc>
              <a:spcBef>
                <a:spcPct val="0"/>
              </a:spcBef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Acting as the main point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of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con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ta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c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  <a:p>
            <a:pPr algn="just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➡️ </a:t>
            </a:r>
            <a:r>
              <a:rPr lang="en-US" sz="3399" i="true">
                <a:solidFill>
                  <a:srgbClr val="000000"/>
                </a:solidFill>
                <a:latin typeface="Georgia Pro Italics"/>
                <a:ea typeface="Georgia Pro Italics"/>
                <a:cs typeface="Georgia Pro Italics"/>
                <a:sym typeface="Georgia Pro Italics"/>
              </a:rPr>
              <a:t>Often reduces independence and teacher interaction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8316817" y="5858678"/>
            <a:ext cx="10113484" cy="4215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Mode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l B: Targeted &amp; Structured Support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  <a:p>
            <a:pPr algn="just" marL="734058" indent="-367029" lvl="1">
              <a:lnSpc>
                <a:spcPts val="3739"/>
              </a:lnSpc>
              <a:spcBef>
                <a:spcPct val="0"/>
              </a:spcBef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Pla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nned support linked to lesson objectives</a:t>
            </a:r>
          </a:p>
          <a:p>
            <a:pPr algn="just" marL="734058" indent="-367029" lvl="1">
              <a:lnSpc>
                <a:spcPts val="3739"/>
              </a:lnSpc>
              <a:spcBef>
                <a:spcPct val="0"/>
              </a:spcBef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Focus on scaffolding and fading help</a:t>
            </a:r>
          </a:p>
          <a:p>
            <a:pPr algn="just" marL="734058" indent="-367029" lvl="1">
              <a:lnSpc>
                <a:spcPts val="3739"/>
              </a:lnSpc>
              <a:spcBef>
                <a:spcPct val="0"/>
              </a:spcBef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Delivered interven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tions with training</a:t>
            </a:r>
          </a:p>
          <a:p>
            <a:pPr algn="just" marL="734058" indent="-367029" lvl="1">
              <a:lnSpc>
                <a:spcPts val="3739"/>
              </a:lnSpc>
              <a:spcBef>
                <a:spcPct val="0"/>
              </a:spcBef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Encour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age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u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pil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independence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  <a:p>
            <a:pPr algn="just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➡️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Associ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te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d 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wi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th 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pos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it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ive l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ning g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ain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64704" y="2821653"/>
            <a:ext cx="18288000" cy="7015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Primary example:</a:t>
            </a:r>
          </a:p>
          <a:p>
            <a:pPr algn="just">
              <a:lnSpc>
                <a:spcPts val="3739"/>
              </a:lnSpc>
            </a:pPr>
          </a:p>
          <a:p>
            <a:pPr algn="just" marL="734058" indent="-367029" lvl="1">
              <a:lnSpc>
                <a:spcPts val="3739"/>
              </a:lnSpc>
              <a:spcBef>
                <a:spcPct val="0"/>
              </a:spcBef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TA always 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supports the same child during phonics</a:t>
            </a:r>
          </a:p>
          <a:p>
            <a:pPr algn="just" marL="734058" indent="-367029" lvl="1">
              <a:lnSpc>
                <a:spcPts val="3739"/>
              </a:lnSpc>
              <a:spcBef>
                <a:spcPct val="0"/>
              </a:spcBef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Child waits for prompts before attempting work</a:t>
            </a:r>
          </a:p>
          <a:p>
            <a:pPr algn="just" marL="734058" indent="-367029" lvl="1">
              <a:lnSpc>
                <a:spcPts val="3739"/>
              </a:lnSpc>
              <a:spcBef>
                <a:spcPct val="0"/>
              </a:spcBef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Teacher rarely works directly with the pupil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  <a:p>
            <a:pPr algn="just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Secondary example: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  <a:p>
            <a:pPr algn="just" marL="734058" indent="-367029" lvl="1">
              <a:lnSpc>
                <a:spcPts val="3739"/>
              </a:lnSpc>
              <a:spcBef>
                <a:spcPct val="0"/>
              </a:spcBef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TA permanently assigned to one pupil across subjects</a:t>
            </a:r>
          </a:p>
          <a:p>
            <a:pPr algn="just" marL="734058" indent="-367029" lvl="1">
              <a:lnSpc>
                <a:spcPts val="3739"/>
              </a:lnSpc>
              <a:spcBef>
                <a:spcPct val="0"/>
              </a:spcBef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Pupil disengages when TA is absent</a:t>
            </a:r>
          </a:p>
          <a:p>
            <a:pPr algn="just" marL="734058" indent="-367029" lvl="1">
              <a:lnSpc>
                <a:spcPts val="3739"/>
              </a:lnSpc>
              <a:spcBef>
                <a:spcPct val="0"/>
              </a:spcBef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Teac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h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er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feedback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a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nd qu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es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tioning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a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re 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l</a:t>
            </a:r>
            <a:r>
              <a:rPr lang="en-US" sz="339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imited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  <a:r>
              <a:rPr lang="en-US" sz="3399" i="true">
                <a:solidFill>
                  <a:srgbClr val="000000"/>
                </a:solidFill>
                <a:latin typeface="Georgia Pro Italics"/>
                <a:ea typeface="Georgia Pro Italics"/>
                <a:cs typeface="Georgia Pro Italics"/>
                <a:sym typeface="Georgia Pro Italics"/>
              </a:rPr>
              <a:t>In both cases: support is well-meant but unintentionally limiting progress.</a:t>
            </a:r>
          </a:p>
          <a:p>
            <a:pPr algn="just">
              <a:lnSpc>
                <a:spcPts val="3739"/>
              </a:lnSpc>
              <a:spcBef>
                <a:spcPct val="0"/>
              </a:spcBef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1701718" y="2666697"/>
            <a:ext cx="5830406" cy="3884508"/>
          </a:xfrm>
          <a:custGeom>
            <a:avLst/>
            <a:gdLst/>
            <a:ahLst/>
            <a:cxnLst/>
            <a:rect r="r" b="b" t="t" l="l"/>
            <a:pathLst>
              <a:path h="3884508" w="5830406">
                <a:moveTo>
                  <a:pt x="0" y="0"/>
                </a:moveTo>
                <a:lnTo>
                  <a:pt x="5830406" y="0"/>
                </a:lnTo>
                <a:lnTo>
                  <a:pt x="5830406" y="3884508"/>
                </a:lnTo>
                <a:lnTo>
                  <a:pt x="0" y="38845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0" y="274531"/>
            <a:ext cx="17759190" cy="2263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00"/>
              </a:lnSpc>
            </a:pPr>
            <a:r>
              <a:rPr lang="en-US" sz="8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Pr</a:t>
            </a:r>
            <a:r>
              <a:rPr lang="en-US" sz="8000">
                <a:solidFill>
                  <a:srgbClr val="F27305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imary vs Secondary: How This Can Look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Presentation - Working Walls</dc:description>
  <dc:identifier>DAG_aomPgyE</dc:identifier>
  <dcterms:modified xsi:type="dcterms:W3CDTF">2011-08-01T06:04:30Z</dcterms:modified>
  <cp:revision>1</cp:revision>
  <dc:title>(1) Why TA deployment Matters</dc:title>
</cp:coreProperties>
</file>