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8288000" cy="10287000"/>
  <p:notesSz cx="6858000" cy="9144000"/>
  <p:embeddedFontLst>
    <p:embeddedFont>
      <p:font typeface="Gotham" charset="1" panose="00000000000000000000"/>
      <p:regular r:id="rId25"/>
    </p:embeddedFont>
    <p:embeddedFont>
      <p:font typeface="Gotham Bold Italics" charset="1" panose="02000000000000000000"/>
      <p:regular r:id="rId26"/>
    </p:embeddedFont>
    <p:embeddedFont>
      <p:font typeface="Arimo" charset="1" panose="020B0604020202020204"/>
      <p:regular r:id="rId27"/>
    </p:embeddedFont>
    <p:embeddedFont>
      <p:font typeface="Gotham Bold" charset="1" panose="00000000000000000000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5.jpeg" Type="http://schemas.openxmlformats.org/officeDocument/2006/relationships/image"/><Relationship Id="rId5" Target="../media/image6.jpeg" Type="http://schemas.openxmlformats.org/officeDocument/2006/relationships/image"/><Relationship Id="rId6" Target="../media/image7.jpeg" Type="http://schemas.openxmlformats.org/officeDocument/2006/relationships/image"/><Relationship Id="rId7" Target="../media/image8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11.jpeg" Type="http://schemas.openxmlformats.org/officeDocument/2006/relationships/image"/><Relationship Id="rId4" Target="../media/image12.jpeg" Type="http://schemas.openxmlformats.org/officeDocument/2006/relationships/image"/><Relationship Id="rId5" Target="../media/image13.jpeg" Type="http://schemas.openxmlformats.org/officeDocument/2006/relationships/image"/><Relationship Id="rId6" Target="../media/image14.png" Type="http://schemas.openxmlformats.org/officeDocument/2006/relationships/image"/><Relationship Id="rId7" Target="../media/image1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6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6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6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6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jpe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jpe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educationendowmentfoundation.org.uk/education-evidence/guidance-reports/behaviour?utm_source=chatgpt.com" TargetMode="External" Type="http://schemas.openxmlformats.org/officeDocument/2006/relationships/hyperlink"/><Relationship Id="rId3" Target="https://www.gov.uk/government/publications/behaviour-in-schools--2?utm_source=chatgpt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54127" y="3421653"/>
            <a:ext cx="12586353" cy="23878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218"/>
              </a:lnSpc>
            </a:pPr>
            <a:r>
              <a:rPr lang="en-US" sz="9037" spc="81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BEHAVIOUR AS COMMUNICATION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8839200"/>
            <a:ext cx="5017912" cy="44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9"/>
              </a:lnSpc>
            </a:pP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WEEK 1 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54127" y="1884516"/>
            <a:ext cx="9028051" cy="44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9"/>
              </a:lnSpc>
            </a:pP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UNDERSTANDING BEHAVIOUR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0321731" y="2840602"/>
            <a:ext cx="8584415" cy="8100567"/>
          </a:xfrm>
          <a:custGeom>
            <a:avLst/>
            <a:gdLst/>
            <a:ahLst/>
            <a:cxnLst/>
            <a:rect r="r" b="b" t="t" l="l"/>
            <a:pathLst>
              <a:path h="8100567" w="8584415">
                <a:moveTo>
                  <a:pt x="0" y="0"/>
                </a:moveTo>
                <a:lnTo>
                  <a:pt x="8584415" y="0"/>
                </a:lnTo>
                <a:lnTo>
                  <a:pt x="8584415" y="8100566"/>
                </a:lnTo>
                <a:lnTo>
                  <a:pt x="0" y="81005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276025">
            <a:off x="10499640" y="-224593"/>
            <a:ext cx="2657359" cy="3963742"/>
            <a:chOff x="0" y="0"/>
            <a:chExt cx="3543146" cy="528499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7708" t="0" r="27708" b="0"/>
            <a:stretch>
              <a:fillRect/>
            </a:stretch>
          </p:blipFill>
          <p:spPr>
            <a:xfrm flipH="false" flipV="false">
              <a:off x="0" y="0"/>
              <a:ext cx="3543146" cy="5284990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-202439">
            <a:off x="15045656" y="-91995"/>
            <a:ext cx="2778201" cy="4102919"/>
            <a:chOff x="0" y="0"/>
            <a:chExt cx="3704268" cy="5470559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3"/>
            <a:srcRect l="27485" t="0" r="27485" b="0"/>
            <a:stretch>
              <a:fillRect/>
            </a:stretch>
          </p:blipFill>
          <p:spPr>
            <a:xfrm flipH="false" flipV="false">
              <a:off x="0" y="0"/>
              <a:ext cx="3704268" cy="5470559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529141">
            <a:off x="12657387" y="2300830"/>
            <a:ext cx="2778201" cy="3811823"/>
            <a:chOff x="0" y="0"/>
            <a:chExt cx="3704268" cy="5082431"/>
          </a:xfrm>
        </p:grpSpPr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4"/>
            <a:srcRect l="25583" t="0" r="25583" b="0"/>
            <a:stretch>
              <a:fillRect/>
            </a:stretch>
          </p:blipFill>
          <p:spPr>
            <a:xfrm flipH="false" flipV="false">
              <a:off x="0" y="0"/>
              <a:ext cx="3704268" cy="5082431"/>
            </a:xfrm>
            <a:prstGeom prst="rect">
              <a:avLst/>
            </a:prstGeom>
          </p:spPr>
        </p:pic>
      </p:grpSp>
      <p:grpSp>
        <p:nvGrpSpPr>
          <p:cNvPr name="Group 8" id="8"/>
          <p:cNvGrpSpPr/>
          <p:nvPr/>
        </p:nvGrpSpPr>
        <p:grpSpPr>
          <a:xfrm rot="-265419">
            <a:off x="10585794" y="5006915"/>
            <a:ext cx="2485052" cy="3951885"/>
            <a:chOff x="0" y="0"/>
            <a:chExt cx="3313402" cy="5269180"/>
          </a:xfrm>
        </p:grpSpPr>
        <p:pic>
          <p:nvPicPr>
            <p:cNvPr name="Picture 9" id="9"/>
            <p:cNvPicPr>
              <a:picLocks noChangeAspect="true"/>
            </p:cNvPicPr>
            <p:nvPr/>
          </p:nvPicPr>
          <p:blipFill>
            <a:blip r:embed="rId5"/>
            <a:srcRect l="18715" t="0" r="18715" b="0"/>
            <a:stretch>
              <a:fillRect/>
            </a:stretch>
          </p:blipFill>
          <p:spPr>
            <a:xfrm flipH="false" flipV="false">
              <a:off x="0" y="0"/>
              <a:ext cx="3313402" cy="5269180"/>
            </a:xfrm>
            <a:prstGeom prst="rect">
              <a:avLst/>
            </a:prstGeom>
          </p:spPr>
        </p:pic>
      </p:grpSp>
      <p:grpSp>
        <p:nvGrpSpPr>
          <p:cNvPr name="Group 10" id="10"/>
          <p:cNvGrpSpPr/>
          <p:nvPr/>
        </p:nvGrpSpPr>
        <p:grpSpPr>
          <a:xfrm rot="-491627">
            <a:off x="15951779" y="4979488"/>
            <a:ext cx="2485052" cy="3101546"/>
            <a:chOff x="0" y="0"/>
            <a:chExt cx="3313402" cy="4135395"/>
          </a:xfrm>
        </p:grpSpPr>
        <p:pic>
          <p:nvPicPr>
            <p:cNvPr name="Picture 11" id="11"/>
            <p:cNvPicPr>
              <a:picLocks noChangeAspect="true"/>
            </p:cNvPicPr>
            <p:nvPr/>
          </p:nvPicPr>
          <p:blipFill>
            <a:blip r:embed="rId6"/>
            <a:srcRect l="23359" t="0" r="23359" b="0"/>
            <a:stretch>
              <a:fillRect/>
            </a:stretch>
          </p:blipFill>
          <p:spPr>
            <a:xfrm flipH="false" flipV="false">
              <a:off x="0" y="0"/>
              <a:ext cx="3313402" cy="4135395"/>
            </a:xfrm>
            <a:prstGeom prst="rect">
              <a:avLst/>
            </a:prstGeom>
          </p:spPr>
        </p:pic>
      </p:grpSp>
      <p:grpSp>
        <p:nvGrpSpPr>
          <p:cNvPr name="Group 12" id="12"/>
          <p:cNvGrpSpPr/>
          <p:nvPr/>
        </p:nvGrpSpPr>
        <p:grpSpPr>
          <a:xfrm rot="568354">
            <a:off x="13538229" y="6214480"/>
            <a:ext cx="2778201" cy="4102919"/>
            <a:chOff x="0" y="0"/>
            <a:chExt cx="3704268" cy="5470559"/>
          </a:xfrm>
        </p:grpSpPr>
        <p:pic>
          <p:nvPicPr>
            <p:cNvPr name="Picture 13" id="13"/>
            <p:cNvPicPr>
              <a:picLocks noChangeAspect="true"/>
            </p:cNvPicPr>
            <p:nvPr/>
          </p:nvPicPr>
          <p:blipFill>
            <a:blip r:embed="rId7"/>
            <a:srcRect l="27485" t="0" r="27485" b="0"/>
            <a:stretch>
              <a:fillRect/>
            </a:stretch>
          </p:blipFill>
          <p:spPr>
            <a:xfrm flipH="false" flipV="false">
              <a:off x="0" y="0"/>
              <a:ext cx="3704268" cy="5470559"/>
            </a:xfrm>
            <a:prstGeom prst="rect">
              <a:avLst/>
            </a:prstGeom>
          </p:spPr>
        </p:pic>
      </p:grpSp>
      <p:sp>
        <p:nvSpPr>
          <p:cNvPr name="TextBox 14" id="14"/>
          <p:cNvSpPr txBox="true"/>
          <p:nvPr/>
        </p:nvSpPr>
        <p:spPr>
          <a:xfrm rot="0">
            <a:off x="1028700" y="3725033"/>
            <a:ext cx="7955837" cy="41910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b="true" sz="5999" i="true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“Behaviour tells us something — even when pupils cannot tell us themselves.”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41345" y="1123950"/>
            <a:ext cx="8930548" cy="1626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55"/>
              </a:lnSpc>
            </a:pPr>
            <a:r>
              <a:rPr lang="en-US" sz="6132" spc="91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BEHAVIOUR AS COMMUNICATION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377896" y="1028700"/>
            <a:ext cx="8229633" cy="8229600"/>
            <a:chOff x="0" y="0"/>
            <a:chExt cx="6350000" cy="634997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25187" t="0" r="-25187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01587" y="2731917"/>
            <a:ext cx="9872772" cy="6924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We will explore:</a:t>
            </a: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What we mean by behaviour as communication</a:t>
            </a:r>
          </a:p>
          <a:p>
            <a:pPr algn="l">
              <a:lnSpc>
                <a:spcPts val="4200"/>
              </a:lnSpc>
            </a:pP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Why the same behaviour can have different causes</a:t>
            </a:r>
          </a:p>
          <a:p>
            <a:pPr algn="l">
              <a:lnSpc>
                <a:spcPts val="4200"/>
              </a:lnSpc>
            </a:pP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The difference between describing and interpreting behaviour</a:t>
            </a:r>
          </a:p>
          <a:p>
            <a:pPr algn="l">
              <a:lnSpc>
                <a:spcPts val="4200"/>
              </a:lnSpc>
            </a:pP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How curiosity can improve our response</a:t>
            </a:r>
          </a:p>
          <a:p>
            <a:pPr algn="l">
              <a:lnSpc>
                <a:spcPts val="4200"/>
              </a:lnSpc>
            </a:pPr>
          </a:p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One small change we can make this we</a:t>
            </a: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ek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01587" y="543269"/>
            <a:ext cx="8115300" cy="16466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4"/>
              </a:lnSpc>
            </a:pPr>
            <a:r>
              <a:rPr lang="en-US" sz="6200" spc="92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BY THE END OF THIS SPARK…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373487">
            <a:off x="10492890" y="2793203"/>
            <a:ext cx="3419981" cy="2332284"/>
            <a:chOff x="0" y="0"/>
            <a:chExt cx="4559975" cy="3109712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3076" t="0" r="3076" b="0"/>
            <a:stretch>
              <a:fillRect/>
            </a:stretch>
          </p:blipFill>
          <p:spPr>
            <a:xfrm flipH="false" flipV="false">
              <a:off x="0" y="0"/>
              <a:ext cx="4559975" cy="3109712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531040">
            <a:off x="13821353" y="4093494"/>
            <a:ext cx="3419981" cy="2332284"/>
            <a:chOff x="0" y="0"/>
            <a:chExt cx="4559975" cy="3109712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3"/>
            <a:srcRect l="1243" t="0" r="1243" b="0"/>
            <a:stretch>
              <a:fillRect/>
            </a:stretch>
          </p:blipFill>
          <p:spPr>
            <a:xfrm flipH="false" flipV="false">
              <a:off x="0" y="0"/>
              <a:ext cx="4559975" cy="3109712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159597">
            <a:off x="9832380" y="5337737"/>
            <a:ext cx="3419981" cy="2332284"/>
            <a:chOff x="0" y="0"/>
            <a:chExt cx="4559975" cy="3109712"/>
          </a:xfrm>
        </p:grpSpPr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4"/>
            <a:srcRect l="1060" t="0" r="1060" b="0"/>
            <a:stretch>
              <a:fillRect/>
            </a:stretch>
          </p:blipFill>
          <p:spPr>
            <a:xfrm flipH="false" flipV="false">
              <a:off x="0" y="0"/>
              <a:ext cx="4559975" cy="3109712"/>
            </a:xfrm>
            <a:prstGeom prst="rect">
              <a:avLst/>
            </a:prstGeom>
          </p:spPr>
        </p:pic>
      </p:grpSp>
      <p:grpSp>
        <p:nvGrpSpPr>
          <p:cNvPr name="Group 8" id="8"/>
          <p:cNvGrpSpPr/>
          <p:nvPr/>
        </p:nvGrpSpPr>
        <p:grpSpPr>
          <a:xfrm rot="92478">
            <a:off x="13849952" y="1264003"/>
            <a:ext cx="3362783" cy="2332284"/>
            <a:chOff x="0" y="0"/>
            <a:chExt cx="4483711" cy="3109712"/>
          </a:xfrm>
        </p:grpSpPr>
        <p:pic>
          <p:nvPicPr>
            <p:cNvPr name="Picture 9" id="9"/>
            <p:cNvPicPr>
              <a:picLocks noChangeAspect="true"/>
            </p:cNvPicPr>
            <p:nvPr/>
          </p:nvPicPr>
          <p:blipFill>
            <a:blip r:embed="rId5"/>
            <a:srcRect l="8907" t="0" r="8907" b="0"/>
            <a:stretch>
              <a:fillRect/>
            </a:stretch>
          </p:blipFill>
          <p:spPr>
            <a:xfrm flipH="false" flipV="false">
              <a:off x="0" y="0"/>
              <a:ext cx="4483711" cy="3109712"/>
            </a:xfrm>
            <a:prstGeom prst="rect">
              <a:avLst/>
            </a:prstGeom>
          </p:spPr>
        </p:pic>
      </p:grpSp>
      <p:sp>
        <p:nvSpPr>
          <p:cNvPr name="Freeform 10" id="10"/>
          <p:cNvSpPr/>
          <p:nvPr/>
        </p:nvSpPr>
        <p:spPr>
          <a:xfrm flipH="false" flipV="false" rot="0">
            <a:off x="13304637" y="6232058"/>
            <a:ext cx="2542043" cy="3026242"/>
          </a:xfrm>
          <a:custGeom>
            <a:avLst/>
            <a:gdLst/>
            <a:ahLst/>
            <a:cxnLst/>
            <a:rect r="r" b="b" t="t" l="l"/>
            <a:pathLst>
              <a:path h="3026242" w="2542043">
                <a:moveTo>
                  <a:pt x="0" y="0"/>
                </a:moveTo>
                <a:lnTo>
                  <a:pt x="2542043" y="0"/>
                </a:lnTo>
                <a:lnTo>
                  <a:pt x="2542043" y="3026242"/>
                </a:lnTo>
                <a:lnTo>
                  <a:pt x="0" y="30262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52074" y="1608471"/>
            <a:ext cx="13367120" cy="89109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 sudden change</a:t>
            </a:r>
          </a:p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 pupil who is usually confident and sociable becomes:</a:t>
            </a:r>
          </a:p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Quiet.</a:t>
            </a:r>
          </a:p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Withdrawn.</a:t>
            </a:r>
          </a:p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Easily startled.</a:t>
            </a:r>
          </a:p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Reluctant to join friends.</a:t>
            </a:r>
          </a:p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There is no disclosure.</a:t>
            </a: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Consider:</a:t>
            </a:r>
          </a:p>
          <a:p>
            <a:pPr algn="l">
              <a:lnSpc>
                <a:spcPts val="3920"/>
              </a:lnSpc>
            </a:pPr>
            <a:r>
              <a:rPr lang="en-US" sz="2800" i="true" b="true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What should you notice?</a:t>
            </a:r>
          </a:p>
          <a:p>
            <a:pPr algn="l">
              <a:lnSpc>
                <a:spcPts val="3920"/>
              </a:lnSpc>
            </a:pPr>
            <a:r>
              <a:rPr lang="en-US" sz="2800" i="true" b="true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What should you record?</a:t>
            </a:r>
          </a:p>
          <a:p>
            <a:pPr algn="l">
              <a:lnSpc>
                <a:spcPts val="3920"/>
              </a:lnSpc>
            </a:pPr>
            <a:r>
              <a:rPr lang="en-US" sz="2800" i="true" b="true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Who needs to know?</a:t>
            </a: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Remember: We do not need a disclosure before sharing a safeguarding concern. A significant change in behaviour can itself be important information.</a:t>
            </a:r>
          </a:p>
          <a:p>
            <a:pPr algn="l">
              <a:lnSpc>
                <a:spcPts val="3920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295172" y="653034"/>
            <a:ext cx="11907709" cy="846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4"/>
              </a:lnSpc>
            </a:pPr>
            <a:r>
              <a:rPr lang="en-US" sz="6200" spc="92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SAFEGUARDING SPARK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18444" y="1572166"/>
            <a:ext cx="16440856" cy="8524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We might see: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Refusal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Calling out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Withdrawal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Aggression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Avoidance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Disruption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Shutting down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But these describe what happened.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They don't necessarily tell us: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Why it happened.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Behaviour is visible.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The reasons underneath it often aren't.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5930390" y="7928742"/>
            <a:ext cx="2168298" cy="2168298"/>
          </a:xfrm>
          <a:custGeom>
            <a:avLst/>
            <a:gdLst/>
            <a:ahLst/>
            <a:cxnLst/>
            <a:rect r="r" b="b" t="t" l="l"/>
            <a:pathLst>
              <a:path h="2168298" w="2168298">
                <a:moveTo>
                  <a:pt x="0" y="0"/>
                </a:moveTo>
                <a:lnTo>
                  <a:pt x="2168298" y="0"/>
                </a:lnTo>
                <a:lnTo>
                  <a:pt x="2168298" y="2168298"/>
                </a:lnTo>
                <a:lnTo>
                  <a:pt x="0" y="21682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67688" y="535053"/>
            <a:ext cx="15562702" cy="846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4"/>
              </a:lnSpc>
            </a:pPr>
            <a:r>
              <a:rPr lang="en-US" sz="6200" spc="92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BEHAVIOUR IS WHAT WE SEE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259300" y="7473276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50" y="0"/>
                </a:lnTo>
                <a:lnTo>
                  <a:pt x="39750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881477" y="5071599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50" y="0"/>
                </a:lnTo>
                <a:lnTo>
                  <a:pt x="39750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242309" y="5071599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50" y="0"/>
                </a:lnTo>
                <a:lnTo>
                  <a:pt x="39750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730289" y="2913931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745705" y="2913931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50" y="0"/>
                </a:lnTo>
                <a:lnTo>
                  <a:pt x="39750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2110193"/>
            <a:ext cx="15599755" cy="6924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Behaviour might communicate: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“I don't understand.”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“This feels too difficult.”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“I don't feel safe.”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“I need connection.”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“I'm overwhelmed.”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“I don't know how to do this yet.”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“I need some control.”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Or something completely different.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The behaviour is information — not the whole explanation.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949864" y="653034"/>
            <a:ext cx="16664389" cy="846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4"/>
              </a:lnSpc>
            </a:pPr>
            <a:r>
              <a:rPr lang="en-US" sz="6200" spc="92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BEHAVIOUR CAN COMMUNICATE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539011" y="7393744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454355" y="5071599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730289" y="2913931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140558" y="2693594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50" y="0"/>
                </a:lnTo>
                <a:lnTo>
                  <a:pt x="39750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44785" y="2847256"/>
            <a:ext cx="15599755" cy="6924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Imagine three pupils refusing to begin a task.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PUPIL A - Doesn't understand the instructions.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PUPIL B - Is frightened of getting it wrong.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PUPIL C - Has arrived dysregulated after something happened at break.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Same visible behaviour: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“Refusal.”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Different possible reasons.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The same response may not work for all three.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844540" y="7871187"/>
            <a:ext cx="2168298" cy="2168298"/>
          </a:xfrm>
          <a:custGeom>
            <a:avLst/>
            <a:gdLst/>
            <a:ahLst/>
            <a:cxnLst/>
            <a:rect r="r" b="b" t="t" l="l"/>
            <a:pathLst>
              <a:path h="2168298" w="2168298">
                <a:moveTo>
                  <a:pt x="0" y="0"/>
                </a:moveTo>
                <a:lnTo>
                  <a:pt x="2168298" y="0"/>
                </a:lnTo>
                <a:lnTo>
                  <a:pt x="2168298" y="2168298"/>
                </a:lnTo>
                <a:lnTo>
                  <a:pt x="0" y="21682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44785" y="388629"/>
            <a:ext cx="17435570" cy="16466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4"/>
              </a:lnSpc>
            </a:pPr>
            <a:r>
              <a:rPr lang="en-US" sz="6200" spc="92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SAME BEHAVIOUR. DIFFERENT MESSAGE.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539011" y="7393744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454355" y="5071599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730289" y="2913931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140558" y="2693594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50" y="0"/>
                </a:lnTo>
                <a:lnTo>
                  <a:pt x="39750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44785" y="1498347"/>
            <a:ext cx="15599755" cy="7991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Compare: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“He's being defiant.”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with: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“He pushed the worksheet away and said, ‘I'm not doing it.’”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Or: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“She's attention seeking.”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with: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“She called my name six times while I was supporting another pupil.”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The first is an interpretation.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The second is an observation.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Start with what you actually saw and heard.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844540" y="7871187"/>
            <a:ext cx="2168298" cy="2168298"/>
          </a:xfrm>
          <a:custGeom>
            <a:avLst/>
            <a:gdLst/>
            <a:ahLst/>
            <a:cxnLst/>
            <a:rect r="r" b="b" t="t" l="l"/>
            <a:pathLst>
              <a:path h="2168298" w="2168298">
                <a:moveTo>
                  <a:pt x="0" y="0"/>
                </a:moveTo>
                <a:lnTo>
                  <a:pt x="2168298" y="0"/>
                </a:lnTo>
                <a:lnTo>
                  <a:pt x="2168298" y="2168298"/>
                </a:lnTo>
                <a:lnTo>
                  <a:pt x="0" y="21682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44785" y="388629"/>
            <a:ext cx="18184717" cy="846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4"/>
              </a:lnSpc>
            </a:pPr>
            <a:r>
              <a:rPr lang="en-US" sz="6200" spc="92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DESCRIBE BEFORE YOU INTERPRET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539011" y="7393744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454355" y="5071599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730289" y="2913931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140558" y="2693594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50" y="0"/>
                </a:lnTo>
                <a:lnTo>
                  <a:pt x="39750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44785" y="2305332"/>
            <a:ext cx="15599755" cy="6391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Instead of: “Why are they doing this to me?”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Try: “What might be happening here?”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Instead of: “They know better.”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Try: “What is getting in the way right now?”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Instead of: “They're just attention seeking.”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Try: “What need might they be trying to meet?”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Curiosity opens up more possible responses.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844540" y="7871187"/>
            <a:ext cx="2168298" cy="2168298"/>
          </a:xfrm>
          <a:custGeom>
            <a:avLst/>
            <a:gdLst/>
            <a:ahLst/>
            <a:cxnLst/>
            <a:rect r="r" b="b" t="t" l="l"/>
            <a:pathLst>
              <a:path h="2168298" w="2168298">
                <a:moveTo>
                  <a:pt x="0" y="0"/>
                </a:moveTo>
                <a:lnTo>
                  <a:pt x="2168298" y="0"/>
                </a:lnTo>
                <a:lnTo>
                  <a:pt x="2168298" y="2168298"/>
                </a:lnTo>
                <a:lnTo>
                  <a:pt x="0" y="21682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44785" y="379104"/>
            <a:ext cx="17768053" cy="1532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16"/>
              </a:lnSpc>
            </a:pPr>
            <a:r>
              <a:rPr lang="en-US" sz="5800" spc="864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REPLACE JUDGEMENT WITH CURIOSITY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900033" y="5366641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454355" y="5071599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730289" y="2913931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49" y="0"/>
                </a:lnTo>
                <a:lnTo>
                  <a:pt x="39749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140558" y="2693594"/>
            <a:ext cx="39750" cy="1561592"/>
          </a:xfrm>
          <a:custGeom>
            <a:avLst/>
            <a:gdLst/>
            <a:ahLst/>
            <a:cxnLst/>
            <a:rect r="r" b="b" t="t" l="l"/>
            <a:pathLst>
              <a:path h="1561592" w="39750">
                <a:moveTo>
                  <a:pt x="0" y="0"/>
                </a:moveTo>
                <a:lnTo>
                  <a:pt x="39750" y="0"/>
                </a:lnTo>
                <a:lnTo>
                  <a:pt x="39750" y="1561592"/>
                </a:lnTo>
                <a:lnTo>
                  <a:pt x="0" y="156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73595" y="2118362"/>
            <a:ext cx="15599755" cy="7991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Behaviour rarely happens in a vacuum.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Ask: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What happened just before?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 difficult task?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 transition?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 change of adult?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Unstructured time?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 friendship difficulty?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 correction?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 sensory demand?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 perceived failure?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Patterns can help us understand what may be triggering or maintaining behaviour.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844540" y="7871187"/>
            <a:ext cx="2168298" cy="2168298"/>
          </a:xfrm>
          <a:custGeom>
            <a:avLst/>
            <a:gdLst/>
            <a:ahLst/>
            <a:cxnLst/>
            <a:rect r="r" b="b" t="t" l="l"/>
            <a:pathLst>
              <a:path h="2168298" w="2168298">
                <a:moveTo>
                  <a:pt x="0" y="0"/>
                </a:moveTo>
                <a:lnTo>
                  <a:pt x="2168298" y="0"/>
                </a:lnTo>
                <a:lnTo>
                  <a:pt x="2168298" y="2168298"/>
                </a:lnTo>
                <a:lnTo>
                  <a:pt x="0" y="21682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44785" y="379104"/>
            <a:ext cx="17768053" cy="1532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16"/>
              </a:lnSpc>
            </a:pPr>
            <a:r>
              <a:rPr lang="en-US" sz="5800" spc="864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LOOK FOR WHAT HAPPENED BEFORE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57275" y="609370"/>
            <a:ext cx="16230600" cy="16466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4"/>
              </a:lnSpc>
            </a:pPr>
            <a:r>
              <a:rPr lang="en-US" sz="6200" spc="92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AND WHAT HAPPENS AFTERWARDS?</a:t>
            </a:r>
          </a:p>
        </p:txBody>
      </p:sp>
      <p:graphicFrame>
        <p:nvGraphicFramePr>
          <p:cNvPr name="Table 3" id="3"/>
          <p:cNvGraphicFramePr>
            <a:graphicFrameLocks noGrp="true"/>
          </p:cNvGraphicFramePr>
          <p:nvPr/>
        </p:nvGraphicFramePr>
        <p:xfrm>
          <a:off x="1057275" y="3285974"/>
          <a:ext cx="16202025" cy="4484818"/>
        </p:xfrm>
        <a:graphic>
          <a:graphicData uri="http://schemas.openxmlformats.org/drawingml/2006/table">
            <a:tbl>
              <a:tblPr/>
              <a:tblGrid>
                <a:gridCol w="8086632"/>
                <a:gridCol w="8115393"/>
              </a:tblGrid>
              <a:tr h="82967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ALSO NOTICE WHAT HAPPENS AFTER THE BEHAVIOUR. 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Arimo"/>
                          <a:ea typeface="Arimo"/>
                          <a:cs typeface="Arimo"/>
                          <a:sym typeface="Arimo"/>
                        </a:rPr>
                        <a:t>Does the pupil: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</a:tr>
              <a:tr h="110663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Escape the task?</a:t>
                      </a:r>
                      <a:endParaRPr lang="en-US" sz="1100"/>
                    </a:p>
                  </a:txBody>
                  <a:tcPr marL="180975" marR="180975" marT="180975" marB="180975" anchor="t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CF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Gain adult attention?</a:t>
                      </a:r>
                      <a:endParaRPr lang="en-US" sz="1100"/>
                    </a:p>
                  </a:txBody>
                  <a:tcPr marL="180975" marR="180975" marT="180975" marB="180975" anchor="t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CF1"/>
                    </a:solidFill>
                  </a:tcPr>
                </a:tc>
              </a:tr>
              <a:tr h="144187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Receive peer attention?</a:t>
                      </a:r>
                      <a:endParaRPr lang="en-US" sz="1100"/>
                    </a:p>
                  </a:txBody>
                  <a:tcPr marL="180975" marR="180975" marT="180975" marB="180975" anchor="t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CF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Move to a quieter space?</a:t>
                      </a:r>
                      <a:endParaRPr lang="en-US" sz="1100"/>
                    </a:p>
                  </a:txBody>
                  <a:tcPr marL="180975" marR="180975" marT="180975" marB="180975" anchor="t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CF1"/>
                    </a:solidFill>
                  </a:tcPr>
                </a:tc>
              </a:tr>
              <a:tr h="110663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Avoid something difficult?</a:t>
                      </a:r>
                      <a:endParaRPr lang="en-US" sz="1100"/>
                    </a:p>
                  </a:txBody>
                  <a:tcPr marL="180975" marR="180975" marT="180975" marB="180975" anchor="t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CF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Gain connection with an adult?</a:t>
                      </a:r>
                      <a:endParaRPr lang="en-US" sz="1100"/>
                    </a:p>
                  </a:txBody>
                  <a:tcPr marL="180975" marR="180975" marT="180975" marB="180975" anchor="t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CF1"/>
                    </a:solidFill>
                  </a:tcPr>
                </a:tc>
              </a:tr>
            </a:tbl>
          </a:graphicData>
        </a:graphic>
      </p:graphicFrame>
      <p:sp>
        <p:nvSpPr>
          <p:cNvPr name="TextBox 4" id="4"/>
          <p:cNvSpPr txBox="true"/>
          <p:nvPr/>
        </p:nvSpPr>
        <p:spPr>
          <a:xfrm rot="0">
            <a:off x="1299384" y="8552302"/>
            <a:ext cx="15689232" cy="885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99"/>
              </a:lnSpc>
            </a:pPr>
            <a:r>
              <a:rPr lang="en-US" sz="1999" spc="29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This isn't about assuming behaviour is deliberately manipulative. It's a</a:t>
            </a:r>
            <a:r>
              <a:rPr lang="en-US" sz="1999" spc="29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bout understanding:</a:t>
            </a:r>
          </a:p>
          <a:p>
            <a:pPr algn="ctr">
              <a:lnSpc>
                <a:spcPts val="2399"/>
              </a:lnSpc>
            </a:pPr>
            <a:r>
              <a:rPr lang="en-US" sz="1999" spc="29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What does the behaviour achieve or change for the pupil?</a:t>
            </a:r>
          </a:p>
          <a:p>
            <a:pPr algn="ctr">
              <a:lnSpc>
                <a:spcPts val="2399"/>
              </a:lnSpc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782978" y="3129916"/>
            <a:ext cx="8342567" cy="5642609"/>
          </a:xfrm>
          <a:custGeom>
            <a:avLst/>
            <a:gdLst/>
            <a:ahLst/>
            <a:cxnLst/>
            <a:rect r="r" b="b" t="t" l="l"/>
            <a:pathLst>
              <a:path h="5642609" w="8342567">
                <a:moveTo>
                  <a:pt x="0" y="0"/>
                </a:moveTo>
                <a:lnTo>
                  <a:pt x="8342568" y="0"/>
                </a:lnTo>
                <a:lnTo>
                  <a:pt x="8342568" y="5642609"/>
                </a:lnTo>
                <a:lnTo>
                  <a:pt x="0" y="56426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278864"/>
            <a:ext cx="18669459" cy="2356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0"/>
              </a:lnSpc>
            </a:pPr>
            <a:r>
              <a:rPr lang="en-US" sz="6000" spc="894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BEHAVIOUR CAN BE COMMUNICATION WITHOUT BEING ACCEPTABLE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0" y="3063241"/>
            <a:ext cx="9782978" cy="6391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This distinction matters.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We can say: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“I want to understand why this happened.”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AND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“That behaviour isn't acceptable.”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We can be: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Curious AND boundaried.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Compassionate AND accountable.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Understanding AND consistent.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Understanding the behaviour helps us respond — it doesn't remove responsibility.</a:t>
            </a:r>
          </a:p>
          <a:p>
            <a:pPr algn="l">
              <a:lnSpc>
                <a:spcPts val="4200"/>
              </a:lnSpc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1001929" y="4669086"/>
          <a:ext cx="16202025" cy="2786405"/>
        </p:xfrm>
        <a:graphic>
          <a:graphicData uri="http://schemas.openxmlformats.org/drawingml/2006/table">
            <a:tbl>
              <a:tblPr/>
              <a:tblGrid>
                <a:gridCol w="3240405"/>
                <a:gridCol w="3240405"/>
                <a:gridCol w="3240405"/>
                <a:gridCol w="3240405"/>
                <a:gridCol w="3240405"/>
              </a:tblGrid>
              <a:tr h="13932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Ask for help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Tolerate frustration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Wait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Manage disappointment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Enter a group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</a:tr>
              <a:tr h="13932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Resolve conflict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Recover from mistakes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799"/>
                        </a:lnSpc>
                        <a:defRPr/>
                      </a:pPr>
                      <a:r>
                        <a:rPr lang="en-US" sz="1999">
                          <a:solidFill>
                            <a:srgbClr val="000000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Regulate strong emotions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3" id="3"/>
          <p:cNvSpPr txBox="true"/>
          <p:nvPr/>
        </p:nvSpPr>
        <p:spPr>
          <a:xfrm rot="0">
            <a:off x="1028700" y="669607"/>
            <a:ext cx="16884727" cy="813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20"/>
              </a:lnSpc>
            </a:pPr>
            <a:r>
              <a:rPr lang="en-US" sz="6000" spc="894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WHAT SKILL MIGHT BE MISSING?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01929" y="2183061"/>
            <a:ext cx="16284142" cy="1790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99"/>
              </a:lnSpc>
            </a:pP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Sometimes behaviour tells us a pupil can't yet do s</a:t>
            </a: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omething consistently, rather than simply won't.</a:t>
            </a:r>
          </a:p>
          <a:p>
            <a:pPr algn="ctr">
              <a:lnSpc>
                <a:spcPts val="3599"/>
              </a:lnSpc>
            </a:pP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Perhaps they struggle to:</a:t>
            </a:r>
          </a:p>
          <a:p>
            <a:pPr algn="ctr">
              <a:lnSpc>
                <a:spcPts val="3599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8772536"/>
            <a:ext cx="16284142" cy="895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99"/>
              </a:lnSpc>
            </a:pP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Ask: What might need t</a:t>
            </a: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eaching, not just correcting?</a:t>
            </a:r>
          </a:p>
          <a:p>
            <a:pPr algn="ctr">
              <a:lnSpc>
                <a:spcPts val="3599"/>
              </a:lnSpc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5577165" y="4120349"/>
          <a:ext cx="10841355" cy="2786405"/>
        </p:xfrm>
        <a:graphic>
          <a:graphicData uri="http://schemas.openxmlformats.org/drawingml/2006/table">
            <a:tbl>
              <a:tblPr/>
              <a:tblGrid>
                <a:gridCol w="495401"/>
                <a:gridCol w="3283518"/>
                <a:gridCol w="3283518"/>
                <a:gridCol w="3283518"/>
                <a:gridCol w="495401"/>
              </a:tblGrid>
              <a:tr h="13932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“He's difficult.”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r>
                        <a:rPr lang="en-US" sz="1799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“She's an attention seeker.”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32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“He's lazy.”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r>
                        <a:rPr lang="en-US" sz="1800">
                          <a:solidFill>
                            <a:srgbClr val="1E1E49"/>
                          </a:solidFill>
                          <a:latin typeface="Gotham"/>
                          <a:ea typeface="Gotham"/>
                          <a:cs typeface="Gotham"/>
                          <a:sym typeface="Gotham"/>
                        </a:rPr>
                        <a:t>“She's manipulative.”</a:t>
                      </a: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E3C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19"/>
                        </a:lnSpc>
                        <a:defRPr/>
                      </a:pPr>
                      <a:endParaRPr lang="en-US" sz="1100"/>
                    </a:p>
                  </a:txBody>
                  <a:tcPr marL="180975" marR="180975" marT="180975" marB="180975" anchor="ctr">
                    <a:lnL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3" id="3"/>
          <p:cNvSpPr txBox="true"/>
          <p:nvPr/>
        </p:nvSpPr>
        <p:spPr>
          <a:xfrm rot="0">
            <a:off x="1028700" y="669607"/>
            <a:ext cx="16884727" cy="1584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20"/>
              </a:lnSpc>
            </a:pPr>
            <a:r>
              <a:rPr lang="en-US" sz="6000" spc="894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 CAREFUL WITH THE STORY WE CREATE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003858" y="2906961"/>
            <a:ext cx="16284142" cy="44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99"/>
              </a:lnSpc>
            </a:pP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Repeated behaviour can quickly b</a:t>
            </a: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ecome a pupil's identity.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7877186"/>
            <a:ext cx="16284142" cy="1790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99"/>
              </a:lnSpc>
            </a:pP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These labels can influence what we notice next.</a:t>
            </a:r>
          </a:p>
          <a:p>
            <a:pPr algn="ctr">
              <a:lnSpc>
                <a:spcPts val="3599"/>
              </a:lnSpc>
            </a:pP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Inst</a:t>
            </a: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ead: Describe the behaviour. Look for patterns. Stay curious.</a:t>
            </a:r>
          </a:p>
          <a:p>
            <a:pPr algn="ctr">
              <a:lnSpc>
                <a:spcPts val="3599"/>
              </a:lnSpc>
            </a:pPr>
            <a:r>
              <a:rPr lang="en-US" sz="2999" spc="446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The behaviour is something a pupil does — not who they are.</a:t>
            </a:r>
          </a:p>
          <a:p>
            <a:pPr algn="ctr">
              <a:lnSpc>
                <a:spcPts val="3599"/>
              </a:lnSpc>
            </a:pP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2800658"/>
            <a:ext cx="15352543" cy="5857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When behaviour occurs, consider four questions: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WHAT? What exactly happened?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BEFORE? What happened immediately beforehand?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AFTER? What happened as a result?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NEED? What might the pupil have needed in that moment?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We may not immediately know the answer.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Curiosity is more useful than certainty.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5551321" y="7628816"/>
            <a:ext cx="2388635" cy="2388635"/>
          </a:xfrm>
          <a:custGeom>
            <a:avLst/>
            <a:gdLst/>
            <a:ahLst/>
            <a:cxnLst/>
            <a:rect r="r" b="b" t="t" l="l"/>
            <a:pathLst>
              <a:path h="2388635" w="2388635">
                <a:moveTo>
                  <a:pt x="0" y="0"/>
                </a:moveTo>
                <a:lnTo>
                  <a:pt x="2388635" y="0"/>
                </a:lnTo>
                <a:lnTo>
                  <a:pt x="2388635" y="2388635"/>
                </a:lnTo>
                <a:lnTo>
                  <a:pt x="0" y="238863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314450"/>
            <a:ext cx="16230600" cy="8355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55"/>
              </a:lnSpc>
            </a:pPr>
            <a:r>
              <a:rPr lang="en-US" sz="6132" spc="91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WHAT MIGHT WE BE MISSING?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2470152"/>
            <a:ext cx="16232191" cy="7458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1E1E49"/>
                </a:solidFill>
                <a:latin typeface="Gotham Bold"/>
                <a:ea typeface="Gotham Bold"/>
                <a:cs typeface="Gotham Bold"/>
                <a:sym typeface="Gotham Bold"/>
              </a:rPr>
              <a:t>THINK ABOUT YOUR PRACTICE…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Think </a:t>
            </a: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of a behaviour you regularly encounter.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Perhaps: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Calling out.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Refusal.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Conflict.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Avoidance.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Shutting down.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Now ask: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How have I interpreted this behaviour?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What evidence supports that interpretation?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What else might the behaviour be communicating?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Would a different understanding change my response?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5705557" y="368529"/>
            <a:ext cx="2168298" cy="2168298"/>
          </a:xfrm>
          <a:custGeom>
            <a:avLst/>
            <a:gdLst/>
            <a:ahLst/>
            <a:cxnLst/>
            <a:rect r="r" b="b" t="t" l="l"/>
            <a:pathLst>
              <a:path h="2168298" w="2168298">
                <a:moveTo>
                  <a:pt x="0" y="0"/>
                </a:moveTo>
                <a:lnTo>
                  <a:pt x="2168298" y="0"/>
                </a:lnTo>
                <a:lnTo>
                  <a:pt x="2168298" y="2168298"/>
                </a:lnTo>
                <a:lnTo>
                  <a:pt x="0" y="21682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314450"/>
            <a:ext cx="14938112" cy="8355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55"/>
              </a:lnSpc>
            </a:pPr>
            <a:r>
              <a:rPr lang="en-US" sz="6132" spc="91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REFLECTION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964338" y="1469694"/>
            <a:ext cx="7301131" cy="7035636"/>
          </a:xfrm>
          <a:custGeom>
            <a:avLst/>
            <a:gdLst/>
            <a:ahLst/>
            <a:cxnLst/>
            <a:rect r="r" b="b" t="t" l="l"/>
            <a:pathLst>
              <a:path h="7035636" w="7301131">
                <a:moveTo>
                  <a:pt x="0" y="0"/>
                </a:moveTo>
                <a:lnTo>
                  <a:pt x="7301131" y="0"/>
                </a:lnTo>
                <a:lnTo>
                  <a:pt x="7301131" y="7035636"/>
                </a:lnTo>
                <a:lnTo>
                  <a:pt x="0" y="70356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89722" y="2006747"/>
            <a:ext cx="10034707" cy="7458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1E1E49"/>
                </a:solidFill>
                <a:latin typeface="Gotham Bold"/>
                <a:ea typeface="Gotham Bold"/>
                <a:cs typeface="Gotham Bold"/>
                <a:sym typeface="Gotham Bold"/>
              </a:rPr>
              <a:t>ONE SMALL TWEAK THIS WEEK</a:t>
            </a:r>
          </a:p>
          <a:p>
            <a:pPr algn="l" marL="647702" indent="-323851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Choose one behaviour you regularly encounter.</a:t>
            </a:r>
          </a:p>
          <a:p>
            <a:pPr algn="l" marL="647702" indent="-323851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Before responding, mentally ask:</a:t>
            </a:r>
          </a:p>
          <a:p>
            <a:pPr algn="l" marL="647702" indent="-323851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“What might this behaviour be telling me?”</a:t>
            </a:r>
          </a:p>
          <a:p>
            <a:pPr algn="l" marL="647702" indent="-323851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Notice:</a:t>
            </a:r>
          </a:p>
          <a:p>
            <a:pPr algn="l" marL="647702" indent="-323851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What happened before.</a:t>
            </a:r>
          </a:p>
          <a:p>
            <a:pPr algn="l" marL="647702" indent="-323851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What the pupil did.</a:t>
            </a:r>
          </a:p>
          <a:p>
            <a:pPr algn="l" marL="647702" indent="-323851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What happened afterwards.</a:t>
            </a:r>
          </a:p>
          <a:p>
            <a:pPr algn="l" marL="647702" indent="-323851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Don't try to solve everything.</a:t>
            </a:r>
          </a:p>
          <a:p>
            <a:pPr algn="l" marL="647702" indent="-323851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Just become more curious about the pattern.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At the end of the week, reflect: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Did noticing the pattern change how I responded?</a:t>
            </a:r>
          </a:p>
          <a:p>
            <a:pPr algn="l">
              <a:lnSpc>
                <a:spcPts val="4200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389722" y="634180"/>
            <a:ext cx="9483863" cy="846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4"/>
              </a:lnSpc>
            </a:pPr>
            <a:r>
              <a:rPr lang="en-US" sz="6200" spc="92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SPARK FORWARD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>
  <p:cSld>
    <p:bg>
      <p:bgPr>
        <a:solidFill>
          <a:srgbClr val="86E3C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45704" y="1306830"/>
            <a:ext cx="16796592" cy="7740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</a:pPr>
          </a:p>
          <a:p>
            <a:pPr algn="ctr">
              <a:lnSpc>
                <a:spcPts val="4079"/>
              </a:lnSpc>
            </a:pPr>
            <a:r>
              <a:rPr lang="en-US" b="true" sz="3999" i="true" spc="595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BEHAVIOUR IS THE PART WE CAN SEE.</a:t>
            </a:r>
          </a:p>
          <a:p>
            <a:pPr algn="ctr">
              <a:lnSpc>
                <a:spcPts val="4079"/>
              </a:lnSpc>
            </a:pPr>
          </a:p>
          <a:p>
            <a:pPr algn="ctr">
              <a:lnSpc>
                <a:spcPts val="4079"/>
              </a:lnSpc>
            </a:pPr>
            <a:r>
              <a:rPr lang="en-US" b="true" sz="3999" i="true" spc="595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UNDERNEATH MAY BE:</a:t>
            </a:r>
          </a:p>
          <a:p>
            <a:pPr algn="ctr">
              <a:lnSpc>
                <a:spcPts val="4079"/>
              </a:lnSpc>
            </a:pPr>
            <a:r>
              <a:rPr lang="en-US" b="true" sz="3999" i="true" spc="595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NEED.</a:t>
            </a:r>
          </a:p>
          <a:p>
            <a:pPr algn="ctr">
              <a:lnSpc>
                <a:spcPts val="4079"/>
              </a:lnSpc>
            </a:pPr>
            <a:r>
              <a:rPr lang="en-US" b="true" sz="3999" i="true" spc="595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EMOTION.</a:t>
            </a:r>
          </a:p>
          <a:p>
            <a:pPr algn="ctr">
              <a:lnSpc>
                <a:spcPts val="4079"/>
              </a:lnSpc>
            </a:pPr>
            <a:r>
              <a:rPr lang="en-US" b="true" sz="3999" i="true" spc="595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EXPERIENCE.</a:t>
            </a:r>
          </a:p>
          <a:p>
            <a:pPr algn="ctr">
              <a:lnSpc>
                <a:spcPts val="4079"/>
              </a:lnSpc>
            </a:pPr>
            <a:r>
              <a:rPr lang="en-US" b="true" sz="3999" i="true" spc="595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SKILL.</a:t>
            </a:r>
          </a:p>
          <a:p>
            <a:pPr algn="ctr">
              <a:lnSpc>
                <a:spcPts val="4079"/>
              </a:lnSpc>
            </a:pPr>
            <a:r>
              <a:rPr lang="en-US" b="true" sz="3999" i="true" spc="595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RELATIONSHIP.</a:t>
            </a:r>
          </a:p>
          <a:p>
            <a:pPr algn="ctr">
              <a:lnSpc>
                <a:spcPts val="4079"/>
              </a:lnSpc>
            </a:pPr>
            <a:r>
              <a:rPr lang="en-US" b="true" sz="3999" i="true" spc="595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ENVIRONMENT.</a:t>
            </a:r>
          </a:p>
          <a:p>
            <a:pPr algn="ctr">
              <a:lnSpc>
                <a:spcPts val="4079"/>
              </a:lnSpc>
            </a:pPr>
            <a:r>
              <a:rPr lang="en-US" b="true" sz="3999" i="true" spc="595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COMMUNICATION.</a:t>
            </a:r>
          </a:p>
          <a:p>
            <a:pPr algn="ctr">
              <a:lnSpc>
                <a:spcPts val="4079"/>
              </a:lnSpc>
            </a:pPr>
          </a:p>
          <a:p>
            <a:pPr algn="ctr">
              <a:lnSpc>
                <a:spcPts val="4079"/>
              </a:lnSpc>
            </a:pPr>
            <a:r>
              <a:rPr lang="en-US" b="true" sz="3999" i="true" spc="595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DON'T ONLY ASK, “HOW DO I STOP THIS?”</a:t>
            </a:r>
          </a:p>
          <a:p>
            <a:pPr algn="ctr">
              <a:lnSpc>
                <a:spcPts val="4079"/>
              </a:lnSpc>
            </a:pPr>
            <a:r>
              <a:rPr lang="en-US" b="true" sz="3999" i="true" spc="595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ALSO ASK, “WHAT MIGHT THIS BE TELLING ME?”</a:t>
            </a:r>
          </a:p>
          <a:p>
            <a:pPr algn="ctr">
              <a:lnSpc>
                <a:spcPts val="4079"/>
              </a:lnSpc>
            </a:pP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6E3C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27911" y="1899308"/>
            <a:ext cx="17567772" cy="80223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52"/>
              </a:lnSpc>
            </a:pPr>
            <a:r>
              <a:rPr lang="en-US" sz="2600" spc="38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EDUCATION ENDOWMENT FOUNDATION — IMPROVING </a:t>
            </a:r>
            <a:r>
              <a:rPr lang="en-US" sz="2600" spc="38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BEHAVIOUR IN SCHOOLS</a:t>
            </a:r>
          </a:p>
          <a:p>
            <a:pPr algn="l">
              <a:lnSpc>
                <a:spcPts val="2652"/>
              </a:lnSpc>
            </a:pPr>
            <a:r>
              <a:rPr lang="en-US" sz="2600" spc="38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HIGHLIGHTS THE IMPORTANCE OF KNOWING PUPILS WELL AND UNDERSTANDING INDIVIDUAL INFLUENCES ON BEHAVIOUR</a:t>
            </a:r>
          </a:p>
          <a:p>
            <a:pPr algn="l">
              <a:lnSpc>
                <a:spcPts val="2652"/>
              </a:lnSpc>
            </a:pPr>
          </a:p>
          <a:p>
            <a:pPr algn="l">
              <a:lnSpc>
                <a:spcPts val="2652"/>
              </a:lnSpc>
            </a:pPr>
            <a:r>
              <a:rPr lang="en-US" b="true" sz="2600" i="true" spc="387" u="sng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  <a:hlinkClick r:id="rId2" tooltip="https://educationendowmentfoundation.org.uk/education-evidence/guidance-reports/behaviour?utm_source=chatgpt.com"/>
              </a:rPr>
              <a:t>EEF — IMPROVING BEHAVIOUR IN SCHOOLS</a:t>
            </a:r>
          </a:p>
          <a:p>
            <a:pPr algn="l">
              <a:lnSpc>
                <a:spcPts val="2652"/>
              </a:lnSpc>
            </a:pPr>
          </a:p>
          <a:p>
            <a:pPr algn="l">
              <a:lnSpc>
                <a:spcPts val="2652"/>
              </a:lnSpc>
            </a:pPr>
          </a:p>
          <a:p>
            <a:pPr algn="l">
              <a:lnSpc>
                <a:spcPts val="2652"/>
              </a:lnSpc>
            </a:pPr>
          </a:p>
          <a:p>
            <a:pPr algn="l">
              <a:lnSpc>
                <a:spcPts val="2652"/>
              </a:lnSpc>
            </a:pPr>
            <a:r>
              <a:rPr lang="en-US" sz="2600" spc="38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DEPARTMENT FOR EDUCATION — BEHAVIOUR IN SCHOOLS</a:t>
            </a:r>
          </a:p>
          <a:p>
            <a:pPr algn="l">
              <a:lnSpc>
                <a:spcPts val="2652"/>
              </a:lnSpc>
            </a:pPr>
            <a:r>
              <a:rPr lang="en-US" sz="2600" spc="38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NATIONAL GUIDANCE ON BEHAVIOUR EXPECTATIONS ALONGSIDE APPROPRIATE SUPPORT FOR PUPILS.</a:t>
            </a:r>
          </a:p>
          <a:p>
            <a:pPr algn="l">
              <a:lnSpc>
                <a:spcPts val="2652"/>
              </a:lnSpc>
            </a:pPr>
          </a:p>
          <a:p>
            <a:pPr algn="l">
              <a:lnSpc>
                <a:spcPts val="2652"/>
              </a:lnSpc>
            </a:pPr>
            <a:r>
              <a:rPr lang="en-US" b="true" sz="2600" i="true" spc="387" u="sng">
                <a:solidFill>
                  <a:srgbClr val="1E1E49"/>
                </a:solidFill>
                <a:latin typeface="Gotham Bold Italics"/>
                <a:ea typeface="Gotham Bold Italics"/>
                <a:cs typeface="Gotham Bold Italics"/>
                <a:sym typeface="Gotham Bold Italics"/>
                <a:hlinkClick r:id="rId3" tooltip="https://www.gov.uk/government/publications/behaviour-in-schools--2?utm_source=chatgpt.com"/>
              </a:rPr>
              <a:t>DFE — BEHAVIOUR IN SCHOOLS</a:t>
            </a:r>
          </a:p>
          <a:p>
            <a:pPr algn="l">
              <a:lnSpc>
                <a:spcPts val="2652"/>
              </a:lnSpc>
            </a:pPr>
          </a:p>
          <a:p>
            <a:pPr algn="l">
              <a:lnSpc>
                <a:spcPts val="2652"/>
              </a:lnSpc>
            </a:pPr>
          </a:p>
          <a:p>
            <a:pPr algn="l">
              <a:lnSpc>
                <a:spcPts val="2652"/>
              </a:lnSpc>
            </a:pPr>
            <a:r>
              <a:rPr lang="en-US" sz="2600" spc="38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PAUL DIX — WHEN THE ADULTS CHANGE, EVERYTHING CHANGES</a:t>
            </a:r>
          </a:p>
          <a:p>
            <a:pPr algn="l">
              <a:lnSpc>
                <a:spcPts val="2652"/>
              </a:lnSpc>
            </a:pPr>
            <a:r>
              <a:rPr lang="en-US" sz="2600" spc="38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RELATIONAL RESPONSES, ADULT BEHAVIOUR AND LOOKING BEYOND IMMEDIATE BEHAVIOUR.</a:t>
            </a:r>
          </a:p>
          <a:p>
            <a:pPr algn="l">
              <a:lnSpc>
                <a:spcPts val="2652"/>
              </a:lnSpc>
            </a:pPr>
          </a:p>
          <a:p>
            <a:pPr algn="l">
              <a:lnSpc>
                <a:spcPts val="2652"/>
              </a:lnSpc>
            </a:pPr>
          </a:p>
          <a:p>
            <a:pPr algn="l">
              <a:lnSpc>
                <a:spcPts val="2652"/>
              </a:lnSpc>
            </a:pPr>
            <a:r>
              <a:rPr lang="en-US" sz="2600" spc="38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T</a:t>
            </a:r>
            <a:r>
              <a:rPr lang="en-US" sz="2600" spc="38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OM BENNETT — CREATING A CULTURE</a:t>
            </a:r>
          </a:p>
          <a:p>
            <a:pPr algn="l">
              <a:lnSpc>
                <a:spcPts val="2652"/>
              </a:lnSpc>
            </a:pPr>
            <a:r>
              <a:rPr lang="en-US" sz="2600" spc="387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CLEAR EXPECTATIONS, BEHAVIOUR CULTURE AND CONSISTENT ADULT RESPONSES.</a:t>
            </a:r>
          </a:p>
          <a:p>
            <a:pPr algn="l">
              <a:lnSpc>
                <a:spcPts val="2652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854637" y="479943"/>
            <a:ext cx="16314321" cy="846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4"/>
              </a:lnSpc>
            </a:pPr>
            <a:r>
              <a:rPr lang="en-US" sz="6200" spc="923">
                <a:solidFill>
                  <a:srgbClr val="1E1E49"/>
                </a:solidFill>
                <a:latin typeface="Gotham"/>
                <a:ea typeface="Gotham"/>
                <a:cs typeface="Gotham"/>
                <a:sym typeface="Gotham"/>
              </a:rPr>
              <a:t>EVIDENCE &amp; FURTHER READING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DAHT2-tGPsA</dc:identifier>
  <dcterms:modified xsi:type="dcterms:W3CDTF">2011-08-01T06:04:30Z</dcterms:modified>
  <cp:revision>1</cp:revision>
  <dc:title>1 - Behaviour as Communication</dc:title>
</cp:coreProperties>
</file>