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Georgia Pro Bold" charset="1" panose="02040802050405020203"/>
      <p:regular r:id="rId22"/>
    </p:embeddedFont>
    <p:embeddedFont>
      <p:font typeface="Georgia Pro Light" charset="1" panose="02040302050405020303"/>
      <p:regular r:id="rId23"/>
    </p:embeddedFont>
    <p:embeddedFont>
      <p:font typeface="DM Sans" charset="1" panose="00000000000000000000"/>
      <p:regular r:id="rId24"/>
    </p:embeddedFont>
    <p:embeddedFont>
      <p:font typeface="Georgia Pro Bold Italics" charset="1" panose="02040802050405090203"/>
      <p:regular r:id="rId25"/>
    </p:embeddedFont>
    <p:embeddedFont>
      <p:font typeface="Georgia Pro" charset="1" panose="02040502050405020303"/>
      <p:regular r:id="rId26"/>
    </p:embeddedFont>
    <p:embeddedFont>
      <p:font typeface="Georgia Pro Light Italics" charset="1" panose="02040302050405090303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https://educationendowmentfoundation.org.uk/education-evidence/guidance-reports/teaching-assistants?utm_source=chatgpt.com" TargetMode="External" Type="http://schemas.openxmlformats.org/officeDocument/2006/relationships/hyperlink"/><Relationship Id="rId4" Target="https://educationendowmentfoundation.org.uk/education-evidence/guidance-reports/teaching-assistants?utm_source=chatgpt.com" TargetMode="External" Type="http://schemas.openxmlformats.org/officeDocument/2006/relationships/hyperlink"/><Relationship Id="rId5" Target="https://educationendowmentfoundation.org.uk/education-evidence/guidance-reports/teaching-assistants?utm_source=chatgpt.com" TargetMode="External" Type="http://schemas.openxmlformats.org/officeDocument/2006/relationships/hyperlink"/><Relationship Id="rId6" Target="https://educationendowmentfoundation.org.uk/education-evidence/guidance-reports/teaching-assistants?utm_source=chatgpt.com" TargetMode="External" Type="http://schemas.openxmlformats.org/officeDocument/2006/relationships/hyperlink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8991600" cy="10287000"/>
            <a:chOff x="0" y="0"/>
            <a:chExt cx="1035548" cy="118473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5548" cy="1184737"/>
            </a:xfrm>
            <a:custGeom>
              <a:avLst/>
              <a:gdLst/>
              <a:ahLst/>
              <a:cxnLst/>
              <a:rect r="r" b="b" t="t" l="l"/>
              <a:pathLst>
                <a:path h="1184737" w="1035548">
                  <a:moveTo>
                    <a:pt x="0" y="0"/>
                  </a:moveTo>
                  <a:lnTo>
                    <a:pt x="1035548" y="0"/>
                  </a:lnTo>
                  <a:lnTo>
                    <a:pt x="1035548" y="1184737"/>
                  </a:lnTo>
                  <a:lnTo>
                    <a:pt x="0" y="1184737"/>
                  </a:lnTo>
                  <a:close/>
                </a:path>
              </a:pathLst>
            </a:custGeom>
            <a:blipFill>
              <a:blip r:embed="rId2"/>
              <a:stretch>
                <a:fillRect l="0" t="-378" r="0" b="-37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5181078" y="7314527"/>
            <a:ext cx="3106922" cy="3106922"/>
          </a:xfrm>
          <a:custGeom>
            <a:avLst/>
            <a:gdLst/>
            <a:ahLst/>
            <a:cxnLst/>
            <a:rect r="r" b="b" t="t" l="l"/>
            <a:pathLst>
              <a:path h="3106922" w="3106922">
                <a:moveTo>
                  <a:pt x="0" y="0"/>
                </a:moveTo>
                <a:lnTo>
                  <a:pt x="3106922" y="0"/>
                </a:lnTo>
                <a:lnTo>
                  <a:pt x="3106922" y="3106921"/>
                </a:lnTo>
                <a:lnTo>
                  <a:pt x="0" y="3106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9332112" y="2328690"/>
            <a:ext cx="8237759" cy="2315283"/>
            <a:chOff x="0" y="0"/>
            <a:chExt cx="10983679" cy="3087044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104775"/>
              <a:ext cx="10983679" cy="1935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99"/>
                </a:lnSpc>
              </a:pPr>
              <a:r>
                <a:rPr lang="en-US" b="true" sz="5499">
                  <a:solidFill>
                    <a:srgbClr val="000000"/>
                  </a:solidFill>
                  <a:latin typeface="Georgia Pro Bold"/>
                  <a:ea typeface="Georgia Pro Bold"/>
                  <a:cs typeface="Georgia Pro Bold"/>
                  <a:sym typeface="Georgia Pro Bold"/>
                </a:rPr>
                <a:t>Creating an Inclusive Classroom Culture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2281864"/>
              <a:ext cx="10972399" cy="805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03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9913905" y="5076825"/>
            <a:ext cx="7655966" cy="3580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b="true" sz="3399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WHAT DOES AN INCLUSIVE CLASSROOM REALLY LOOK LIKE?</a:t>
            </a:r>
          </a:p>
          <a:p>
            <a:pPr algn="ctr">
              <a:lnSpc>
                <a:spcPts val="4759"/>
              </a:lnSpc>
            </a:pPr>
          </a:p>
          <a:p>
            <a:pPr algn="ctr">
              <a:lnSpc>
                <a:spcPts val="4759"/>
              </a:lnSpc>
            </a:pPr>
            <a:r>
              <a:rPr lang="en-US" b="true" sz="3399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SESSION 1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2202" y="379353"/>
            <a:ext cx="18021759" cy="1003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00"/>
              </a:lnSpc>
            </a:pPr>
            <a:r>
              <a:rPr lang="en-US" sz="7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Same Destination, Differen</a:t>
            </a:r>
            <a:r>
              <a:rPr lang="en-US" sz="7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t Routes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27063" y="1910226"/>
            <a:ext cx="17633873" cy="10089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In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clusion does not mean lowering expectations. Imagine the learning goal is: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"Explain how a character's feelings change throughout the story."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Different pupils might: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Write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independently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Use sentence stems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Discuss their thinking first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Refer to a vocabulary bank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Record their response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Use symbols or visuals to organise ideas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Receive targeted adult prompts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The learning remains ambitious. The route towards it can be flexible.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Discuss: When might providing exactly the same task actually make learning less inclusive?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2202" y="379353"/>
            <a:ext cx="18021759" cy="1003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00"/>
              </a:lnSpc>
            </a:pPr>
            <a:r>
              <a:rPr lang="en-US" sz="7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The Language of Belonging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27063" y="1601754"/>
            <a:ext cx="17633873" cy="7898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Sma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ll interactions repeatedly communicate: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"You belong here."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Or: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"This classroom wasn't really designed for you."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Consider the difference: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❌ "I've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made an easier sheet for you."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✅ "I've given you something that will help you get started."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❌ "You won't be able to do this bit."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✅ "Let's think about what will help you access this."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❌ "My low group..."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✅ "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This group is working with me today."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Our language shapes pupils' perceptions of themselves as learners.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2202" y="379353"/>
            <a:ext cx="18021759" cy="1003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00"/>
              </a:lnSpc>
            </a:pPr>
            <a:r>
              <a:rPr lang="en-US" sz="7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Participation Matters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27063" y="1601754"/>
            <a:ext cx="17633873" cy="7898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sk yourself: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Wh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 gets heard in my classroom? Think beyond pupils who willingly put their hands up.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Who regularly: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nswers questions?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Works with different pe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ers?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Takes leadership roles?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Contributes to discussions?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Represents the class?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Receives positive recognition?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H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 their ideas built upon?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Experiences success publicly?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An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inclusive classroom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doe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 not simply offer opportunities. 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It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notices who is - and isn't - accessing them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2202" y="379353"/>
            <a:ext cx="18021759" cy="1003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00"/>
              </a:lnSpc>
            </a:pPr>
            <a:r>
              <a:rPr lang="en-US" sz="7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Inclusion Through a Pupil's Eyes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26145" y="1910226"/>
            <a:ext cx="17633873" cy="746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Ima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gine walking into your classroom as a pupil who finds learning difficult.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Would you know: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What i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 happening?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What you are expected to do?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Where to find h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elp?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hat making mist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akes is safe?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That adults believe you can succeed?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That your contribution matters?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That support is available without embarrassment?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ha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 you genuinely belong?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Reflection:  Which of these would every pupil in your classroom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co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nfidently answer yes to?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850264" y="0"/>
            <a:ext cx="7553325" cy="10287000"/>
            <a:chOff x="0" y="0"/>
            <a:chExt cx="1170208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1593725"/>
            </a:xfrm>
            <a:custGeom>
              <a:avLst/>
              <a:gdLst/>
              <a:ahLst/>
              <a:cxnLst/>
              <a:rect r="r" b="b" t="t" l="l"/>
              <a:pathLst>
                <a:path h="1593725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52050" t="0" r="-5205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28810" y="336244"/>
            <a:ext cx="12837115" cy="2422689"/>
            <a:chOff x="0" y="0"/>
            <a:chExt cx="17116153" cy="3230252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57150"/>
              <a:ext cx="17116153" cy="13009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370"/>
                </a:lnSpc>
              </a:pPr>
              <a:r>
                <a:rPr lang="en-US" sz="67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 Spark Forw</a:t>
              </a:r>
              <a:r>
                <a:rPr lang="en-US" sz="67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ard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048142"/>
              <a:ext cx="15529724" cy="1821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251062" y="1862602"/>
            <a:ext cx="13392609" cy="746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One 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Sm</a:t>
            </a:r>
            <a:r>
              <a:rPr lang="en-US" sz="32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ll Tweak This Week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Choose one pupil who may experience barriers to participation.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D</a:t>
            </a:r>
            <a:r>
              <a:rPr lang="en-US" sz="32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n't</a:t>
            </a:r>
            <a:r>
              <a:rPr lang="en-US" sz="32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begi</a:t>
            </a:r>
            <a:r>
              <a:rPr lang="en-US" sz="32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n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b</a:t>
            </a:r>
            <a:r>
              <a:rPr lang="en-US" sz="32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y chang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ing the pupil.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Instead, observe: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When do they participate most success</a:t>
            </a:r>
            <a:r>
              <a:rPr lang="en-US" sz="32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f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u</a:t>
            </a:r>
            <a:r>
              <a:rPr lang="en-US" sz="32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ll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y?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When do they participate least?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What seems to change between those moments?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</a:t>
            </a:r>
            <a:r>
              <a:rPr lang="en-US" sz="32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h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</a:t>
            </a:r>
            <a:r>
              <a:rPr lang="en-US" sz="32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n 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mak</a:t>
            </a:r>
            <a:r>
              <a:rPr lang="en-US" sz="32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 one s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mall adjustment to the environment, routine, instruction or resource.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Next week, reflect: Did my change make participation easier?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Small steps. Stronger practice.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306164" y="0"/>
            <a:ext cx="7553325" cy="10287000"/>
            <a:chOff x="0" y="0"/>
            <a:chExt cx="1170208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1593725"/>
            </a:xfrm>
            <a:custGeom>
              <a:avLst/>
              <a:gdLst/>
              <a:ahLst/>
              <a:cxnLst/>
              <a:rect r="r" b="b" t="t" l="l"/>
              <a:pathLst>
                <a:path h="1593725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52016" t="0" r="-52016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35742" y="607161"/>
            <a:ext cx="11916349" cy="1555063"/>
            <a:chOff x="0" y="0"/>
            <a:chExt cx="15888465" cy="2073417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47625"/>
              <a:ext cx="15888465" cy="11715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600"/>
                </a:lnSpc>
              </a:pPr>
              <a:r>
                <a:rPr lang="en-US" sz="60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R</a:t>
              </a:r>
              <a:r>
                <a:rPr lang="en-US" sz="60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esearch &amp; Evidence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1655164"/>
              <a:ext cx="15888465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367096" y="2456122"/>
            <a:ext cx="11453640" cy="1414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3399" u="sng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  <a:hlinkClick r:id="rId3" tooltip="https://educationendowmentfoundation.org.uk/education-evidence/guidance-reports/teaching-assistants?utm_source=chatgpt.com"/>
              </a:rPr>
              <a:t>EEF – Special Educational Needs in Mainstream Schools</a:t>
            </a:r>
          </a:p>
          <a:p>
            <a:pPr algn="just">
              <a:lnSpc>
                <a:spcPts val="3739"/>
              </a:lnSpc>
            </a:pP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367096" y="4166177"/>
            <a:ext cx="11453640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39"/>
              </a:lnSpc>
              <a:spcBef>
                <a:spcPct val="0"/>
              </a:spcBef>
            </a:pPr>
            <a:r>
              <a:rPr lang="en-US" sz="3399" u="sng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  <a:hlinkClick r:id="rId4" tooltip="https://educationendowmentfoundation.org.uk/education-evidence/guidance-reports/teaching-assistants?utm_source=chatgpt.com"/>
              </a:rPr>
              <a:t>EEF – Five-a-Day SEND Guidance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67096" y="5876231"/>
            <a:ext cx="11453640" cy="948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3399" u="sng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  <a:hlinkClick r:id="rId5" tooltip="https://educationendowmentfoundation.org.uk/education-evidence/guidance-reports/teaching-assistants?utm_source=chatgpt.com"/>
              </a:rPr>
              <a:t>EEF – SEND Evidence Review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367096" y="7843520"/>
            <a:ext cx="11453640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39"/>
              </a:lnSpc>
              <a:spcBef>
                <a:spcPct val="0"/>
              </a:spcBef>
            </a:pPr>
            <a:r>
              <a:rPr lang="en-US" sz="3399" u="sng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  <a:hlinkClick r:id="rId6" tooltip="https://educationendowmentfoundation.org.uk/education-evidence/guidance-reports/teaching-assistants?utm_source=chatgpt.com"/>
              </a:rPr>
              <a:t>DfE – SEND Code of Practice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827880" y="0"/>
            <a:ext cx="7553325" cy="10287000"/>
            <a:chOff x="0" y="0"/>
            <a:chExt cx="1170208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1593725"/>
            </a:xfrm>
            <a:custGeom>
              <a:avLst/>
              <a:gdLst/>
              <a:ahLst/>
              <a:cxnLst/>
              <a:rect r="r" b="b" t="t" l="l"/>
              <a:pathLst>
                <a:path h="1593725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205" r="0" b="-205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286439" y="1446002"/>
            <a:ext cx="12277036" cy="8401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79"/>
              </a:lnSpc>
            </a:pPr>
            <a:r>
              <a:rPr lang="en-US" sz="3799" i="true">
                <a:solidFill>
                  <a:srgbClr val="000000"/>
                </a:solidFill>
                <a:latin typeface="Georgia Pro Light Italics"/>
                <a:ea typeface="Georgia Pro Light Italics"/>
                <a:cs typeface="Georgia Pro Light Italics"/>
                <a:sym typeface="Georgia Pro Light Italics"/>
              </a:rPr>
              <a:t>Inclusion is not a place, group or intervention.</a:t>
            </a:r>
          </a:p>
          <a:p>
            <a:pPr algn="ctr">
              <a:lnSpc>
                <a:spcPts val="4179"/>
              </a:lnSpc>
            </a:pPr>
            <a:r>
              <a:rPr lang="en-US" sz="3799" i="true">
                <a:solidFill>
                  <a:srgbClr val="000000"/>
                </a:solidFill>
                <a:latin typeface="Georgia Pro Light Italics"/>
                <a:ea typeface="Georgia Pro Light Italics"/>
                <a:cs typeface="Georgia Pro Light Italics"/>
                <a:sym typeface="Georgia Pro Light Italics"/>
              </a:rPr>
              <a:t>It is the everyday experience we create for pupils.</a:t>
            </a:r>
          </a:p>
          <a:p>
            <a:pPr algn="ctr">
              <a:lnSpc>
                <a:spcPts val="4179"/>
              </a:lnSpc>
            </a:pPr>
          </a:p>
          <a:p>
            <a:pPr algn="ctr">
              <a:lnSpc>
                <a:spcPts val="4179"/>
              </a:lnSpc>
            </a:pPr>
            <a:r>
              <a:rPr lang="en-US" sz="3799" i="true">
                <a:solidFill>
                  <a:srgbClr val="000000"/>
                </a:solidFill>
                <a:latin typeface="Georgia Pro Light Italics"/>
                <a:ea typeface="Georgia Pro Light Italics"/>
                <a:cs typeface="Georgia Pro Light Italics"/>
                <a:sym typeface="Georgia Pro Light Italics"/>
              </a:rPr>
              <a:t>Before your next lesson, ask yourself:</a:t>
            </a:r>
          </a:p>
          <a:p>
            <a:pPr algn="ctr">
              <a:lnSpc>
                <a:spcPts val="4179"/>
              </a:lnSpc>
            </a:pPr>
            <a:r>
              <a:rPr lang="en-US" sz="3799" i="true">
                <a:solidFill>
                  <a:srgbClr val="000000"/>
                </a:solidFill>
                <a:latin typeface="Georgia Pro Light Italics"/>
                <a:ea typeface="Georgia Pro Light Italics"/>
                <a:cs typeface="Georgia Pro Light Italics"/>
                <a:sym typeface="Georgia Pro Light Italics"/>
              </a:rPr>
              <a:t>"Who might find it hardest to access, participate or feel successful in this lesson – and what can I change before they arrive?"</a:t>
            </a:r>
          </a:p>
          <a:p>
            <a:pPr algn="ctr">
              <a:lnSpc>
                <a:spcPts val="4179"/>
              </a:lnSpc>
            </a:pPr>
          </a:p>
          <a:p>
            <a:pPr algn="ctr">
              <a:lnSpc>
                <a:spcPts val="4179"/>
              </a:lnSpc>
            </a:pPr>
            <a:r>
              <a:rPr lang="en-US" sz="3799" i="true">
                <a:solidFill>
                  <a:srgbClr val="000000"/>
                </a:solidFill>
                <a:latin typeface="Georgia Pro Light Italics"/>
                <a:ea typeface="Georgia Pro Light Italics"/>
                <a:cs typeface="Georgia Pro Light Italics"/>
                <a:sym typeface="Georgia Pro Light Italics"/>
              </a:rPr>
              <a:t>That small question can lead to a very different classroom.</a:t>
            </a:r>
          </a:p>
          <a:p>
            <a:pPr algn="ctr">
              <a:lnSpc>
                <a:spcPts val="4179"/>
              </a:lnSpc>
            </a:pPr>
          </a:p>
          <a:p>
            <a:pPr algn="ctr">
              <a:lnSpc>
                <a:spcPts val="4179"/>
              </a:lnSpc>
            </a:pPr>
            <a:r>
              <a:rPr lang="en-US" sz="3799" i="true">
                <a:solidFill>
                  <a:srgbClr val="000000"/>
                </a:solidFill>
                <a:latin typeface="Georgia Pro Light Italics"/>
                <a:ea typeface="Georgia Pro Light Italics"/>
                <a:cs typeface="Georgia Pro Light Italics"/>
                <a:sym typeface="Georgia Pro Light Italics"/>
              </a:rPr>
              <a:t>Creating an inclusive culture isn't about making everything easier.</a:t>
            </a:r>
          </a:p>
          <a:p>
            <a:pPr algn="ctr">
              <a:lnSpc>
                <a:spcPts val="4179"/>
              </a:lnSpc>
            </a:pPr>
          </a:p>
          <a:p>
            <a:pPr algn="ctr">
              <a:lnSpc>
                <a:spcPts val="4179"/>
              </a:lnSpc>
            </a:pPr>
            <a:r>
              <a:rPr lang="en-US" sz="3799" i="true">
                <a:solidFill>
                  <a:srgbClr val="000000"/>
                </a:solidFill>
                <a:latin typeface="Georgia Pro Light Italics"/>
                <a:ea typeface="Georgia Pro Light Italics"/>
                <a:cs typeface="Georgia Pro Light Italics"/>
                <a:sym typeface="Georgia Pro Light Italics"/>
              </a:rPr>
              <a:t> It's about making success possible.</a:t>
            </a:r>
          </a:p>
          <a:p>
            <a:pPr algn="ctr">
              <a:lnSpc>
                <a:spcPts val="4179"/>
              </a:lnSpc>
            </a:pPr>
          </a:p>
          <a:p>
            <a:pPr algn="ctr">
              <a:lnSpc>
                <a:spcPts val="417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60416" y="1317777"/>
            <a:ext cx="8699423" cy="114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</a:pPr>
            <a:r>
              <a:rPr lang="en-US" sz="8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Safegua</a:t>
            </a:r>
            <a:r>
              <a:rPr lang="en-US" sz="8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rding Spark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330996" y="3895819"/>
            <a:ext cx="12257688" cy="2710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9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 pupil regularly asks to stay inside at breaktime and offers to help the teacher rather than going outside.</a:t>
            </a:r>
          </a:p>
          <a:p>
            <a:pPr algn="ctr">
              <a:lnSpc>
                <a:spcPts val="5459"/>
              </a:lnSpc>
            </a:pPr>
            <a:r>
              <a:rPr lang="en-US" sz="39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What might this behaviour be communicating, and what would you do next?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5963257" y="888390"/>
            <a:ext cx="1890490" cy="1941453"/>
          </a:xfrm>
          <a:custGeom>
            <a:avLst/>
            <a:gdLst/>
            <a:ahLst/>
            <a:cxnLst/>
            <a:rect r="r" b="b" t="t" l="l"/>
            <a:pathLst>
              <a:path h="1941453" w="1890490">
                <a:moveTo>
                  <a:pt x="0" y="0"/>
                </a:moveTo>
                <a:lnTo>
                  <a:pt x="1890490" y="0"/>
                </a:lnTo>
                <a:lnTo>
                  <a:pt x="1890490" y="1941453"/>
                </a:lnTo>
                <a:lnTo>
                  <a:pt x="0" y="194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44577" y="487361"/>
            <a:ext cx="8699423" cy="114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</a:pPr>
            <a:r>
              <a:rPr lang="en-US" sz="8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Safegua</a:t>
            </a:r>
            <a:r>
              <a:rPr lang="en-US" sz="8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rding Spark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41184" y="2397525"/>
            <a:ext cx="16906806" cy="7181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60"/>
              </a:lnSpc>
            </a:pPr>
            <a:r>
              <a:rPr lang="en-US" sz="34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Avoid assuming the pupil simply prefers being indoors. Their behaviour could indicate friendship difficulties, bullying, anxiety, sensory overwhelm or another concern.</a:t>
            </a:r>
          </a:p>
          <a:p>
            <a:pPr algn="l">
              <a:lnSpc>
                <a:spcPts val="4760"/>
              </a:lnSpc>
            </a:pPr>
          </a:p>
          <a:p>
            <a:pPr algn="l" marL="734063" indent="-367031" lvl="1">
              <a:lnSpc>
                <a:spcPts val="4760"/>
              </a:lnSpc>
              <a:buFont typeface="Arial"/>
              <a:buChar char="•"/>
            </a:pPr>
            <a:r>
              <a:rPr lang="en-US" sz="34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Speak with the pupil sensitively and without leading questions.</a:t>
            </a:r>
          </a:p>
          <a:p>
            <a:pPr algn="l" marL="734063" indent="-367031" lvl="1">
              <a:lnSpc>
                <a:spcPts val="4760"/>
              </a:lnSpc>
              <a:buFont typeface="Arial"/>
              <a:buChar char="•"/>
            </a:pPr>
            <a:r>
              <a:rPr lang="en-US" sz="34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Notice whether there are patterns or changes in behaviour.</a:t>
            </a:r>
          </a:p>
          <a:p>
            <a:pPr algn="l" marL="734063" indent="-367031" lvl="1">
              <a:lnSpc>
                <a:spcPts val="4760"/>
              </a:lnSpc>
              <a:buFont typeface="Arial"/>
              <a:buChar char="•"/>
            </a:pPr>
            <a:r>
              <a:rPr lang="en-US" sz="34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Share relevant concerns following your school's safeguarding procedures.</a:t>
            </a:r>
          </a:p>
          <a:p>
            <a:pPr algn="l" marL="734063" indent="-367031" lvl="1">
              <a:lnSpc>
                <a:spcPts val="4760"/>
              </a:lnSpc>
              <a:buFont typeface="Arial"/>
              <a:buChar char="•"/>
            </a:pPr>
            <a:r>
              <a:rPr lang="en-US" sz="34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Consider what support might help the pupil feel safe and included during less structured times.</a:t>
            </a:r>
          </a:p>
          <a:p>
            <a:pPr algn="l">
              <a:lnSpc>
                <a:spcPts val="4760"/>
              </a:lnSpc>
            </a:pPr>
          </a:p>
          <a:p>
            <a:pPr algn="l">
              <a:lnSpc>
                <a:spcPts val="4760"/>
              </a:lnSpc>
            </a:pPr>
            <a:r>
              <a:rPr lang="en-US" sz="34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Remember: Small changes in behaviour can sometimes tell us something important.</a:t>
            </a:r>
          </a:p>
          <a:p>
            <a:pPr algn="l">
              <a:lnSpc>
                <a:spcPts val="4760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6007324" y="271445"/>
            <a:ext cx="1890490" cy="1941453"/>
          </a:xfrm>
          <a:custGeom>
            <a:avLst/>
            <a:gdLst/>
            <a:ahLst/>
            <a:cxnLst/>
            <a:rect r="r" b="b" t="t" l="l"/>
            <a:pathLst>
              <a:path h="1941453" w="1890490">
                <a:moveTo>
                  <a:pt x="0" y="0"/>
                </a:moveTo>
                <a:lnTo>
                  <a:pt x="1890491" y="0"/>
                </a:lnTo>
                <a:lnTo>
                  <a:pt x="1890491" y="1941454"/>
                </a:lnTo>
                <a:lnTo>
                  <a:pt x="0" y="19414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452899"/>
            <a:ext cx="16794289" cy="9581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W</a:t>
            </a: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eek 1 – What does an inclusive classroom really look like? </a:t>
            </a:r>
          </a:p>
          <a:p>
            <a:pPr algn="l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We</a:t>
            </a: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ek 2 – High expectations for every learner</a:t>
            </a:r>
          </a:p>
          <a:p>
            <a:pPr algn="l" marL="0" indent="0" lvl="0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 Week 3 – Removing barriers before they appear</a:t>
            </a:r>
          </a:p>
          <a:p>
            <a:pPr algn="l" marL="0" indent="0" lvl="0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 Week 4 – Belonging, relationships and participation</a:t>
            </a:r>
          </a:p>
          <a:p>
            <a:pPr algn="l" marL="0" indent="0" lvl="0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 Week 5 – U</a:t>
            </a: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niversal strategies that benefit everyone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 </a:t>
            </a: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Week 6 – Reflecting on your own inclusive practice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  <a:r>
              <a:rPr lang="en-US" b="true" sz="3399" i="true">
                <a:solidFill>
                  <a:srgbClr val="000000"/>
                </a:solidFill>
                <a:latin typeface="Georgia Pro Bold Italics"/>
                <a:ea typeface="Georgia Pro Bold Italics"/>
                <a:cs typeface="Georgia Pro Bold Italics"/>
                <a:sym typeface="Georgia Pro Bold Italics"/>
              </a:rPr>
              <a:t>Our aim: To move from thinking about inclusion as additional support towards seeing it as part of everyday classroom practice.</a:t>
            </a:r>
          </a:p>
          <a:p>
            <a:pPr algn="l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275753" y="1415040"/>
            <a:ext cx="598711" cy="598711"/>
          </a:xfrm>
          <a:custGeom>
            <a:avLst/>
            <a:gdLst/>
            <a:ahLst/>
            <a:cxnLst/>
            <a:rect r="r" b="b" t="t" l="l"/>
            <a:pathLst>
              <a:path h="598711" w="598711">
                <a:moveTo>
                  <a:pt x="0" y="0"/>
                </a:moveTo>
                <a:lnTo>
                  <a:pt x="598711" y="0"/>
                </a:lnTo>
                <a:lnTo>
                  <a:pt x="598711" y="598710"/>
                </a:lnTo>
                <a:lnTo>
                  <a:pt x="0" y="5987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5585" y="323600"/>
            <a:ext cx="4940201" cy="1003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00"/>
              </a:lnSpc>
              <a:spcBef>
                <a:spcPct val="0"/>
              </a:spcBef>
            </a:pPr>
            <a:r>
              <a:rPr lang="en-US" sz="7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The Journey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827880" y="0"/>
            <a:ext cx="7553325" cy="10287000"/>
            <a:chOff x="0" y="0"/>
            <a:chExt cx="1170208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1593725"/>
            </a:xfrm>
            <a:custGeom>
              <a:avLst/>
              <a:gdLst/>
              <a:ahLst/>
              <a:cxnLst/>
              <a:rect r="r" b="b" t="t" l="l"/>
              <a:pathLst>
                <a:path h="1593725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205" r="0" b="-205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94916" y="555719"/>
            <a:ext cx="12136686" cy="11981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By the End of</a:t>
            </a: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 This Spark...</a:t>
            </a:r>
          </a:p>
          <a:p>
            <a:pPr algn="l" marL="0" indent="0" lvl="0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You will be able to:</a:t>
            </a:r>
          </a:p>
          <a:p>
            <a:pPr algn="l" marL="0" indent="0" lvl="0">
              <a:lnSpc>
                <a:spcPts val="4759"/>
              </a:lnSpc>
            </a:pP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Explain what we mean by an inclusive classroom culture.</a:t>
            </a:r>
          </a:p>
          <a:p>
            <a:pPr algn="l">
              <a:lnSpc>
                <a:spcPts val="4759"/>
              </a:lnSpc>
            </a:pP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Recognise the difference between presence, participation and belonging.</a:t>
            </a:r>
          </a:p>
          <a:p>
            <a:pPr algn="l">
              <a:lnSpc>
                <a:spcPts val="4759"/>
              </a:lnSpc>
            </a:pP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Identify features of classroom practice that promote inclusion.</a:t>
            </a:r>
          </a:p>
          <a:p>
            <a:pPr algn="l">
              <a:lnSpc>
                <a:spcPts val="4759"/>
              </a:lnSpc>
            </a:pP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Begin to notice potential barriers within your own classroom.</a:t>
            </a:r>
          </a:p>
          <a:p>
            <a:pPr algn="l">
              <a:lnSpc>
                <a:spcPts val="4759"/>
              </a:lnSpc>
            </a:pP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Identify one small tweak that could strengthen inclusion th</a:t>
            </a: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is week.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BFCB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33375" y="371360"/>
            <a:ext cx="17621250" cy="94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60"/>
              </a:lnSpc>
              <a:spcBef>
                <a:spcPct val="0"/>
              </a:spcBef>
            </a:pPr>
            <a:r>
              <a:rPr lang="en-US" sz="66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Inclus</a:t>
            </a:r>
            <a:r>
              <a:rPr lang="en-US" sz="66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ion Is More Than Being in the Room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83250" y="1422030"/>
            <a:ext cx="16776050" cy="11981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 pupil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can be physically present in a classroom without being genuinely included.</a:t>
            </a:r>
          </a:p>
          <a:p>
            <a:pPr algn="l" marL="0" indent="0" lvl="0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Consider three questions:</a:t>
            </a:r>
          </a:p>
          <a:p>
            <a:pPr algn="l" marL="0" indent="0" lvl="0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Presence -  Is the pupil learning alongside their peers?</a:t>
            </a:r>
          </a:p>
          <a:p>
            <a:pPr algn="l" marL="0" indent="0" lvl="0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Participation -  Can they meaningfully access and contribute to the learning?</a:t>
            </a:r>
          </a:p>
          <a:p>
            <a:pPr algn="l" marL="0" indent="0" lvl="0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Belonging -  Do they feel valued as a genuine member of the class?</a:t>
            </a:r>
          </a:p>
          <a:p>
            <a:pPr algn="l" marL="0" indent="0" lvl="0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Discuss:  Can you think of a pupil who is present but may not always be fully participating?</a:t>
            </a:r>
          </a:p>
          <a:p>
            <a:pPr algn="l" marL="0" indent="0" lvl="0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 marL="0" indent="0" lvl="0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BFCB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17149" y="487361"/>
            <a:ext cx="17451521" cy="2263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00"/>
              </a:lnSpc>
              <a:spcBef>
                <a:spcPct val="0"/>
              </a:spcBef>
            </a:pPr>
            <a:r>
              <a:rPr lang="en-US" sz="8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What Might an</a:t>
            </a:r>
            <a:r>
              <a:rPr lang="en-US" sz="8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 Inclusive Classroom Look Like?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17149" y="3005455"/>
            <a:ext cx="17348927" cy="6157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</a:pPr>
            <a:r>
              <a:rPr lang="en-US" sz="3200" u="sng">
                <a:solidFill>
                  <a:srgbClr val="4A4A4A"/>
                </a:solidFill>
                <a:latin typeface="Georgia Pro"/>
                <a:ea typeface="Georgia Pro"/>
                <a:cs typeface="Georgia Pro"/>
                <a:sym typeface="Georgia Pro"/>
              </a:rPr>
              <a:t>In </a:t>
            </a:r>
            <a:r>
              <a:rPr lang="en-US" sz="3200" u="sng">
                <a:solidFill>
                  <a:srgbClr val="4A4A4A"/>
                </a:solidFill>
                <a:latin typeface="Georgia Pro"/>
                <a:ea typeface="Georgia Pro"/>
                <a:cs typeface="Georgia Pro"/>
                <a:sym typeface="Georgia Pro"/>
              </a:rPr>
              <a:t>an inclusive classroom: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4A4A4A"/>
                </a:solidFill>
                <a:latin typeface="Georgia Pro"/>
                <a:ea typeface="Georgia Pro"/>
                <a:cs typeface="Georgia Pro"/>
                <a:sym typeface="Georgia Pro"/>
              </a:rPr>
              <a:t>Difference is expected rather than treated as an exception.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4A4A4A"/>
                </a:solidFill>
                <a:latin typeface="Georgia Pro"/>
                <a:ea typeface="Georgia Pro"/>
                <a:cs typeface="Georgia Pro"/>
                <a:sym typeface="Georgia Pro"/>
              </a:rPr>
              <a:t>All pupils experience ambitious teaching.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4A4A4A"/>
                </a:solidFill>
                <a:latin typeface="Georgia Pro"/>
                <a:ea typeface="Georgia Pro"/>
                <a:cs typeface="Georgia Pro"/>
                <a:sym typeface="Georgia Pro"/>
              </a:rPr>
              <a:t>Support enables participation rather than creating separation.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4A4A4A"/>
                </a:solidFill>
                <a:latin typeface="Georgia Pro"/>
                <a:ea typeface="Georgia Pro"/>
                <a:cs typeface="Georgia Pro"/>
                <a:sym typeface="Georgia Pro"/>
              </a:rPr>
              <a:t>Pupils know that mistakes are part of learning.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4A4A4A"/>
                </a:solidFill>
                <a:latin typeface="Georgia Pro"/>
                <a:ea typeface="Georgia Pro"/>
                <a:cs typeface="Georgia Pro"/>
                <a:sym typeface="Georgia Pro"/>
              </a:rPr>
              <a:t>Classroom routines are predictable and accessible.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4A4A4A"/>
                </a:solidFill>
                <a:latin typeface="Georgia Pro"/>
                <a:ea typeface="Georgia Pro"/>
                <a:cs typeface="Georgia Pro"/>
                <a:sym typeface="Georgia Pro"/>
              </a:rPr>
              <a:t>Pupils see themselves represented and valued.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4A4A4A"/>
                </a:solidFill>
                <a:latin typeface="Georgia Pro"/>
                <a:ea typeface="Georgia Pro"/>
                <a:cs typeface="Georgia Pro"/>
                <a:sym typeface="Georgia Pro"/>
              </a:rPr>
              <a:t>Adults notice and remove barriers to participation.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4A4A4A"/>
                </a:solidFill>
                <a:latin typeface="Georgia Pro"/>
                <a:ea typeface="Georgia Pro"/>
                <a:cs typeface="Georgia Pro"/>
                <a:sym typeface="Georgia Pro"/>
              </a:rPr>
              <a:t>Independence is developed rather than support becoming permanent.</a:t>
            </a:r>
          </a:p>
          <a:p>
            <a:pPr algn="l">
              <a:lnSpc>
                <a:spcPts val="4480"/>
              </a:lnSpc>
            </a:pPr>
          </a:p>
          <a:p>
            <a:pPr algn="l" marL="0" indent="0" lvl="0">
              <a:lnSpc>
                <a:spcPts val="4480"/>
              </a:lnSpc>
            </a:pPr>
            <a:r>
              <a:rPr lang="en-US" sz="3200">
                <a:solidFill>
                  <a:srgbClr val="4A4A4A"/>
                </a:solidFill>
                <a:latin typeface="Georgia Pro"/>
                <a:ea typeface="Georgia Pro"/>
                <a:cs typeface="Georgia Pro"/>
                <a:sym typeface="Georgia Pro"/>
              </a:rPr>
              <a:t>Inclusion is woven through everyday practice – not added afterwards.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8810" y="336244"/>
            <a:ext cx="17424783" cy="2550107"/>
            <a:chOff x="0" y="0"/>
            <a:chExt cx="23233043" cy="3400143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57150"/>
              <a:ext cx="23233043" cy="1356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700"/>
                </a:lnSpc>
              </a:pPr>
              <a:r>
                <a:rPr lang="en-US" sz="70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Equality</a:t>
              </a:r>
              <a:r>
                <a:rPr lang="en-US" sz="70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 or Equity?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3154822"/>
              <a:ext cx="14448928" cy="2453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54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61606" y="1463603"/>
            <a:ext cx="17759190" cy="10965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Equ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ality: 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Everyone rece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ives the same thing.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Equity:  Everyone receives what they need to access the same opportunities.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Giving every pupil exactly the same support can sometimes cr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eate barriers rather than remove them.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Example: Every pupil is expected to independently copy a learning objective from the board. 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 appears equal – but what barriers might this create? Consider pupils with: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D</a:t>
            </a: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yslexia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Visual difficulties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Fine-motor difficulties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Attention difficulties</a:t>
            </a:r>
          </a:p>
          <a:p>
            <a:pPr algn="just" marL="690881" indent="-345440" lvl="1">
              <a:lnSpc>
                <a:spcPts val="3520"/>
              </a:lnSpc>
              <a:spcBef>
                <a:spcPct val="0"/>
              </a:spcBef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Slower processing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Inclusive practice asks: What is the purpose of this task, and does every pupil need to access it in exactly the same way?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  <a:p>
            <a:pPr algn="just">
              <a:lnSpc>
                <a:spcPts val="3520"/>
              </a:lnSpc>
              <a:spcBef>
                <a:spcPct val="0"/>
              </a:spcBef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2969695" y="5143500"/>
            <a:ext cx="4289605" cy="3217203"/>
          </a:xfrm>
          <a:custGeom>
            <a:avLst/>
            <a:gdLst/>
            <a:ahLst/>
            <a:cxnLst/>
            <a:rect r="r" b="b" t="t" l="l"/>
            <a:pathLst>
              <a:path h="3217203" w="4289605">
                <a:moveTo>
                  <a:pt x="0" y="0"/>
                </a:moveTo>
                <a:lnTo>
                  <a:pt x="4289605" y="0"/>
                </a:lnTo>
                <a:lnTo>
                  <a:pt x="4289605" y="3217203"/>
                </a:lnTo>
                <a:lnTo>
                  <a:pt x="0" y="32172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297891" y="-3351314"/>
            <a:ext cx="7553325" cy="14090491"/>
            <a:chOff x="0" y="0"/>
            <a:chExt cx="1170208" cy="218298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2182986"/>
            </a:xfrm>
            <a:custGeom>
              <a:avLst/>
              <a:gdLst/>
              <a:ahLst/>
              <a:cxnLst/>
              <a:rect r="r" b="b" t="t" l="l"/>
              <a:pathLst>
                <a:path h="2182986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2182986"/>
                  </a:lnTo>
                  <a:lnTo>
                    <a:pt x="0" y="2182986"/>
                  </a:lnTo>
                  <a:close/>
                </a:path>
              </a:pathLst>
            </a:custGeom>
            <a:blipFill>
              <a:blip r:embed="rId2"/>
              <a:stretch>
                <a:fillRect l="-18206" t="0" r="-18206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330506" y="339802"/>
            <a:ext cx="12343138" cy="1704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00"/>
              </a:lnSpc>
            </a:pPr>
            <a:r>
              <a:rPr lang="en-US" sz="6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START WITH THE ENVIRONMENT, NOT THE CHILD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0506" y="2504927"/>
            <a:ext cx="12284339" cy="746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1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When a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pupil struggles, our first question can easily become:</a:t>
            </a:r>
          </a:p>
          <a:p>
            <a:pPr algn="l">
              <a:lnSpc>
                <a:spcPts val="351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"What is wrong?"</a:t>
            </a:r>
          </a:p>
          <a:p>
            <a:pPr algn="l">
              <a:lnSpc>
                <a:spcPts val="3519"/>
              </a:lnSpc>
              <a:spcBef>
                <a:spcPct val="0"/>
              </a:spcBef>
            </a:pPr>
          </a:p>
          <a:p>
            <a:pPr algn="l">
              <a:lnSpc>
                <a:spcPts val="351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Inclusive practice encourages a different starting point:</a:t>
            </a:r>
          </a:p>
          <a:p>
            <a:pPr algn="l">
              <a:lnSpc>
                <a:spcPts val="351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"What might be getting in the way?"</a:t>
            </a:r>
          </a:p>
          <a:p>
            <a:pPr algn="l">
              <a:lnSpc>
                <a:spcPts val="3519"/>
              </a:lnSpc>
              <a:spcBef>
                <a:spcPct val="0"/>
              </a:spcBef>
            </a:pPr>
          </a:p>
          <a:p>
            <a:pPr algn="l">
              <a:lnSpc>
                <a:spcPts val="351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Barriers might exist within:</a:t>
            </a:r>
          </a:p>
          <a:p>
            <a:pPr algn="l">
              <a:lnSpc>
                <a:spcPts val="3519"/>
              </a:lnSpc>
              <a:spcBef>
                <a:spcPct val="0"/>
              </a:spcBef>
            </a:pPr>
          </a:p>
          <a:p>
            <a:pPr algn="l" marL="690879" indent="-345439" lvl="1">
              <a:lnSpc>
                <a:spcPts val="351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Instructions                               Vocabulary</a:t>
            </a:r>
          </a:p>
          <a:p>
            <a:pPr algn="l" marL="690879" indent="-345439" lvl="1">
              <a:lnSpc>
                <a:spcPts val="351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C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lassroom 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routin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es                  S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ens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ory d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emands</a:t>
            </a:r>
          </a:p>
          <a:p>
            <a:pPr algn="l" marL="690879" indent="-345439" lvl="1">
              <a:lnSpc>
                <a:spcPts val="351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es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ou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rces                                   Task design</a:t>
            </a:r>
          </a:p>
          <a:p>
            <a:pPr algn="l" marL="690879" indent="-345439" lvl="1">
              <a:lnSpc>
                <a:spcPts val="351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el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ationships                            Expectations</a:t>
            </a:r>
          </a:p>
          <a:p>
            <a:pPr algn="l" marL="690879" indent="-345439" lvl="1">
              <a:lnSpc>
                <a:spcPts val="351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hysical 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environments           O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ppor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tunities t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par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ticipate</a:t>
            </a:r>
          </a:p>
          <a:p>
            <a:pPr algn="l">
              <a:lnSpc>
                <a:spcPts val="3519"/>
              </a:lnSpc>
              <a:spcBef>
                <a:spcPct val="0"/>
              </a:spcBef>
            </a:pPr>
          </a:p>
          <a:p>
            <a:pPr algn="l">
              <a:lnSpc>
                <a:spcPts val="351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 powerful shift:  From "Why can't this pupil do 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this?"</a:t>
            </a:r>
          </a:p>
          <a:p>
            <a:pPr algn="ctr">
              <a:lnSpc>
                <a:spcPts val="351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to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"What could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we change 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 make success more likely?"</a:t>
            </a:r>
          </a:p>
          <a:p>
            <a:pPr algn="l">
              <a:lnSpc>
                <a:spcPts val="351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Presentation - Working Walls</dc:description>
  <dc:identifier>DAHS6MIpXtE</dc:identifier>
  <dcterms:modified xsi:type="dcterms:W3CDTF">2011-08-01T06:04:30Z</dcterms:modified>
  <cp:revision>1</cp:revision>
  <dc:title>1 - What does an inclusive classroom really look like?</dc:title>
</cp:coreProperties>
</file>