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embeddedFontLst>
    <p:embeddedFont>
      <p:font typeface="Obra Letra Bold" charset="1" panose="00000000000000000000"/>
      <p:regular r:id="rId21"/>
    </p:embeddedFont>
    <p:embeddedFont>
      <p:font typeface="Playpen Sans Bold" charset="1" panose="00000000000000000000"/>
      <p:regular r:id="rId22"/>
    </p:embeddedFont>
    <p:embeddedFont>
      <p:font typeface="Playpen Sans" charset="1" panose="0000000000000000000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6.png" Type="http://schemas.openxmlformats.org/officeDocument/2006/relationships/image"/><Relationship Id="rId5" Target="../media/image17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4.png" Type="http://schemas.openxmlformats.org/officeDocument/2006/relationships/image"/><Relationship Id="rId5" Target="../media/image2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0.png" Type="http://schemas.openxmlformats.org/officeDocument/2006/relationships/image"/><Relationship Id="rId5" Target="../media/image31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6.png" Type="http://schemas.openxmlformats.org/officeDocument/2006/relationships/image"/><Relationship Id="rId5" Target="../media/image37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8.png" Type="http://schemas.openxmlformats.org/officeDocument/2006/relationships/image"/><Relationship Id="rId5" Target="../media/image39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openup.co.uk/books/starting-from-the-child?utm_source=chatgpt.com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https://educationendowmentfoundation.org.uk/education-evidence/guidance-reports/preparing-for-literacy?utm_source=chatgpt.com" TargetMode="External" Type="http://schemas.openxmlformats.org/officeDocument/2006/relationships/hyperlink"/><Relationship Id="rId7" Target="https://educationendowmentfoundation.org.uk/education-evidence/early-years-toolkit/communication-and-language-approaches?utm_source=chatgpt.com" TargetMode="External" Type="http://schemas.openxmlformats.org/officeDocument/2006/relationships/hyperlink"/><Relationship Id="rId8" Target="https://www.openup.co.uk/books/interacting-or-interfering?utm_source=chatgpt.com" TargetMode="External" Type="http://schemas.openxmlformats.org/officeDocument/2006/relationships/hyperlink"/><Relationship Id="rId9" Target="https://www.openup.co.uk/books/starting-from-the-child?utm_source=chatgpt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116976" y="489195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2320504" y="768385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5248613">
            <a:off x="8754791" y="915469"/>
            <a:ext cx="778418" cy="2378498"/>
          </a:xfrm>
          <a:custGeom>
            <a:avLst/>
            <a:gdLst/>
            <a:ahLst/>
            <a:cxnLst/>
            <a:rect r="r" b="b" t="t" l="l"/>
            <a:pathLst>
              <a:path h="2378498" w="778418">
                <a:moveTo>
                  <a:pt x="0" y="0"/>
                </a:moveTo>
                <a:lnTo>
                  <a:pt x="778418" y="0"/>
                </a:lnTo>
                <a:lnTo>
                  <a:pt x="778418" y="2378498"/>
                </a:lnTo>
                <a:lnTo>
                  <a:pt x="0" y="23784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-125606">
            <a:off x="4139990" y="2144793"/>
            <a:ext cx="10071348" cy="29651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000"/>
              </a:lnSpc>
              <a:spcBef>
                <a:spcPct val="0"/>
              </a:spcBef>
            </a:pPr>
            <a:r>
              <a:rPr lang="en-US" b="true" sz="15000" spc="-509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EYFS Sparks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313144">
            <a:off x="13742613" y="1247885"/>
            <a:ext cx="3145643" cy="789270"/>
          </a:xfrm>
          <a:custGeom>
            <a:avLst/>
            <a:gdLst/>
            <a:ahLst/>
            <a:cxnLst/>
            <a:rect r="r" b="b" t="t" l="l"/>
            <a:pathLst>
              <a:path h="789270" w="3145643">
                <a:moveTo>
                  <a:pt x="0" y="0"/>
                </a:moveTo>
                <a:lnTo>
                  <a:pt x="3145643" y="0"/>
                </a:lnTo>
                <a:lnTo>
                  <a:pt x="3145643" y="789270"/>
                </a:lnTo>
                <a:lnTo>
                  <a:pt x="0" y="7892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626482">
            <a:off x="2971513" y="6680883"/>
            <a:ext cx="3009572" cy="755129"/>
          </a:xfrm>
          <a:custGeom>
            <a:avLst/>
            <a:gdLst/>
            <a:ahLst/>
            <a:cxnLst/>
            <a:rect r="r" b="b" t="t" l="l"/>
            <a:pathLst>
              <a:path h="755129" w="3009572">
                <a:moveTo>
                  <a:pt x="0" y="0"/>
                </a:moveTo>
                <a:lnTo>
                  <a:pt x="3009573" y="0"/>
                </a:lnTo>
                <a:lnTo>
                  <a:pt x="3009573" y="755129"/>
                </a:lnTo>
                <a:lnTo>
                  <a:pt x="0" y="7551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982774" y="1317106"/>
            <a:ext cx="558720" cy="517477"/>
          </a:xfrm>
          <a:custGeom>
            <a:avLst/>
            <a:gdLst/>
            <a:ahLst/>
            <a:cxnLst/>
            <a:rect r="r" b="b" t="t" l="l"/>
            <a:pathLst>
              <a:path h="517477" w="558720">
                <a:moveTo>
                  <a:pt x="0" y="0"/>
                </a:moveTo>
                <a:lnTo>
                  <a:pt x="558720" y="0"/>
                </a:lnTo>
                <a:lnTo>
                  <a:pt x="558720" y="517477"/>
                </a:lnTo>
                <a:lnTo>
                  <a:pt x="0" y="51747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3316736" y="6948896"/>
            <a:ext cx="558720" cy="517477"/>
          </a:xfrm>
          <a:custGeom>
            <a:avLst/>
            <a:gdLst/>
            <a:ahLst/>
            <a:cxnLst/>
            <a:rect r="r" b="b" t="t" l="l"/>
            <a:pathLst>
              <a:path h="517477" w="558720">
                <a:moveTo>
                  <a:pt x="0" y="0"/>
                </a:moveTo>
                <a:lnTo>
                  <a:pt x="558720" y="0"/>
                </a:lnTo>
                <a:lnTo>
                  <a:pt x="558720" y="517477"/>
                </a:lnTo>
                <a:lnTo>
                  <a:pt x="0" y="5174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-63913">
            <a:off x="5556673" y="5146871"/>
            <a:ext cx="7545507" cy="1197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870"/>
              </a:lnSpc>
              <a:spcBef>
                <a:spcPct val="0"/>
              </a:spcBef>
            </a:pPr>
            <a:r>
              <a:rPr lang="en-US" b="true" sz="3478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What Makes an Interaction "High Quality"?</a:t>
            </a:r>
          </a:p>
        </p:txBody>
      </p:sp>
      <p:sp>
        <p:nvSpPr>
          <p:cNvPr name="TextBox 16" id="16"/>
          <p:cNvSpPr txBox="true"/>
          <p:nvPr/>
        </p:nvSpPr>
        <p:spPr>
          <a:xfrm rot="-63913">
            <a:off x="6975343" y="7443420"/>
            <a:ext cx="4708166" cy="62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149"/>
              </a:lnSpc>
              <a:spcBef>
                <a:spcPct val="0"/>
              </a:spcBef>
            </a:pPr>
            <a:r>
              <a:rPr lang="en-US" b="true" sz="3678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Session 1 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5811688" y="7787221"/>
            <a:ext cx="1638445" cy="1638445"/>
          </a:xfrm>
          <a:custGeom>
            <a:avLst/>
            <a:gdLst/>
            <a:ahLst/>
            <a:cxnLst/>
            <a:rect r="r" b="b" t="t" l="l"/>
            <a:pathLst>
              <a:path h="1638445" w="1638445">
                <a:moveTo>
                  <a:pt x="0" y="0"/>
                </a:moveTo>
                <a:lnTo>
                  <a:pt x="1638445" y="0"/>
                </a:lnTo>
                <a:lnTo>
                  <a:pt x="1638445" y="1638445"/>
                </a:lnTo>
                <a:lnTo>
                  <a:pt x="0" y="163844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6390967" y="8286086"/>
            <a:ext cx="1214278" cy="517014"/>
            <a:chOff x="0" y="0"/>
            <a:chExt cx="1619037" cy="689352"/>
          </a:xfrm>
        </p:grpSpPr>
        <p:sp>
          <p:nvSpPr>
            <p:cNvPr name="Freeform 10" id="10"/>
            <p:cNvSpPr/>
            <p:nvPr/>
          </p:nvSpPr>
          <p:spPr>
            <a:xfrm flipH="false" flipV="false" rot="5431396">
              <a:off x="939649" y="10028"/>
              <a:ext cx="683268" cy="669296"/>
            </a:xfrm>
            <a:custGeom>
              <a:avLst/>
              <a:gdLst/>
              <a:ahLst/>
              <a:cxnLst/>
              <a:rect r="r" b="b" t="t" l="l"/>
              <a:pathLst>
                <a:path h="669296" w="683268">
                  <a:moveTo>
                    <a:pt x="0" y="0"/>
                  </a:moveTo>
                  <a:lnTo>
                    <a:pt x="683268" y="0"/>
                  </a:lnTo>
                  <a:lnTo>
                    <a:pt x="683268" y="669296"/>
                  </a:lnTo>
                  <a:lnTo>
                    <a:pt x="0" y="6692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-140979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5431396">
              <a:off x="527132" y="-406274"/>
              <a:ext cx="563681" cy="1612864"/>
            </a:xfrm>
            <a:custGeom>
              <a:avLst/>
              <a:gdLst/>
              <a:ahLst/>
              <a:cxnLst/>
              <a:rect r="r" b="b" t="t" l="l"/>
              <a:pathLst>
                <a:path h="1612864" w="563681">
                  <a:moveTo>
                    <a:pt x="0" y="0"/>
                  </a:moveTo>
                  <a:lnTo>
                    <a:pt x="563681" y="0"/>
                  </a:lnTo>
                  <a:lnTo>
                    <a:pt x="563681" y="1612864"/>
                  </a:lnTo>
                  <a:lnTo>
                    <a:pt x="0" y="16128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-21215" t="0" r="0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-84782">
            <a:off x="4901003" y="4492383"/>
            <a:ext cx="8483880" cy="1515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133"/>
              </a:lnSpc>
              <a:spcBef>
                <a:spcPct val="0"/>
              </a:spcBef>
            </a:pPr>
            <a:r>
              <a:rPr lang="en-US" b="true" sz="4381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How do </a:t>
            </a:r>
            <a:r>
              <a:rPr lang="en-US" b="true" sz="4381" strike="noStrike" u="non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you keep children safe on school trips?</a:t>
            </a:r>
          </a:p>
        </p:txBody>
      </p:sp>
      <p:sp>
        <p:nvSpPr>
          <p:cNvPr name="TextBox 13" id="13"/>
          <p:cNvSpPr txBox="true"/>
          <p:nvPr/>
        </p:nvSpPr>
        <p:spPr>
          <a:xfrm rot="-63583">
            <a:off x="2250756" y="1598400"/>
            <a:ext cx="9722818" cy="1203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820"/>
              </a:lnSpc>
              <a:spcBef>
                <a:spcPct val="0"/>
              </a:spcBef>
            </a:pPr>
            <a:r>
              <a:rPr lang="en-US" b="true" sz="9000" spc="-306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Safeguarding Spark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5248613">
            <a:off x="15071755" y="280636"/>
            <a:ext cx="778418" cy="2378498"/>
          </a:xfrm>
          <a:custGeom>
            <a:avLst/>
            <a:gdLst/>
            <a:ahLst/>
            <a:cxnLst/>
            <a:rect r="r" b="b" t="t" l="l"/>
            <a:pathLst>
              <a:path h="2378498" w="778418">
                <a:moveTo>
                  <a:pt x="0" y="0"/>
                </a:moveTo>
                <a:lnTo>
                  <a:pt x="778418" y="0"/>
                </a:lnTo>
                <a:lnTo>
                  <a:pt x="778418" y="2378498"/>
                </a:lnTo>
                <a:lnTo>
                  <a:pt x="0" y="23784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6390967" y="8286086"/>
            <a:ext cx="1214278" cy="517014"/>
            <a:chOff x="0" y="0"/>
            <a:chExt cx="1619037" cy="689352"/>
          </a:xfrm>
        </p:grpSpPr>
        <p:sp>
          <p:nvSpPr>
            <p:cNvPr name="Freeform 10" id="10"/>
            <p:cNvSpPr/>
            <p:nvPr/>
          </p:nvSpPr>
          <p:spPr>
            <a:xfrm flipH="false" flipV="false" rot="5431396">
              <a:off x="939649" y="10028"/>
              <a:ext cx="683268" cy="669296"/>
            </a:xfrm>
            <a:custGeom>
              <a:avLst/>
              <a:gdLst/>
              <a:ahLst/>
              <a:cxnLst/>
              <a:rect r="r" b="b" t="t" l="l"/>
              <a:pathLst>
                <a:path h="669296" w="683268">
                  <a:moveTo>
                    <a:pt x="0" y="0"/>
                  </a:moveTo>
                  <a:lnTo>
                    <a:pt x="683268" y="0"/>
                  </a:lnTo>
                  <a:lnTo>
                    <a:pt x="683268" y="669296"/>
                  </a:lnTo>
                  <a:lnTo>
                    <a:pt x="0" y="6692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-140979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5431396">
              <a:off x="527132" y="-406274"/>
              <a:ext cx="563681" cy="1612864"/>
            </a:xfrm>
            <a:custGeom>
              <a:avLst/>
              <a:gdLst/>
              <a:ahLst/>
              <a:cxnLst/>
              <a:rect r="r" b="b" t="t" l="l"/>
              <a:pathLst>
                <a:path h="1612864" w="563681">
                  <a:moveTo>
                    <a:pt x="0" y="0"/>
                  </a:moveTo>
                  <a:lnTo>
                    <a:pt x="563681" y="0"/>
                  </a:lnTo>
                  <a:lnTo>
                    <a:pt x="563681" y="1612864"/>
                  </a:lnTo>
                  <a:lnTo>
                    <a:pt x="0" y="16128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-21215" t="0" r="0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-63583">
            <a:off x="2250756" y="1598400"/>
            <a:ext cx="9722818" cy="1203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820"/>
              </a:lnSpc>
              <a:spcBef>
                <a:spcPct val="0"/>
              </a:spcBef>
            </a:pPr>
            <a:r>
              <a:rPr lang="en-US" b="true" sz="9000" spc="-306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Safeguarding Spark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010071" y="3718183"/>
            <a:ext cx="12634902" cy="4156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24"/>
              </a:lnSpc>
              <a:spcBef>
                <a:spcPct val="0"/>
              </a:spcBef>
            </a:pPr>
            <a:r>
              <a:rPr lang="en-US" b="true" sz="4731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By carrying out thorough risk assessments, maintaining appropriate supervision, following safeguarding procedures, and responding promptly to any concerns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5248613">
            <a:off x="15110749" y="147923"/>
            <a:ext cx="778418" cy="2378498"/>
          </a:xfrm>
          <a:custGeom>
            <a:avLst/>
            <a:gdLst/>
            <a:ahLst/>
            <a:cxnLst/>
            <a:rect r="r" b="b" t="t" l="l"/>
            <a:pathLst>
              <a:path h="2378498" w="778418">
                <a:moveTo>
                  <a:pt x="0" y="0"/>
                </a:moveTo>
                <a:lnTo>
                  <a:pt x="778417" y="0"/>
                </a:lnTo>
                <a:lnTo>
                  <a:pt x="778417" y="2378498"/>
                </a:lnTo>
                <a:lnTo>
                  <a:pt x="0" y="23784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2129671" y="768385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2237284" y="7846636"/>
            <a:ext cx="2232613" cy="1859158"/>
          </a:xfrm>
          <a:custGeom>
            <a:avLst/>
            <a:gdLst/>
            <a:ahLst/>
            <a:cxnLst/>
            <a:rect r="r" b="b" t="t" l="l"/>
            <a:pathLst>
              <a:path h="1859158" w="2232613">
                <a:moveTo>
                  <a:pt x="0" y="0"/>
                </a:moveTo>
                <a:lnTo>
                  <a:pt x="2232613" y="0"/>
                </a:lnTo>
                <a:lnTo>
                  <a:pt x="2232613" y="1859158"/>
                </a:lnTo>
                <a:lnTo>
                  <a:pt x="0" y="18591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-63583">
            <a:off x="2471559" y="2213117"/>
            <a:ext cx="13862842" cy="6245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n-US" b="true" sz="5000" spc="-170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By the end of today's session you will:</a:t>
            </a:r>
          </a:p>
          <a:p>
            <a:pPr algn="ctr">
              <a:lnSpc>
                <a:spcPts val="4900"/>
              </a:lnSpc>
            </a:pPr>
          </a:p>
          <a:p>
            <a:pPr algn="ctr">
              <a:lnSpc>
                <a:spcPts val="4900"/>
              </a:lnSpc>
            </a:pPr>
            <a:r>
              <a:rPr lang="en-US" b="true" sz="5000" spc="-170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✓ Understand why adult interactions are the biggest influence on children's learning.</a:t>
            </a:r>
          </a:p>
          <a:p>
            <a:pPr algn="ctr">
              <a:lnSpc>
                <a:spcPts val="4900"/>
              </a:lnSpc>
            </a:pPr>
          </a:p>
          <a:p>
            <a:pPr algn="ctr">
              <a:lnSpc>
                <a:spcPts val="4900"/>
              </a:lnSpc>
            </a:pPr>
            <a:r>
              <a:rPr lang="en-US" b="true" sz="5000" spc="-170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✓ Recognise the features of high-quality interactions.</a:t>
            </a:r>
          </a:p>
          <a:p>
            <a:pPr algn="ctr" marL="0" indent="0" lvl="0">
              <a:lnSpc>
                <a:spcPts val="4900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4900"/>
              </a:lnSpc>
              <a:spcBef>
                <a:spcPct val="0"/>
              </a:spcBef>
            </a:pPr>
            <a:r>
              <a:rPr lang="en-US" b="true" sz="5000" spc="-170" strike="noStrike" u="none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✓ Reflect on your own everyday practice.</a:t>
            </a:r>
          </a:p>
          <a:p>
            <a:pPr algn="ctr" marL="0" indent="0" lvl="0">
              <a:lnSpc>
                <a:spcPts val="4900"/>
              </a:lnSpc>
              <a:spcBef>
                <a:spcPct val="0"/>
              </a:spcBef>
            </a:pPr>
          </a:p>
        </p:txBody>
      </p:sp>
      <p:sp>
        <p:nvSpPr>
          <p:cNvPr name="Freeform 11" id="11"/>
          <p:cNvSpPr/>
          <p:nvPr/>
        </p:nvSpPr>
        <p:spPr>
          <a:xfrm flipH="false" flipV="false" rot="5248613">
            <a:off x="15232709" y="78187"/>
            <a:ext cx="778418" cy="2378498"/>
          </a:xfrm>
          <a:custGeom>
            <a:avLst/>
            <a:gdLst/>
            <a:ahLst/>
            <a:cxnLst/>
            <a:rect r="r" b="b" t="t" l="l"/>
            <a:pathLst>
              <a:path h="2378498" w="778418">
                <a:moveTo>
                  <a:pt x="0" y="0"/>
                </a:moveTo>
                <a:lnTo>
                  <a:pt x="778418" y="0"/>
                </a:lnTo>
                <a:lnTo>
                  <a:pt x="778418" y="2378498"/>
                </a:lnTo>
                <a:lnTo>
                  <a:pt x="0" y="23784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161993" y="700888"/>
            <a:ext cx="2836113" cy="2078097"/>
          </a:xfrm>
          <a:custGeom>
            <a:avLst/>
            <a:gdLst/>
            <a:ahLst/>
            <a:cxnLst/>
            <a:rect r="r" b="b" t="t" l="l"/>
            <a:pathLst>
              <a:path h="2078097" w="2836113">
                <a:moveTo>
                  <a:pt x="0" y="0"/>
                </a:moveTo>
                <a:lnTo>
                  <a:pt x="2836113" y="0"/>
                </a:lnTo>
                <a:lnTo>
                  <a:pt x="2836113" y="2078097"/>
                </a:lnTo>
                <a:lnTo>
                  <a:pt x="0" y="20780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-63913">
            <a:off x="2944883" y="2856370"/>
            <a:ext cx="14531596" cy="6365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90"/>
              </a:lnSpc>
            </a:pP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Session 1 - </a:t>
            </a: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What Mak</a:t>
            </a: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es an Interaction High Quality?</a:t>
            </a:r>
          </a:p>
          <a:p>
            <a:pPr algn="l">
              <a:lnSpc>
                <a:spcPts val="4590"/>
              </a:lnSpc>
            </a:pP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Session 2 - The Art of Questioning Young Children</a:t>
            </a:r>
          </a:p>
          <a:p>
            <a:pPr algn="l">
              <a:lnSpc>
                <a:spcPts val="4590"/>
              </a:lnSpc>
            </a:pP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Session 3 - Following Children's Interests</a:t>
            </a:r>
          </a:p>
          <a:p>
            <a:pPr algn="l">
              <a:lnSpc>
                <a:spcPts val="4590"/>
              </a:lnSpc>
            </a:pP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Session 4 - Language That Builds Thinking</a:t>
            </a:r>
          </a:p>
          <a:p>
            <a:pPr algn="l">
              <a:lnSpc>
                <a:spcPts val="4590"/>
              </a:lnSpc>
            </a:pP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5ession 5 - Knowing When Not to Intervene</a:t>
            </a:r>
          </a:p>
          <a:p>
            <a:pPr algn="l">
              <a:lnSpc>
                <a:spcPts val="4590"/>
              </a:lnSpc>
            </a:pP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Session 6 - Reflecting on Adult Practice</a:t>
            </a:r>
          </a:p>
          <a:p>
            <a:pPr algn="l">
              <a:lnSpc>
                <a:spcPts val="4590"/>
              </a:lnSpc>
            </a:pPr>
          </a:p>
          <a:p>
            <a:pPr algn="l">
              <a:lnSpc>
                <a:spcPts val="4590"/>
              </a:lnSpc>
            </a:pPr>
          </a:p>
          <a:p>
            <a:pPr algn="l">
              <a:lnSpc>
                <a:spcPts val="4590"/>
              </a:lnSpc>
            </a:pPr>
            <a:r>
              <a:rPr lang="en-US" sz="32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Today's focus: Understanding the foundations of exceptional interactions.</a:t>
            </a:r>
          </a:p>
          <a:p>
            <a:pPr algn="l" marL="0" indent="0" lvl="0">
              <a:lnSpc>
                <a:spcPts val="4590"/>
              </a:lnSpc>
              <a:spcBef>
                <a:spcPct val="0"/>
              </a:spcBef>
            </a:pP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2237284" y="3101951"/>
            <a:ext cx="453287" cy="453287"/>
          </a:xfrm>
          <a:custGeom>
            <a:avLst/>
            <a:gdLst/>
            <a:ahLst/>
            <a:cxnLst/>
            <a:rect r="r" b="b" t="t" l="l"/>
            <a:pathLst>
              <a:path h="453287" w="453287">
                <a:moveTo>
                  <a:pt x="0" y="0"/>
                </a:moveTo>
                <a:lnTo>
                  <a:pt x="453287" y="0"/>
                </a:lnTo>
                <a:lnTo>
                  <a:pt x="453287" y="453287"/>
                </a:lnTo>
                <a:lnTo>
                  <a:pt x="0" y="4532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-63583">
            <a:off x="2097325" y="1337335"/>
            <a:ext cx="4719523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859"/>
              </a:lnSpc>
              <a:spcBef>
                <a:spcPct val="0"/>
              </a:spcBef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The Journey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816648" y="7346090"/>
            <a:ext cx="2010500" cy="1937391"/>
          </a:xfrm>
          <a:custGeom>
            <a:avLst/>
            <a:gdLst/>
            <a:ahLst/>
            <a:cxnLst/>
            <a:rect r="r" b="b" t="t" l="l"/>
            <a:pathLst>
              <a:path h="1937391" w="2010500">
                <a:moveTo>
                  <a:pt x="0" y="0"/>
                </a:moveTo>
                <a:lnTo>
                  <a:pt x="2010500" y="0"/>
                </a:lnTo>
                <a:lnTo>
                  <a:pt x="2010500" y="1937390"/>
                </a:lnTo>
                <a:lnTo>
                  <a:pt x="0" y="1937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-63913">
            <a:off x="2298645" y="2730222"/>
            <a:ext cx="14359526" cy="6849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Research consistently tells us: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The quality of adult-child interactions has a greater impact on children's learning than almost any resource or activity we provide.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Beautiful classrooms don't create learning.</a:t>
            </a: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Expensive resources don't create learning.</a:t>
            </a: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People create learning.</a:t>
            </a: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Every conversation...</a:t>
            </a: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Every smile...</a:t>
            </a: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Every question...</a:t>
            </a: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Every shared moment...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...helps build children's language, confidence and thinking.</a:t>
            </a:r>
          </a:p>
          <a:p>
            <a:pPr algn="l" marL="0" indent="0" lvl="0">
              <a:lnSpc>
                <a:spcPts val="364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-63583">
            <a:off x="2115586" y="1772992"/>
            <a:ext cx="7141596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859"/>
              </a:lnSpc>
              <a:spcBef>
                <a:spcPct val="0"/>
              </a:spcBef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Why This Matters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5248613">
            <a:off x="15232709" y="78187"/>
            <a:ext cx="778418" cy="2378498"/>
          </a:xfrm>
          <a:custGeom>
            <a:avLst/>
            <a:gdLst/>
            <a:ahLst/>
            <a:cxnLst/>
            <a:rect r="r" b="b" t="t" l="l"/>
            <a:pathLst>
              <a:path h="2378498" w="778418">
                <a:moveTo>
                  <a:pt x="0" y="0"/>
                </a:moveTo>
                <a:lnTo>
                  <a:pt x="778418" y="0"/>
                </a:lnTo>
                <a:lnTo>
                  <a:pt x="778418" y="2378498"/>
                </a:lnTo>
                <a:lnTo>
                  <a:pt x="0" y="23784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5155137" y="7205287"/>
            <a:ext cx="1750660" cy="2053013"/>
          </a:xfrm>
          <a:custGeom>
            <a:avLst/>
            <a:gdLst/>
            <a:ahLst/>
            <a:cxnLst/>
            <a:rect r="r" b="b" t="t" l="l"/>
            <a:pathLst>
              <a:path h="2053013" w="1750660">
                <a:moveTo>
                  <a:pt x="0" y="0"/>
                </a:moveTo>
                <a:lnTo>
                  <a:pt x="1750660" y="0"/>
                </a:lnTo>
                <a:lnTo>
                  <a:pt x="1750660" y="2053013"/>
                </a:lnTo>
                <a:lnTo>
                  <a:pt x="0" y="20530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-63913">
            <a:off x="2561494" y="2842092"/>
            <a:ext cx="11839398" cy="54250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The strongest Early Years settings have adults who: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notice children's interests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listen more than they talk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extend children's thinking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introduce new vocabulary naturally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encourage children to solve problems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build warm, trusting relationships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These everyday moments accumulate into powerful learning.</a:t>
            </a:r>
          </a:p>
          <a:p>
            <a:pPr algn="l" marL="0" indent="0" lvl="0">
              <a:lnSpc>
                <a:spcPts val="389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-63583">
            <a:off x="2089560" y="1529567"/>
            <a:ext cx="11161645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859"/>
              </a:lnSpc>
              <a:spcBef>
                <a:spcPct val="0"/>
              </a:spcBef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What Does the Research Say?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2129671" y="768385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-63583">
            <a:off x="2055797" y="1288162"/>
            <a:ext cx="14678307" cy="8987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68"/>
              </a:lnSpc>
            </a:pPr>
            <a:r>
              <a:rPr lang="en-US" b="true" sz="6600" spc="-224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What Makes an In</a:t>
            </a:r>
            <a:r>
              <a:rPr lang="en-US" b="true" sz="6600" spc="-224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teraction High Quality?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5009268" y="7104046"/>
            <a:ext cx="2250032" cy="2366190"/>
          </a:xfrm>
          <a:custGeom>
            <a:avLst/>
            <a:gdLst/>
            <a:ahLst/>
            <a:cxnLst/>
            <a:rect r="r" b="b" t="t" l="l"/>
            <a:pathLst>
              <a:path h="2366190" w="2250032">
                <a:moveTo>
                  <a:pt x="0" y="0"/>
                </a:moveTo>
                <a:lnTo>
                  <a:pt x="2250032" y="0"/>
                </a:lnTo>
                <a:lnTo>
                  <a:pt x="2250032" y="2366190"/>
                </a:lnTo>
                <a:lnTo>
                  <a:pt x="0" y="23661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1" id="11"/>
          <p:cNvSpPr txBox="true"/>
          <p:nvPr/>
        </p:nvSpPr>
        <p:spPr>
          <a:xfrm rot="-63913">
            <a:off x="2102575" y="2617167"/>
            <a:ext cx="13185182" cy="6274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Think about your own classroom.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High-quality interactions are: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❤️ Warm and responsive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👂 Based on careful listening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💬 Rich in conversation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🧠 Focused on extending thinking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🌱 Responsive to children's interests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⏳ Never rushed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Children should leave every interaction feeling: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"I was listened to."           "I was valued."       "I learned something."</a:t>
            </a:r>
          </a:p>
          <a:p>
            <a:pPr algn="l" marL="0" indent="0" lvl="0">
              <a:lnSpc>
                <a:spcPts val="263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2067724" y="1305242"/>
            <a:ext cx="1822907" cy="2258106"/>
          </a:xfrm>
          <a:custGeom>
            <a:avLst/>
            <a:gdLst/>
            <a:ahLst/>
            <a:cxnLst/>
            <a:rect r="r" b="b" t="t" l="l"/>
            <a:pathLst>
              <a:path h="2258106" w="1822907">
                <a:moveTo>
                  <a:pt x="0" y="0"/>
                </a:moveTo>
                <a:lnTo>
                  <a:pt x="1822907" y="0"/>
                </a:lnTo>
                <a:lnTo>
                  <a:pt x="1822907" y="2258106"/>
                </a:lnTo>
                <a:lnTo>
                  <a:pt x="0" y="22581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-63913">
            <a:off x="4147748" y="2912374"/>
            <a:ext cx="5312395" cy="6041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30"/>
              </a:lnSpc>
            </a:pPr>
            <a:r>
              <a:rPr lang="en-US" b="true" sz="2878" u="sng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Lower Quality</a:t>
            </a:r>
          </a:p>
          <a:p>
            <a:pPr algn="ctr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Asking close questions</a:t>
            </a:r>
          </a:p>
          <a:p>
            <a:pPr algn="l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Gives answers quickly</a:t>
            </a:r>
          </a:p>
          <a:p>
            <a:pPr algn="l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DIrecting play</a:t>
            </a:r>
          </a:p>
          <a:p>
            <a:pPr algn="l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Talking most of the time</a:t>
            </a:r>
          </a:p>
          <a:p>
            <a:pPr algn="l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Correcting Immediately</a:t>
            </a:r>
          </a:p>
          <a:p>
            <a:pPr algn="l" marL="0" indent="0" lvl="0">
              <a:lnSpc>
                <a:spcPts val="403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-63583">
            <a:off x="4282408" y="1269648"/>
            <a:ext cx="11646689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59"/>
              </a:lnSpc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High Quality vs Low Quality</a:t>
            </a: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 </a:t>
            </a:r>
          </a:p>
        </p:txBody>
      </p:sp>
      <p:sp>
        <p:nvSpPr>
          <p:cNvPr name="TextBox 12" id="12"/>
          <p:cNvSpPr txBox="true"/>
          <p:nvPr/>
        </p:nvSpPr>
        <p:spPr>
          <a:xfrm rot="-63913">
            <a:off x="10568683" y="2734268"/>
            <a:ext cx="5312395" cy="6041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30"/>
              </a:lnSpc>
            </a:pPr>
            <a:r>
              <a:rPr lang="en-US" b="true" sz="2878" u="sng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Higher Quality</a:t>
            </a:r>
          </a:p>
          <a:p>
            <a:pPr algn="ctr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Encouraging thinking</a:t>
            </a:r>
          </a:p>
          <a:p>
            <a:pPr algn="l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Allowing children time</a:t>
            </a:r>
          </a:p>
          <a:p>
            <a:pPr algn="l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Joining play thoughtfully</a:t>
            </a:r>
          </a:p>
          <a:p>
            <a:pPr algn="l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Listening most of the time</a:t>
            </a:r>
          </a:p>
          <a:p>
            <a:pPr algn="l">
              <a:lnSpc>
                <a:spcPts val="4030"/>
              </a:lnSpc>
            </a:pPr>
          </a:p>
          <a:p>
            <a:pPr algn="l">
              <a:lnSpc>
                <a:spcPts val="4030"/>
              </a:lnSpc>
            </a:pPr>
            <a:r>
              <a:rPr lang="en-US" sz="2878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Guiding children to discover</a:t>
            </a:r>
          </a:p>
          <a:p>
            <a:pPr algn="l" marL="0" indent="0" lvl="0">
              <a:lnSpc>
                <a:spcPts val="403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515518" y="7039817"/>
            <a:ext cx="2416169" cy="2218483"/>
          </a:xfrm>
          <a:custGeom>
            <a:avLst/>
            <a:gdLst/>
            <a:ahLst/>
            <a:cxnLst/>
            <a:rect r="r" b="b" t="t" l="l"/>
            <a:pathLst>
              <a:path h="2218483" w="2416169">
                <a:moveTo>
                  <a:pt x="0" y="0"/>
                </a:moveTo>
                <a:lnTo>
                  <a:pt x="2416169" y="0"/>
                </a:lnTo>
                <a:lnTo>
                  <a:pt x="2416169" y="2218483"/>
                </a:lnTo>
                <a:lnTo>
                  <a:pt x="0" y="22184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-63913">
            <a:off x="2304496" y="2093557"/>
            <a:ext cx="14749500" cy="7482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One phrase appears repeatedly throughout Early Years research: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4479"/>
              </a:lnSpc>
            </a:pPr>
            <a:r>
              <a:rPr lang="en-US" sz="31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Sustained Shared </a:t>
            </a:r>
            <a:r>
              <a:rPr lang="en-US" sz="31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Thinking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This happens when: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An adult and child work together to solve a problem, clarify an idea, evaluate experiences or extend thinking.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It isn't about teaching.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It's about thinking with children.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Examples include: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"What do you think might happen if...?"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"I wonder why..."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"How could we find out?"</a:t>
            </a:r>
          </a:p>
          <a:p>
            <a:pPr algn="l" marL="0" indent="0" lvl="0">
              <a:lnSpc>
                <a:spcPts val="3919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-63583">
            <a:off x="2068294" y="1242442"/>
            <a:ext cx="10200816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59"/>
              </a:lnSpc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Sustained Shared Thinking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true" flipV="false" rot="-73636">
            <a:off x="2258756" y="7453546"/>
            <a:ext cx="2819531" cy="2035189"/>
          </a:xfrm>
          <a:custGeom>
            <a:avLst/>
            <a:gdLst/>
            <a:ahLst/>
            <a:cxnLst/>
            <a:rect r="r" b="b" t="t" l="l"/>
            <a:pathLst>
              <a:path h="2035189" w="2819531">
                <a:moveTo>
                  <a:pt x="2819531" y="0"/>
                </a:moveTo>
                <a:lnTo>
                  <a:pt x="0" y="0"/>
                </a:lnTo>
                <a:lnTo>
                  <a:pt x="0" y="2035189"/>
                </a:lnTo>
                <a:lnTo>
                  <a:pt x="2819531" y="2035189"/>
                </a:lnTo>
                <a:lnTo>
                  <a:pt x="281953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-63913">
            <a:off x="5358168" y="2595955"/>
            <a:ext cx="11037309" cy="5929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High-quality interactions happen everywhere.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✓ Snack time                       ✓ Outdoor play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✓ Story time                        ✓ Water play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✓ Construction                     ✓ Tidying up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✓ Dressing for outdoors         ✓ Lunch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Learning doesn't only happen during planned activities.</a:t>
            </a:r>
          </a:p>
          <a:p>
            <a:pPr algn="l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The curriculum is woven through every conversation.</a:t>
            </a:r>
          </a:p>
          <a:p>
            <a:pPr algn="l" marL="0" indent="0" lvl="0">
              <a:lnSpc>
                <a:spcPts val="3919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-63583">
            <a:off x="2247657" y="1529100"/>
            <a:ext cx="9025739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59"/>
              </a:lnSpc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Everyday Opportunities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-63913">
            <a:off x="2438749" y="2175768"/>
            <a:ext cx="13077490" cy="7415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Interaction Audit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In pairs, discuss:</a:t>
            </a: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Which interactions happen most often in our setting?</a:t>
            </a: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When do we genuinely extend children's thinking?</a:t>
            </a: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• Where might we accidentally dominate conversations?</a:t>
            </a: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Then spend 10 minutes observing another adult.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Record:</a:t>
            </a:r>
          </a:p>
          <a:p>
            <a:pPr algn="l" marL="604521" indent="-302261" lvl="1">
              <a:lnSpc>
                <a:spcPts val="3920"/>
              </a:lnSpc>
              <a:buFont typeface="Arial"/>
              <a:buChar char="•"/>
            </a:pPr>
            <a:r>
              <a:rPr lang="en-US" b="true" sz="2800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examples of excellent interactions</a:t>
            </a:r>
          </a:p>
          <a:p>
            <a:pPr algn="l" marL="604521" indent="-302261" lvl="1">
              <a:lnSpc>
                <a:spcPts val="3920"/>
              </a:lnSpc>
              <a:buFont typeface="Arial"/>
              <a:buChar char="•"/>
            </a:pPr>
            <a:r>
              <a:rPr lang="en-US" b="true" sz="2800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examples where questions could be improved</a:t>
            </a:r>
          </a:p>
          <a:p>
            <a:pPr algn="l" marL="604521" indent="-302261" lvl="1">
              <a:lnSpc>
                <a:spcPts val="3920"/>
              </a:lnSpc>
              <a:buFont typeface="Arial"/>
              <a:buChar char="•"/>
            </a:pPr>
            <a:r>
              <a:rPr lang="en-US" b="true" sz="2800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examples of sustained shared thinking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Share one takeaway with your team.</a:t>
            </a:r>
          </a:p>
          <a:p>
            <a:pPr algn="l" marL="0" indent="0" lvl="0">
              <a:lnSpc>
                <a:spcPts val="3920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-63583">
            <a:off x="2154971" y="1226502"/>
            <a:ext cx="6980947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59"/>
              </a:lnSpc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Reflection Activity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3532858" y="6951019"/>
            <a:ext cx="3494170" cy="2166386"/>
          </a:xfrm>
          <a:custGeom>
            <a:avLst/>
            <a:gdLst/>
            <a:ahLst/>
            <a:cxnLst/>
            <a:rect r="r" b="b" t="t" l="l"/>
            <a:pathLst>
              <a:path h="2166386" w="3494170">
                <a:moveTo>
                  <a:pt x="0" y="0"/>
                </a:moveTo>
                <a:lnTo>
                  <a:pt x="3494170" y="0"/>
                </a:lnTo>
                <a:lnTo>
                  <a:pt x="3494170" y="2166385"/>
                </a:lnTo>
                <a:lnTo>
                  <a:pt x="0" y="21663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490679" y="6849804"/>
            <a:ext cx="2268365" cy="2408496"/>
          </a:xfrm>
          <a:custGeom>
            <a:avLst/>
            <a:gdLst/>
            <a:ahLst/>
            <a:cxnLst/>
            <a:rect r="r" b="b" t="t" l="l"/>
            <a:pathLst>
              <a:path h="2408496" w="2268365">
                <a:moveTo>
                  <a:pt x="0" y="0"/>
                </a:moveTo>
                <a:lnTo>
                  <a:pt x="2268365" y="0"/>
                </a:lnTo>
                <a:lnTo>
                  <a:pt x="2268365" y="2408496"/>
                </a:lnTo>
                <a:lnTo>
                  <a:pt x="0" y="240849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-63913">
            <a:off x="2575441" y="2499102"/>
            <a:ext cx="11273085" cy="6920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This week, choose one child each day.</a:t>
            </a:r>
          </a:p>
          <a:p>
            <a:pPr algn="just">
              <a:lnSpc>
                <a:spcPts val="3919"/>
              </a:lnSpc>
            </a:pPr>
          </a:p>
          <a:p>
            <a:pPr algn="just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Spend five uninterrupted minutes following their interests.</a:t>
            </a:r>
          </a:p>
          <a:p>
            <a:pPr algn="just">
              <a:lnSpc>
                <a:spcPts val="3919"/>
              </a:lnSpc>
            </a:pPr>
          </a:p>
          <a:p>
            <a:pPr algn="just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Your goal is not to teach.</a:t>
            </a:r>
          </a:p>
          <a:p>
            <a:pPr algn="just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Your goal is to:</a:t>
            </a:r>
          </a:p>
          <a:p>
            <a:pPr algn="just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✓ Listen.</a:t>
            </a:r>
          </a:p>
          <a:p>
            <a:pPr algn="just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✓ Wonder.</a:t>
            </a:r>
          </a:p>
          <a:p>
            <a:pPr algn="just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✓ Extend.</a:t>
            </a:r>
          </a:p>
          <a:p>
            <a:pPr algn="just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✓ Encourage thinking.</a:t>
            </a:r>
          </a:p>
          <a:p>
            <a:pPr algn="just">
              <a:lnSpc>
                <a:spcPts val="3919"/>
              </a:lnSpc>
            </a:pPr>
          </a:p>
          <a:p>
            <a:pPr algn="ctr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Reflect at the end of the week:</a:t>
            </a:r>
          </a:p>
          <a:p>
            <a:pPr algn="ctr">
              <a:lnSpc>
                <a:spcPts val="3919"/>
              </a:lnSpc>
            </a:pPr>
            <a:r>
              <a:rPr lang="en-US" sz="2799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What changed when I slowed down and truly listened?</a:t>
            </a:r>
          </a:p>
          <a:p>
            <a:pPr algn="just" marL="0" indent="0" lvl="0">
              <a:lnSpc>
                <a:spcPts val="3919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-63583">
            <a:off x="2017873" y="1441285"/>
            <a:ext cx="7820531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59"/>
              </a:lnSpc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Reflection Challenge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3493926" y="5183020"/>
            <a:ext cx="2037359" cy="2730114"/>
          </a:xfrm>
          <a:custGeom>
            <a:avLst/>
            <a:gdLst/>
            <a:ahLst/>
            <a:cxnLst/>
            <a:rect r="r" b="b" t="t" l="l"/>
            <a:pathLst>
              <a:path h="2730114" w="2037359">
                <a:moveTo>
                  <a:pt x="0" y="0"/>
                </a:moveTo>
                <a:lnTo>
                  <a:pt x="2037359" y="0"/>
                </a:lnTo>
                <a:lnTo>
                  <a:pt x="2037359" y="2730114"/>
                </a:lnTo>
                <a:lnTo>
                  <a:pt x="0" y="27301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67123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-63913">
            <a:off x="2213465" y="2401822"/>
            <a:ext cx="14603700" cy="7415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Children rarely remember every activity we planned.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They remember how adults made them feel.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Exceptional Early Years practice isn't built through displays or resources.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It's built conversation by conversation.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Interaction by interaction.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Relationship by relationship.</a:t>
            </a:r>
          </a:p>
          <a:p>
            <a:pPr algn="l">
              <a:lnSpc>
                <a:spcPts val="3920"/>
              </a:lnSpc>
            </a:pPr>
          </a:p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When we improve our interactions, we improve every child's opportunity to learn.</a:t>
            </a:r>
          </a:p>
          <a:p>
            <a:pPr algn="l" marL="0" indent="0" lvl="0">
              <a:lnSpc>
                <a:spcPts val="392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-63583">
            <a:off x="1920001" y="1324282"/>
            <a:ext cx="6610105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59"/>
              </a:lnSpc>
            </a:pPr>
            <a:r>
              <a:rPr lang="en-US" b="true" sz="6999" spc="-237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Closing Thoughts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F0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66347">
            <a:off x="1028655" y="484556"/>
            <a:ext cx="16597733" cy="9308609"/>
            <a:chOff x="0" y="0"/>
            <a:chExt cx="4371419" cy="24516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1419" cy="2451650"/>
            </a:xfrm>
            <a:custGeom>
              <a:avLst/>
              <a:gdLst/>
              <a:ahLst/>
              <a:cxnLst/>
              <a:rect r="r" b="b" t="t" l="l"/>
              <a:pathLst>
                <a:path h="2451650" w="4371419">
                  <a:moveTo>
                    <a:pt x="0" y="0"/>
                  </a:moveTo>
                  <a:lnTo>
                    <a:pt x="4371419" y="0"/>
                  </a:lnTo>
                  <a:lnTo>
                    <a:pt x="4371419" y="2451650"/>
                  </a:lnTo>
                  <a:lnTo>
                    <a:pt x="0" y="2451650"/>
                  </a:lnTo>
                  <a:close/>
                </a:path>
              </a:pathLst>
            </a:custGeom>
            <a:solidFill>
              <a:srgbClr val="6DC0D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1419" cy="24897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66347">
            <a:off x="-3305811" y="4493757"/>
            <a:ext cx="9308609" cy="1598234"/>
          </a:xfrm>
          <a:custGeom>
            <a:avLst/>
            <a:gdLst/>
            <a:ahLst/>
            <a:cxnLst/>
            <a:rect r="r" b="b" t="t" l="l"/>
            <a:pathLst>
              <a:path h="1598234" w="9308609">
                <a:moveTo>
                  <a:pt x="0" y="0"/>
                </a:moveTo>
                <a:lnTo>
                  <a:pt x="9308610" y="0"/>
                </a:lnTo>
                <a:lnTo>
                  <a:pt x="9308610" y="1598234"/>
                </a:lnTo>
                <a:lnTo>
                  <a:pt x="0" y="1598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-725887"/>
            </a:stretch>
          </a:blipFill>
        </p:spPr>
      </p:sp>
      <p:grpSp>
        <p:nvGrpSpPr>
          <p:cNvPr name="Group 6" id="6"/>
          <p:cNvGrpSpPr/>
          <p:nvPr/>
        </p:nvGrpSpPr>
        <p:grpSpPr>
          <a:xfrm rot="-66347">
            <a:off x="1992641" y="798196"/>
            <a:ext cx="15046409" cy="8769649"/>
            <a:chOff x="0" y="0"/>
            <a:chExt cx="3962840" cy="230970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962840" cy="2309702"/>
            </a:xfrm>
            <a:custGeom>
              <a:avLst/>
              <a:gdLst/>
              <a:ahLst/>
              <a:cxnLst/>
              <a:rect r="r" b="b" t="t" l="l"/>
              <a:pathLst>
                <a:path h="2309702" w="3962840">
                  <a:moveTo>
                    <a:pt x="0" y="0"/>
                  </a:moveTo>
                  <a:lnTo>
                    <a:pt x="3962840" y="0"/>
                  </a:lnTo>
                  <a:lnTo>
                    <a:pt x="3962840" y="2309702"/>
                  </a:lnTo>
                  <a:lnTo>
                    <a:pt x="0" y="2309702"/>
                  </a:lnTo>
                  <a:close/>
                </a:path>
              </a:pathLst>
            </a:custGeom>
            <a:solidFill>
              <a:srgbClr val="FFF4F8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962840" cy="23478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24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6390967" y="8286086"/>
            <a:ext cx="1214278" cy="517014"/>
            <a:chOff x="0" y="0"/>
            <a:chExt cx="1619037" cy="689352"/>
          </a:xfrm>
        </p:grpSpPr>
        <p:sp>
          <p:nvSpPr>
            <p:cNvPr name="Freeform 10" id="10"/>
            <p:cNvSpPr/>
            <p:nvPr/>
          </p:nvSpPr>
          <p:spPr>
            <a:xfrm flipH="false" flipV="false" rot="5431396">
              <a:off x="939649" y="10028"/>
              <a:ext cx="683268" cy="669296"/>
            </a:xfrm>
            <a:custGeom>
              <a:avLst/>
              <a:gdLst/>
              <a:ahLst/>
              <a:cxnLst/>
              <a:rect r="r" b="b" t="t" l="l"/>
              <a:pathLst>
                <a:path h="669296" w="683268">
                  <a:moveTo>
                    <a:pt x="0" y="0"/>
                  </a:moveTo>
                  <a:lnTo>
                    <a:pt x="683268" y="0"/>
                  </a:lnTo>
                  <a:lnTo>
                    <a:pt x="683268" y="669296"/>
                  </a:lnTo>
                  <a:lnTo>
                    <a:pt x="0" y="6692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-140979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5431396">
              <a:off x="527132" y="-406274"/>
              <a:ext cx="563681" cy="1612864"/>
            </a:xfrm>
            <a:custGeom>
              <a:avLst/>
              <a:gdLst/>
              <a:ahLst/>
              <a:cxnLst/>
              <a:rect r="r" b="b" t="t" l="l"/>
              <a:pathLst>
                <a:path h="1612864" w="563681">
                  <a:moveTo>
                    <a:pt x="0" y="0"/>
                  </a:moveTo>
                  <a:lnTo>
                    <a:pt x="563681" y="0"/>
                  </a:lnTo>
                  <a:lnTo>
                    <a:pt x="563681" y="1612864"/>
                  </a:lnTo>
                  <a:lnTo>
                    <a:pt x="0" y="16128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-21215" t="0" r="0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-63583">
            <a:off x="2247937" y="1432671"/>
            <a:ext cx="5748674" cy="938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59"/>
              </a:lnSpc>
            </a:pPr>
            <a:r>
              <a:rPr lang="en-US" sz="6999" spc="-237" b="true">
                <a:solidFill>
                  <a:srgbClr val="0081B8"/>
                </a:solidFill>
                <a:latin typeface="Obra Letra Bold"/>
                <a:ea typeface="Obra Letra Bold"/>
                <a:cs typeface="Obra Letra Bold"/>
                <a:sym typeface="Obra Letra Bold"/>
              </a:rPr>
              <a:t>Research Links</a:t>
            </a:r>
          </a:p>
        </p:txBody>
      </p:sp>
      <p:sp>
        <p:nvSpPr>
          <p:cNvPr name="TextBox 13" id="13"/>
          <p:cNvSpPr txBox="true"/>
          <p:nvPr/>
        </p:nvSpPr>
        <p:spPr>
          <a:xfrm rot="-78255">
            <a:off x="3119628" y="3044036"/>
            <a:ext cx="12791135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  <a:hlinkClick r:id="rId6" tooltip="https://educationendowmentfoundation.org.uk/education-evidence/guidance-reports/preparing-for-literacy?utm_source=chatgpt.com"/>
              </a:rPr>
              <a:t>Education Endowment Foundation – Preparing for Literacy</a:t>
            </a:r>
          </a:p>
        </p:txBody>
      </p:sp>
      <p:sp>
        <p:nvSpPr>
          <p:cNvPr name="TextBox 14" id="14"/>
          <p:cNvSpPr txBox="true"/>
          <p:nvPr/>
        </p:nvSpPr>
        <p:spPr>
          <a:xfrm rot="-78255">
            <a:off x="3047869" y="4099687"/>
            <a:ext cx="12791135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  <a:hlinkClick r:id="rId7" tooltip="https://educationendowmentfoundation.org.uk/education-evidence/early-years-toolkit/communication-and-language-approaches?utm_source=chatgpt.com"/>
              </a:rPr>
              <a:t>Education Endowment Foundation – Communication and Language Approaches</a:t>
            </a:r>
          </a:p>
        </p:txBody>
      </p:sp>
      <p:sp>
        <p:nvSpPr>
          <p:cNvPr name="TextBox 15" id="15"/>
          <p:cNvSpPr txBox="true"/>
          <p:nvPr/>
        </p:nvSpPr>
        <p:spPr>
          <a:xfrm rot="-78255">
            <a:off x="3119628" y="5686045"/>
            <a:ext cx="12791135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  <a:hlinkClick r:id="rId8" tooltip="https://www.openup.co.uk/books/interacting-or-interfering?utm_source=chatgpt.com"/>
              </a:rPr>
              <a:t>Julie Fisher</a:t>
            </a:r>
            <a:r>
              <a:rPr lang="en-US" sz="3000">
                <a:solidFill>
                  <a:srgbClr val="0081B8"/>
                </a:solidFill>
                <a:latin typeface="Playpen Sans"/>
                <a:ea typeface="Playpen Sans"/>
                <a:cs typeface="Playpen Sans"/>
                <a:sym typeface="Playpen Sans"/>
              </a:rPr>
              <a:t> - interacting or interfering?</a:t>
            </a:r>
          </a:p>
        </p:txBody>
      </p:sp>
      <p:sp>
        <p:nvSpPr>
          <p:cNvPr name="TextBox 16" id="16"/>
          <p:cNvSpPr txBox="true"/>
          <p:nvPr/>
        </p:nvSpPr>
        <p:spPr>
          <a:xfrm rot="-78255">
            <a:off x="3119628" y="6739072"/>
            <a:ext cx="12791135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  <a:hlinkClick r:id="rId9" tooltip="https://www.openup.co.uk/books/starting-from-the-child?utm_source=chatgpt.com"/>
              </a:rPr>
              <a:t>Julie Fisher</a:t>
            </a:r>
            <a:r>
              <a:rPr lang="en-US" sz="3000">
                <a:solidFill>
                  <a:srgbClr val="0081B8"/>
                </a:solidFill>
                <a:latin typeface="Playpen Sans"/>
                <a:ea typeface="Playpen Sans"/>
                <a:cs typeface="Playpen Sans"/>
                <a:sym typeface="Playpen Sans"/>
              </a:rPr>
              <a:t> - starting from the child</a:t>
            </a:r>
          </a:p>
        </p:txBody>
      </p:sp>
      <p:sp>
        <p:nvSpPr>
          <p:cNvPr name="TextBox 17" id="17"/>
          <p:cNvSpPr txBox="true"/>
          <p:nvPr/>
        </p:nvSpPr>
        <p:spPr>
          <a:xfrm rot="-78255">
            <a:off x="3119628" y="7884737"/>
            <a:ext cx="12791135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200"/>
              </a:lnSpc>
              <a:spcBef>
                <a:spcPct val="0"/>
              </a:spcBef>
            </a:pPr>
            <a:r>
              <a:rPr lang="en-US" b="true" sz="3000" u="sng">
                <a:solidFill>
                  <a:srgbClr val="0081B8"/>
                </a:solidFill>
                <a:latin typeface="Playpen Sans Bold"/>
                <a:ea typeface="Playpen Sans Bold"/>
                <a:cs typeface="Playpen Sans Bold"/>
                <a:sym typeface="Playpen Sans Bold"/>
                <a:hlinkClick r:id="rId10" tooltip="https://www.openup.co.uk/books/starting-from-the-child?utm_source=chatgpt.com"/>
              </a:rPr>
              <a:t>Department for Education – EYFS Statutory Framework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DAHOJXITruo</dc:identifier>
  <dcterms:modified xsi:type="dcterms:W3CDTF">2011-08-01T06:04:30Z</dcterms:modified>
  <cp:revision>1</cp:revision>
  <dc:title>1 - What Makes an Interaction "High Quality"?</dc:title>
</cp:coreProperties>
</file>