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18288000" cy="10287000"/>
  <p:notesSz cx="6858000" cy="9144000"/>
  <p:embeddedFontLst>
    <p:embeddedFont>
      <p:font typeface="Goudy Ultra-Bold" charset="1" panose="02020802060305020303"/>
      <p:regular r:id="rId22"/>
    </p:embeddedFont>
    <p:embeddedFont>
      <p:font typeface="Montserrat Bold" charset="1" panose="00000800000000000000"/>
      <p:regular r:id="rId23"/>
    </p:embeddedFont>
    <p:embeddedFont>
      <p:font typeface="Montserrat Semi-Bold" charset="1" panose="00000700000000000000"/>
      <p:regular r:id="rId24"/>
    </p:embeddedFont>
    <p:embeddedFont>
      <p:font typeface="Montserrat Heavy" charset="1" panose="00000A00000000000000"/>
      <p:regular r:id="rId25"/>
    </p:embeddedFont>
    <p:embeddedFont>
      <p:font typeface="Montserrat" charset="1" panose="00000500000000000000"/>
      <p:regular r:id="rId26"/>
    </p:embeddedFont>
    <p:embeddedFont>
      <p:font typeface="Goudy Bold" charset="1" panose="02020602050305020303"/>
      <p:regular r:id="rId27"/>
    </p:embeddedFont>
    <p:embeddedFont>
      <p:font typeface="Montserrat Medium" charset="1" panose="00000600000000000000"/>
      <p:regular r:id="rId28"/>
    </p:embeddedFont>
    <p:embeddedFont>
      <p:font typeface="Montserrat Medium Italics" charset="1" panose="00000600000000000000"/>
      <p:regular r:id="rId29"/>
    </p:embeddedFont>
    <p:embeddedFont>
      <p:font typeface="Montserrat Bold Italics" charset="1" panose="00000800000000000000"/>
      <p:regular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jpe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13.jpeg" Type="http://schemas.openxmlformats.org/officeDocument/2006/relationships/image"/><Relationship Id="rId4" Target="../media/image14.png" Type="http://schemas.openxmlformats.org/officeDocument/2006/relationships/image"/><Relationship Id="rId5" Target="../media/image15.svg" Type="http://schemas.openxmlformats.org/officeDocument/2006/relationships/image"/><Relationship Id="rId6" Target="../media/image16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13.jpeg" Type="http://schemas.openxmlformats.org/officeDocument/2006/relationships/image"/><Relationship Id="rId4" Target="../media/image14.png" Type="http://schemas.openxmlformats.org/officeDocument/2006/relationships/image"/><Relationship Id="rId5" Target="../media/image15.svg" Type="http://schemas.openxmlformats.org/officeDocument/2006/relationships/image"/><Relationship Id="rId6" Target="../media/image16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17.png" Type="http://schemas.openxmlformats.org/officeDocument/2006/relationships/image"/><Relationship Id="rId4" Target="../media/image18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6.svg" Type="http://schemas.openxmlformats.org/officeDocument/2006/relationships/image"/><Relationship Id="rId11" Target="../media/image27.png" Type="http://schemas.openxmlformats.org/officeDocument/2006/relationships/image"/><Relationship Id="rId12" Target="../media/image28.svg" Type="http://schemas.openxmlformats.org/officeDocument/2006/relationships/image"/><Relationship Id="rId13" Target="../media/image29.png" Type="http://schemas.openxmlformats.org/officeDocument/2006/relationships/image"/><Relationship Id="rId14" Target="../media/image12.jpeg" Type="http://schemas.openxmlformats.org/officeDocument/2006/relationships/image"/><Relationship Id="rId2" Target="../media/image1.png" Type="http://schemas.openxmlformats.org/officeDocument/2006/relationships/image"/><Relationship Id="rId3" Target="../media/image19.png" Type="http://schemas.openxmlformats.org/officeDocument/2006/relationships/image"/><Relationship Id="rId4" Target="../media/image20.svg" Type="http://schemas.openxmlformats.org/officeDocument/2006/relationships/image"/><Relationship Id="rId5" Target="../media/image21.png" Type="http://schemas.openxmlformats.org/officeDocument/2006/relationships/image"/><Relationship Id="rId6" Target="../media/image22.svg" Type="http://schemas.openxmlformats.org/officeDocument/2006/relationships/image"/><Relationship Id="rId7" Target="../media/image23.png" Type="http://schemas.openxmlformats.org/officeDocument/2006/relationships/image"/><Relationship Id="rId8" Target="../media/image24.svg" Type="http://schemas.openxmlformats.org/officeDocument/2006/relationships/image"/><Relationship Id="rId9" Target="../media/image2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0.png" Type="http://schemas.openxmlformats.org/officeDocument/2006/relationships/image"/><Relationship Id="rId3" Target="../media/image1.png" Type="http://schemas.openxmlformats.org/officeDocument/2006/relationships/image"/><Relationship Id="rId4" Target="../media/image31.jpeg" Type="http://schemas.openxmlformats.org/officeDocument/2006/relationships/image"/><Relationship Id="rId5" Target="../media/image32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0.png" Type="http://schemas.openxmlformats.org/officeDocument/2006/relationships/image"/><Relationship Id="rId3" Target="../media/image1.png" Type="http://schemas.openxmlformats.org/officeDocument/2006/relationships/image"/><Relationship Id="rId4" Target="../media/image32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3.png" Type="http://schemas.openxmlformats.org/officeDocument/2006/relationships/image"/><Relationship Id="rId4" Target="../media/image34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0.svg" Type="http://schemas.openxmlformats.org/officeDocument/2006/relationships/image"/><Relationship Id="rId2" Target="../media/image1.png" Type="http://schemas.openxmlformats.org/officeDocument/2006/relationships/image"/><Relationship Id="rId3" Target="../media/image35.png" Type="http://schemas.openxmlformats.org/officeDocument/2006/relationships/image"/><Relationship Id="rId4" Target="../media/image36.svg" Type="http://schemas.openxmlformats.org/officeDocument/2006/relationships/image"/><Relationship Id="rId5" Target="../media/image37.png" Type="http://schemas.openxmlformats.org/officeDocument/2006/relationships/image"/><Relationship Id="rId6" Target="../media/image38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39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1.jpeg" Type="http://schemas.openxmlformats.org/officeDocument/2006/relationships/image"/><Relationship Id="rId4" Target="../media/image39.png" Type="http://schemas.openxmlformats.org/officeDocument/2006/relationships/image"/><Relationship Id="rId5" Target="../media/image40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5.svg" Type="http://schemas.openxmlformats.org/officeDocument/2006/relationships/image"/><Relationship Id="rId2" Target="../media/image1.png" Type="http://schemas.openxmlformats.org/officeDocument/2006/relationships/image"/><Relationship Id="rId3" Target="../media/image39.png" Type="http://schemas.openxmlformats.org/officeDocument/2006/relationships/image"/><Relationship Id="rId4" Target="../media/image40.svg" Type="http://schemas.openxmlformats.org/officeDocument/2006/relationships/image"/><Relationship Id="rId5" Target="../media/image35.png" Type="http://schemas.openxmlformats.org/officeDocument/2006/relationships/image"/><Relationship Id="rId6" Target="../media/image36.svg" Type="http://schemas.openxmlformats.org/officeDocument/2006/relationships/image"/><Relationship Id="rId7" Target="../media/image42.png" Type="http://schemas.openxmlformats.org/officeDocument/2006/relationships/image"/><Relationship Id="rId8" Target="../media/image43.svg" Type="http://schemas.openxmlformats.org/officeDocument/2006/relationships/image"/><Relationship Id="rId9" Target="../media/image44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1.jpeg" Type="http://schemas.openxmlformats.org/officeDocument/2006/relationships/image"/><Relationship Id="rId4" Target="../media/image39.png" Type="http://schemas.openxmlformats.org/officeDocument/2006/relationships/image"/><Relationship Id="rId5" Target="../media/image40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5.svg" Type="http://schemas.openxmlformats.org/officeDocument/2006/relationships/image"/><Relationship Id="rId2" Target="../media/image1.png" Type="http://schemas.openxmlformats.org/officeDocument/2006/relationships/image"/><Relationship Id="rId3" Target="../media/image39.png" Type="http://schemas.openxmlformats.org/officeDocument/2006/relationships/image"/><Relationship Id="rId4" Target="../media/image40.svg" Type="http://schemas.openxmlformats.org/officeDocument/2006/relationships/image"/><Relationship Id="rId5" Target="../media/image35.png" Type="http://schemas.openxmlformats.org/officeDocument/2006/relationships/image"/><Relationship Id="rId6" Target="../media/image36.svg" Type="http://schemas.openxmlformats.org/officeDocument/2006/relationships/image"/><Relationship Id="rId7" Target="../media/image42.png" Type="http://schemas.openxmlformats.org/officeDocument/2006/relationships/image"/><Relationship Id="rId8" Target="../media/image43.svg" Type="http://schemas.openxmlformats.org/officeDocument/2006/relationships/image"/><Relationship Id="rId9" Target="../media/image44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2.png" Type="http://schemas.openxmlformats.org/officeDocument/2006/relationships/image"/><Relationship Id="rId4" Target="../media/image43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46.png" Type="http://schemas.openxmlformats.org/officeDocument/2006/relationships/image"/><Relationship Id="rId8" Target="../media/image47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educationendowmentfoundation.org.uk/education-evidence/guidance-reports/supporting-high-quality-teaching-for-pupils-with-send?utm_source=chatgpt.com" TargetMode="External" Type="http://schemas.openxmlformats.org/officeDocument/2006/relationships/hyperlink"/><Relationship Id="rId11" Target="https://www.gov.uk/government/publications/initial-teacher-training-and-early-career-framework?utm_source=chatgpt.com" TargetMode="External" Type="http://schemas.openxmlformats.org/officeDocument/2006/relationships/hyperlink"/><Relationship Id="rId12" Target="https://www.gov.uk/government/publications/initial-teacher-training-and-early-career-framework?utm_source=chatgpt.com" TargetMode="External" Type="http://schemas.openxmlformats.org/officeDocument/2006/relationships/hyperlink"/><Relationship Id="rId13" Target="https://educationendowmentfoundation.org.uk/education-evidence/guidance-reports/teaching-assistants?utm_source=chatgpt.com" TargetMode="External" Type="http://schemas.openxmlformats.org/officeDocument/2006/relationships/hyperlink"/><Relationship Id="rId14" Target="https://educationendowmentfoundation.org.uk/education-evidence/guidance-reports/teaching-assistants?utm_source=chatgpt.com" TargetMode="External" Type="http://schemas.openxmlformats.org/officeDocument/2006/relationships/hyperlink"/><Relationship Id="rId2" Target="../media/image1.png" Type="http://schemas.openxmlformats.org/officeDocument/2006/relationships/image"/><Relationship Id="rId3" Target="../media/image42.png" Type="http://schemas.openxmlformats.org/officeDocument/2006/relationships/image"/><Relationship Id="rId4" Target="../media/image43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46.png" Type="http://schemas.openxmlformats.org/officeDocument/2006/relationships/image"/><Relationship Id="rId8" Target="../media/image47.svg" Type="http://schemas.openxmlformats.org/officeDocument/2006/relationships/image"/><Relationship Id="rId9" Target="https://educationendowmentfoundation.org.uk/education-evidence/guidance-reports/send?utm_source=chatgpt.com" TargetMode="External" Type="http://schemas.openxmlformats.org/officeDocument/2006/relationships/hyperlink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educationendowmentfoundation.org.uk/education-evidence/guidance-reports/teaching-assistants?utm_source=chatgpt.com" TargetMode="External" Type="http://schemas.openxmlformats.org/officeDocument/2006/relationships/hyperlink"/><Relationship Id="rId11" Target="https://educationendowmentfoundation.org.uk/education-evidence/guidance-reports/teaching-assistants?utm_source=chatgpt.com" TargetMode="External" Type="http://schemas.openxmlformats.org/officeDocument/2006/relationships/hyperlink"/><Relationship Id="rId12" Target="https://educationendowmentfoundation.org.uk/education-evidence/guidance-reports/teaching-assistants?utm_source=chatgpt.com" TargetMode="External" Type="http://schemas.openxmlformats.org/officeDocument/2006/relationships/hyperlink"/><Relationship Id="rId13" Target="https://educationendowmentfoundation.org.uk/education-evidence/guidance-reports/teaching-assistants?utm_source=chatgpt.com" TargetMode="External" Type="http://schemas.openxmlformats.org/officeDocument/2006/relationships/hyperlink"/><Relationship Id="rId14" Target="https://educationendowmentfoundation.org.uk/education-evidence/guidance-reports/teaching-assistants?utm_source=chatgpt.com" TargetMode="External" Type="http://schemas.openxmlformats.org/officeDocument/2006/relationships/hyperlink"/><Relationship Id="rId15" Target="https://educationendowmentfoundation.org.uk/education-evidence/guidance-reports/teaching-assistants?utm_source=chatgpt.com" TargetMode="External" Type="http://schemas.openxmlformats.org/officeDocument/2006/relationships/hyperlink"/><Relationship Id="rId16" Target="https://educationendowmentfoundation.org.uk/education-evidence/guidance-reports/teaching-assistants?utm_source=chatgpt.com" TargetMode="External" Type="http://schemas.openxmlformats.org/officeDocument/2006/relationships/hyperlink"/><Relationship Id="rId17" Target="https://educationendowmentfoundation.org.uk/education-evidence/guidance-reports/teaching-assistants?utm_source=chatgpt.com" TargetMode="External" Type="http://schemas.openxmlformats.org/officeDocument/2006/relationships/hyperlink"/><Relationship Id="rId18" Target="https://educationendowmentfoundation.org.uk/education-evidence/guidance-reports/teaching-assistants?utm_source=chatgpt.com" TargetMode="External" Type="http://schemas.openxmlformats.org/officeDocument/2006/relationships/hyperlink"/><Relationship Id="rId19" Target="https://educationendowmentfoundation.org.uk/education-evidence/guidance-reports/teaching-assistants?utm_source=chatgpt.com" TargetMode="External" Type="http://schemas.openxmlformats.org/officeDocument/2006/relationships/hyperlink"/><Relationship Id="rId2" Target="../media/image1.png" Type="http://schemas.openxmlformats.org/officeDocument/2006/relationships/image"/><Relationship Id="rId20" Target="https://educationendowmentfoundation.org.uk/education-evidence/guidance-reports/teaching-assistants?utm_source=chatgpt.com" TargetMode="External" Type="http://schemas.openxmlformats.org/officeDocument/2006/relationships/hyperlink"/><Relationship Id="rId21" Target="https://educationendowmentfoundation.org.uk/education-evidence/guidance-reports/teaching-assistants?utm_source=chatgpt.com" TargetMode="External" Type="http://schemas.openxmlformats.org/officeDocument/2006/relationships/hyperlink"/><Relationship Id="rId22" Target="https://educationendowmentfoundation.org.uk/education-evidence/guidance-reports/teaching-assistants?utm_source=chatgpt.com" TargetMode="External" Type="http://schemas.openxmlformats.org/officeDocument/2006/relationships/hyperlink"/><Relationship Id="rId23" Target="https://educationendowmentfoundation.org.uk/education-evidence/guidance-reports/teaching-assistants?utm_source=chatgpt.com" TargetMode="External" Type="http://schemas.openxmlformats.org/officeDocument/2006/relationships/hyperlink"/><Relationship Id="rId3" Target="../media/image42.png" Type="http://schemas.openxmlformats.org/officeDocument/2006/relationships/image"/><Relationship Id="rId4" Target="../media/image43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46.png" Type="http://schemas.openxmlformats.org/officeDocument/2006/relationships/image"/><Relationship Id="rId8" Target="../media/image47.svg" Type="http://schemas.openxmlformats.org/officeDocument/2006/relationships/image"/><Relationship Id="rId9" Target="https://educationendowmentfoundation.org.uk/education-evidence/guidance-reports/teaching-assistants?utm_source=chatgpt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EF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-1246033" y="-9099164"/>
            <a:ext cx="21428840" cy="28571787"/>
          </a:xfrm>
          <a:custGeom>
            <a:avLst/>
            <a:gdLst/>
            <a:ahLst/>
            <a:cxnLst/>
            <a:rect r="r" b="b" t="t" l="l"/>
            <a:pathLst>
              <a:path h="28571787" w="21428840">
                <a:moveTo>
                  <a:pt x="0" y="0"/>
                </a:moveTo>
                <a:lnTo>
                  <a:pt x="21428840" y="0"/>
                </a:lnTo>
                <a:lnTo>
                  <a:pt x="21428840" y="28571787"/>
                </a:lnTo>
                <a:lnTo>
                  <a:pt x="0" y="285717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3368967" y="490077"/>
            <a:ext cx="3256331" cy="3256331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3520474" y="4064102"/>
            <a:ext cx="12017359" cy="2724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20"/>
              </a:lnSpc>
            </a:pPr>
            <a:r>
              <a:rPr lang="en-US" b="true" sz="10021">
                <a:solidFill>
                  <a:srgbClr val="88A3B6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Effective classroom adaptations</a:t>
            </a:r>
          </a:p>
        </p:txBody>
      </p:sp>
      <p:sp>
        <p:nvSpPr>
          <p:cNvPr name="AutoShape 7" id="7"/>
          <p:cNvSpPr/>
          <p:nvPr/>
        </p:nvSpPr>
        <p:spPr>
          <a:xfrm flipH="true" flipV="true">
            <a:off x="17576825" y="551573"/>
            <a:ext cx="0" cy="1784501"/>
          </a:xfrm>
          <a:prstGeom prst="line">
            <a:avLst/>
          </a:prstGeom>
          <a:ln cap="flat" w="1905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8" id="8"/>
          <p:cNvSpPr/>
          <p:nvPr/>
        </p:nvSpPr>
        <p:spPr>
          <a:xfrm flipH="true" flipV="true">
            <a:off x="13011940" y="8211324"/>
            <a:ext cx="0" cy="1306317"/>
          </a:xfrm>
          <a:prstGeom prst="line">
            <a:avLst/>
          </a:prstGeom>
          <a:ln cap="flat" w="952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9" id="9"/>
          <p:cNvSpPr/>
          <p:nvPr/>
        </p:nvSpPr>
        <p:spPr>
          <a:xfrm flipH="true" flipV="true">
            <a:off x="14997133" y="8211324"/>
            <a:ext cx="0" cy="1306317"/>
          </a:xfrm>
          <a:prstGeom prst="line">
            <a:avLst/>
          </a:prstGeom>
          <a:ln cap="flat" w="952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10" id="10"/>
          <p:cNvSpPr/>
          <p:nvPr/>
        </p:nvSpPr>
        <p:spPr>
          <a:xfrm flipH="true" flipV="false" rot="0">
            <a:off x="-346954" y="7127080"/>
            <a:ext cx="4647105" cy="4114800"/>
          </a:xfrm>
          <a:custGeom>
            <a:avLst/>
            <a:gdLst/>
            <a:ahLst/>
            <a:cxnLst/>
            <a:rect r="r" b="b" t="t" l="l"/>
            <a:pathLst>
              <a:path h="4114800" w="4647105">
                <a:moveTo>
                  <a:pt x="4647105" y="0"/>
                </a:moveTo>
                <a:lnTo>
                  <a:pt x="0" y="0"/>
                </a:lnTo>
                <a:lnTo>
                  <a:pt x="0" y="4114800"/>
                </a:lnTo>
                <a:lnTo>
                  <a:pt x="4647105" y="4114800"/>
                </a:lnTo>
                <a:lnTo>
                  <a:pt x="464710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3011940" y="8812476"/>
            <a:ext cx="744008" cy="744008"/>
            <a:chOff x="0" y="0"/>
            <a:chExt cx="698500" cy="6985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698500" cy="698500"/>
            </a:xfrm>
            <a:custGeom>
              <a:avLst/>
              <a:gdLst/>
              <a:ahLst/>
              <a:cxnLst/>
              <a:rect r="r" b="b" t="t" l="l"/>
              <a:pathLst>
                <a:path h="698500" w="698500">
                  <a:moveTo>
                    <a:pt x="629260" y="281037"/>
                  </a:moveTo>
                  <a:cubicBezTo>
                    <a:pt x="583433" y="281037"/>
                    <a:pt x="500858" y="298666"/>
                    <a:pt x="431161" y="316094"/>
                  </a:cubicBezTo>
                  <a:cubicBezTo>
                    <a:pt x="492925" y="279345"/>
                    <a:pt x="564222" y="233610"/>
                    <a:pt x="596877" y="200955"/>
                  </a:cubicBezTo>
                  <a:cubicBezTo>
                    <a:pt x="623929" y="173883"/>
                    <a:pt x="623929" y="130113"/>
                    <a:pt x="596877" y="103060"/>
                  </a:cubicBezTo>
                  <a:cubicBezTo>
                    <a:pt x="569825" y="76008"/>
                    <a:pt x="526035" y="76008"/>
                    <a:pt x="498983" y="103060"/>
                  </a:cubicBezTo>
                  <a:cubicBezTo>
                    <a:pt x="466583" y="135443"/>
                    <a:pt x="420665" y="206285"/>
                    <a:pt x="383734" y="267866"/>
                  </a:cubicBezTo>
                  <a:cubicBezTo>
                    <a:pt x="401453" y="198189"/>
                    <a:pt x="419519" y="115431"/>
                    <a:pt x="419519" y="69241"/>
                  </a:cubicBezTo>
                  <a:cubicBezTo>
                    <a:pt x="419519" y="30964"/>
                    <a:pt x="388536" y="0"/>
                    <a:pt x="350277" y="0"/>
                  </a:cubicBezTo>
                  <a:cubicBezTo>
                    <a:pt x="312001" y="0"/>
                    <a:pt x="281037" y="30964"/>
                    <a:pt x="281037" y="69241"/>
                  </a:cubicBezTo>
                  <a:cubicBezTo>
                    <a:pt x="281037" y="115067"/>
                    <a:pt x="298666" y="197662"/>
                    <a:pt x="316094" y="267339"/>
                  </a:cubicBezTo>
                  <a:cubicBezTo>
                    <a:pt x="279345" y="205575"/>
                    <a:pt x="233610" y="134297"/>
                    <a:pt x="200955" y="101623"/>
                  </a:cubicBezTo>
                  <a:cubicBezTo>
                    <a:pt x="173902" y="74571"/>
                    <a:pt x="130113" y="74571"/>
                    <a:pt x="103060" y="101623"/>
                  </a:cubicBezTo>
                  <a:cubicBezTo>
                    <a:pt x="76008" y="128675"/>
                    <a:pt x="76008" y="172465"/>
                    <a:pt x="103060" y="199517"/>
                  </a:cubicBezTo>
                  <a:cubicBezTo>
                    <a:pt x="135443" y="231917"/>
                    <a:pt x="206285" y="277835"/>
                    <a:pt x="267866" y="314766"/>
                  </a:cubicBezTo>
                  <a:cubicBezTo>
                    <a:pt x="198189" y="297064"/>
                    <a:pt x="115431" y="279000"/>
                    <a:pt x="69241" y="279000"/>
                  </a:cubicBezTo>
                  <a:cubicBezTo>
                    <a:pt x="30964" y="279000"/>
                    <a:pt x="0" y="309964"/>
                    <a:pt x="0" y="348223"/>
                  </a:cubicBezTo>
                  <a:cubicBezTo>
                    <a:pt x="0" y="386499"/>
                    <a:pt x="30964" y="417463"/>
                    <a:pt x="69241" y="417463"/>
                  </a:cubicBezTo>
                  <a:cubicBezTo>
                    <a:pt x="115067" y="417463"/>
                    <a:pt x="197662" y="399834"/>
                    <a:pt x="267339" y="382406"/>
                  </a:cubicBezTo>
                  <a:cubicBezTo>
                    <a:pt x="205575" y="419155"/>
                    <a:pt x="134297" y="464890"/>
                    <a:pt x="101623" y="497564"/>
                  </a:cubicBezTo>
                  <a:cubicBezTo>
                    <a:pt x="74571" y="524617"/>
                    <a:pt x="74571" y="568387"/>
                    <a:pt x="101623" y="595439"/>
                  </a:cubicBezTo>
                  <a:cubicBezTo>
                    <a:pt x="128694" y="622510"/>
                    <a:pt x="172465" y="622510"/>
                    <a:pt x="199517" y="595439"/>
                  </a:cubicBezTo>
                  <a:cubicBezTo>
                    <a:pt x="231917" y="563057"/>
                    <a:pt x="277835" y="492215"/>
                    <a:pt x="314766" y="430634"/>
                  </a:cubicBezTo>
                  <a:cubicBezTo>
                    <a:pt x="297064" y="500311"/>
                    <a:pt x="279000" y="583087"/>
                    <a:pt x="279000" y="629260"/>
                  </a:cubicBezTo>
                  <a:cubicBezTo>
                    <a:pt x="279000" y="667536"/>
                    <a:pt x="309964" y="698500"/>
                    <a:pt x="348223" y="698500"/>
                  </a:cubicBezTo>
                  <a:cubicBezTo>
                    <a:pt x="386499" y="698500"/>
                    <a:pt x="417463" y="667536"/>
                    <a:pt x="417463" y="629260"/>
                  </a:cubicBezTo>
                  <a:cubicBezTo>
                    <a:pt x="417463" y="583433"/>
                    <a:pt x="399852" y="500858"/>
                    <a:pt x="382406" y="431161"/>
                  </a:cubicBezTo>
                  <a:cubicBezTo>
                    <a:pt x="419155" y="492925"/>
                    <a:pt x="464890" y="564203"/>
                    <a:pt x="497564" y="596877"/>
                  </a:cubicBezTo>
                  <a:cubicBezTo>
                    <a:pt x="524617" y="623929"/>
                    <a:pt x="568406" y="623929"/>
                    <a:pt x="595457" y="596877"/>
                  </a:cubicBezTo>
                  <a:cubicBezTo>
                    <a:pt x="622510" y="569825"/>
                    <a:pt x="622510" y="526035"/>
                    <a:pt x="595457" y="498983"/>
                  </a:cubicBezTo>
                  <a:cubicBezTo>
                    <a:pt x="563057" y="466583"/>
                    <a:pt x="492215" y="420665"/>
                    <a:pt x="430634" y="383734"/>
                  </a:cubicBezTo>
                  <a:cubicBezTo>
                    <a:pt x="500311" y="401453"/>
                    <a:pt x="583087" y="419519"/>
                    <a:pt x="629260" y="419519"/>
                  </a:cubicBezTo>
                  <a:cubicBezTo>
                    <a:pt x="667536" y="419519"/>
                    <a:pt x="698500" y="388536"/>
                    <a:pt x="698500" y="350277"/>
                  </a:cubicBezTo>
                  <a:cubicBezTo>
                    <a:pt x="698500" y="312001"/>
                    <a:pt x="667536" y="281037"/>
                    <a:pt x="629260" y="281037"/>
                  </a:cubicBezTo>
                  <a:close/>
                </a:path>
              </a:pathLst>
            </a:custGeom>
            <a:solidFill>
              <a:srgbClr val="90A2AC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165100" y="117475"/>
              <a:ext cx="368300" cy="415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9468387" y="2241543"/>
            <a:ext cx="753760" cy="878322"/>
          </a:xfrm>
          <a:custGeom>
            <a:avLst/>
            <a:gdLst/>
            <a:ahLst/>
            <a:cxnLst/>
            <a:rect r="r" b="b" t="t" l="l"/>
            <a:pathLst>
              <a:path h="878322" w="753760">
                <a:moveTo>
                  <a:pt x="0" y="0"/>
                </a:moveTo>
                <a:lnTo>
                  <a:pt x="753760" y="0"/>
                </a:lnTo>
                <a:lnTo>
                  <a:pt x="753760" y="878322"/>
                </a:lnTo>
                <a:lnTo>
                  <a:pt x="0" y="87832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-295275" y="8002552"/>
            <a:ext cx="2077200" cy="2538612"/>
          </a:xfrm>
          <a:custGeom>
            <a:avLst/>
            <a:gdLst/>
            <a:ahLst/>
            <a:cxnLst/>
            <a:rect r="r" b="b" t="t" l="l"/>
            <a:pathLst>
              <a:path h="2538612" w="2077200">
                <a:moveTo>
                  <a:pt x="0" y="0"/>
                </a:moveTo>
                <a:lnTo>
                  <a:pt x="2077200" y="0"/>
                </a:lnTo>
                <a:lnTo>
                  <a:pt x="2077200" y="2538611"/>
                </a:lnTo>
                <a:lnTo>
                  <a:pt x="0" y="253861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true" flipV="true" rot="0">
            <a:off x="15420987" y="-755018"/>
            <a:ext cx="4880610" cy="4114800"/>
          </a:xfrm>
          <a:custGeom>
            <a:avLst/>
            <a:gdLst/>
            <a:ahLst/>
            <a:cxnLst/>
            <a:rect r="r" b="b" t="t" l="l"/>
            <a:pathLst>
              <a:path h="4114800" w="4880610">
                <a:moveTo>
                  <a:pt x="4880610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4880610" y="0"/>
                </a:lnTo>
                <a:lnTo>
                  <a:pt x="4880610" y="411480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4707507">
            <a:off x="8054102" y="1475597"/>
            <a:ext cx="767029" cy="1285291"/>
          </a:xfrm>
          <a:custGeom>
            <a:avLst/>
            <a:gdLst/>
            <a:ahLst/>
            <a:cxnLst/>
            <a:rect r="r" b="b" t="t" l="l"/>
            <a:pathLst>
              <a:path h="1285291" w="767029">
                <a:moveTo>
                  <a:pt x="0" y="0"/>
                </a:moveTo>
                <a:lnTo>
                  <a:pt x="767028" y="0"/>
                </a:lnTo>
                <a:lnTo>
                  <a:pt x="767028" y="1285291"/>
                </a:lnTo>
                <a:lnTo>
                  <a:pt x="0" y="128529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5537833" y="7455128"/>
            <a:ext cx="2750167" cy="2750167"/>
          </a:xfrm>
          <a:custGeom>
            <a:avLst/>
            <a:gdLst/>
            <a:ahLst/>
            <a:cxnLst/>
            <a:rect r="r" b="b" t="t" l="l"/>
            <a:pathLst>
              <a:path h="2750167" w="2750167">
                <a:moveTo>
                  <a:pt x="0" y="0"/>
                </a:moveTo>
                <a:lnTo>
                  <a:pt x="2750167" y="0"/>
                </a:lnTo>
                <a:lnTo>
                  <a:pt x="2750167" y="2750167"/>
                </a:lnTo>
                <a:lnTo>
                  <a:pt x="0" y="275016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729887" y="313115"/>
            <a:ext cx="6666316" cy="2219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b="true" sz="6000">
                <a:solidFill>
                  <a:srgbClr val="535756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Adaptive Teaching </a:t>
            </a:r>
          </a:p>
          <a:p>
            <a:pPr algn="ctr">
              <a:lnSpc>
                <a:spcPts val="8400"/>
              </a:lnSpc>
            </a:pPr>
            <a:r>
              <a:rPr lang="en-US" b="true" sz="6000">
                <a:solidFill>
                  <a:srgbClr val="535756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Strategies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743045" y="7833580"/>
            <a:ext cx="2351895" cy="6792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08"/>
              </a:lnSpc>
            </a:pPr>
            <a:r>
              <a:rPr lang="en-US" sz="4006" b="true">
                <a:solidFill>
                  <a:srgbClr val="535756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Week 1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EF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-1246033" y="-9099164"/>
            <a:ext cx="21428840" cy="28571787"/>
          </a:xfrm>
          <a:custGeom>
            <a:avLst/>
            <a:gdLst/>
            <a:ahLst/>
            <a:cxnLst/>
            <a:rect r="r" b="b" t="t" l="l"/>
            <a:pathLst>
              <a:path h="28571787" w="21428840">
                <a:moveTo>
                  <a:pt x="0" y="0"/>
                </a:moveTo>
                <a:lnTo>
                  <a:pt x="21428840" y="0"/>
                </a:lnTo>
                <a:lnTo>
                  <a:pt x="21428840" y="28571787"/>
                </a:lnTo>
                <a:lnTo>
                  <a:pt x="0" y="285717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 flipV="true">
            <a:off x="2937445" y="831563"/>
            <a:ext cx="1980878" cy="0"/>
          </a:xfrm>
          <a:prstGeom prst="line">
            <a:avLst/>
          </a:prstGeom>
          <a:ln cap="flat" w="104775">
            <a:solidFill>
              <a:srgbClr val="239AD6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4" id="4"/>
          <p:cNvGrpSpPr/>
          <p:nvPr/>
        </p:nvGrpSpPr>
        <p:grpSpPr>
          <a:xfrm rot="0">
            <a:off x="315700" y="1783072"/>
            <a:ext cx="6977476" cy="9854351"/>
            <a:chOff x="0" y="0"/>
            <a:chExt cx="1052925" cy="148705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052925" cy="1487056"/>
            </a:xfrm>
            <a:custGeom>
              <a:avLst/>
              <a:gdLst/>
              <a:ahLst/>
              <a:cxnLst/>
              <a:rect r="r" b="b" t="t" l="l"/>
              <a:pathLst>
                <a:path h="1487056" w="1052925">
                  <a:moveTo>
                    <a:pt x="0" y="0"/>
                  </a:moveTo>
                  <a:lnTo>
                    <a:pt x="1052925" y="0"/>
                  </a:lnTo>
                  <a:lnTo>
                    <a:pt x="1052925" y="1487056"/>
                  </a:lnTo>
                  <a:lnTo>
                    <a:pt x="0" y="1487056"/>
                  </a:lnTo>
                  <a:close/>
                </a:path>
              </a:pathLst>
            </a:custGeom>
            <a:blipFill>
              <a:blip r:embed="rId3"/>
              <a:stretch>
                <a:fillRect l="-73886" t="0" r="-73886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6740839" y="1230736"/>
            <a:ext cx="1104673" cy="1104673"/>
            <a:chOff x="0" y="0"/>
            <a:chExt cx="698500" cy="6985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98500" cy="698500"/>
            </a:xfrm>
            <a:custGeom>
              <a:avLst/>
              <a:gdLst/>
              <a:ahLst/>
              <a:cxnLst/>
              <a:rect r="r" b="b" t="t" l="l"/>
              <a:pathLst>
                <a:path h="698500" w="698500">
                  <a:moveTo>
                    <a:pt x="629260" y="281037"/>
                  </a:moveTo>
                  <a:cubicBezTo>
                    <a:pt x="583433" y="281037"/>
                    <a:pt x="500858" y="298666"/>
                    <a:pt x="431161" y="316094"/>
                  </a:cubicBezTo>
                  <a:cubicBezTo>
                    <a:pt x="492925" y="279345"/>
                    <a:pt x="564222" y="233610"/>
                    <a:pt x="596877" y="200955"/>
                  </a:cubicBezTo>
                  <a:cubicBezTo>
                    <a:pt x="623929" y="173883"/>
                    <a:pt x="623929" y="130113"/>
                    <a:pt x="596877" y="103060"/>
                  </a:cubicBezTo>
                  <a:cubicBezTo>
                    <a:pt x="569825" y="76008"/>
                    <a:pt x="526035" y="76008"/>
                    <a:pt x="498983" y="103060"/>
                  </a:cubicBezTo>
                  <a:cubicBezTo>
                    <a:pt x="466583" y="135443"/>
                    <a:pt x="420665" y="206285"/>
                    <a:pt x="383734" y="267866"/>
                  </a:cubicBezTo>
                  <a:cubicBezTo>
                    <a:pt x="401453" y="198189"/>
                    <a:pt x="419519" y="115431"/>
                    <a:pt x="419519" y="69241"/>
                  </a:cubicBezTo>
                  <a:cubicBezTo>
                    <a:pt x="419519" y="30964"/>
                    <a:pt x="388536" y="0"/>
                    <a:pt x="350277" y="0"/>
                  </a:cubicBezTo>
                  <a:cubicBezTo>
                    <a:pt x="312001" y="0"/>
                    <a:pt x="281037" y="30964"/>
                    <a:pt x="281037" y="69241"/>
                  </a:cubicBezTo>
                  <a:cubicBezTo>
                    <a:pt x="281037" y="115067"/>
                    <a:pt x="298666" y="197662"/>
                    <a:pt x="316094" y="267339"/>
                  </a:cubicBezTo>
                  <a:cubicBezTo>
                    <a:pt x="279345" y="205575"/>
                    <a:pt x="233610" y="134297"/>
                    <a:pt x="200955" y="101623"/>
                  </a:cubicBezTo>
                  <a:cubicBezTo>
                    <a:pt x="173902" y="74571"/>
                    <a:pt x="130113" y="74571"/>
                    <a:pt x="103060" y="101623"/>
                  </a:cubicBezTo>
                  <a:cubicBezTo>
                    <a:pt x="76008" y="128675"/>
                    <a:pt x="76008" y="172465"/>
                    <a:pt x="103060" y="199517"/>
                  </a:cubicBezTo>
                  <a:cubicBezTo>
                    <a:pt x="135443" y="231917"/>
                    <a:pt x="206285" y="277835"/>
                    <a:pt x="267866" y="314766"/>
                  </a:cubicBezTo>
                  <a:cubicBezTo>
                    <a:pt x="198189" y="297064"/>
                    <a:pt x="115431" y="279000"/>
                    <a:pt x="69241" y="279000"/>
                  </a:cubicBezTo>
                  <a:cubicBezTo>
                    <a:pt x="30964" y="279000"/>
                    <a:pt x="0" y="309964"/>
                    <a:pt x="0" y="348223"/>
                  </a:cubicBezTo>
                  <a:cubicBezTo>
                    <a:pt x="0" y="386499"/>
                    <a:pt x="30964" y="417463"/>
                    <a:pt x="69241" y="417463"/>
                  </a:cubicBezTo>
                  <a:cubicBezTo>
                    <a:pt x="115067" y="417463"/>
                    <a:pt x="197662" y="399834"/>
                    <a:pt x="267339" y="382406"/>
                  </a:cubicBezTo>
                  <a:cubicBezTo>
                    <a:pt x="205575" y="419155"/>
                    <a:pt x="134297" y="464890"/>
                    <a:pt x="101623" y="497564"/>
                  </a:cubicBezTo>
                  <a:cubicBezTo>
                    <a:pt x="74571" y="524617"/>
                    <a:pt x="74571" y="568387"/>
                    <a:pt x="101623" y="595439"/>
                  </a:cubicBezTo>
                  <a:cubicBezTo>
                    <a:pt x="128694" y="622510"/>
                    <a:pt x="172465" y="622510"/>
                    <a:pt x="199517" y="595439"/>
                  </a:cubicBezTo>
                  <a:cubicBezTo>
                    <a:pt x="231917" y="563057"/>
                    <a:pt x="277835" y="492215"/>
                    <a:pt x="314766" y="430634"/>
                  </a:cubicBezTo>
                  <a:cubicBezTo>
                    <a:pt x="297064" y="500311"/>
                    <a:pt x="279000" y="583087"/>
                    <a:pt x="279000" y="629260"/>
                  </a:cubicBezTo>
                  <a:cubicBezTo>
                    <a:pt x="279000" y="667536"/>
                    <a:pt x="309964" y="698500"/>
                    <a:pt x="348223" y="698500"/>
                  </a:cubicBezTo>
                  <a:cubicBezTo>
                    <a:pt x="386499" y="698500"/>
                    <a:pt x="417463" y="667536"/>
                    <a:pt x="417463" y="629260"/>
                  </a:cubicBezTo>
                  <a:cubicBezTo>
                    <a:pt x="417463" y="583433"/>
                    <a:pt x="399852" y="500858"/>
                    <a:pt x="382406" y="431161"/>
                  </a:cubicBezTo>
                  <a:cubicBezTo>
                    <a:pt x="419155" y="492925"/>
                    <a:pt x="464890" y="564203"/>
                    <a:pt x="497564" y="596877"/>
                  </a:cubicBezTo>
                  <a:cubicBezTo>
                    <a:pt x="524617" y="623929"/>
                    <a:pt x="568406" y="623929"/>
                    <a:pt x="595457" y="596877"/>
                  </a:cubicBezTo>
                  <a:cubicBezTo>
                    <a:pt x="622510" y="569825"/>
                    <a:pt x="622510" y="526035"/>
                    <a:pt x="595457" y="498983"/>
                  </a:cubicBezTo>
                  <a:cubicBezTo>
                    <a:pt x="563057" y="466583"/>
                    <a:pt x="492215" y="420665"/>
                    <a:pt x="430634" y="383734"/>
                  </a:cubicBezTo>
                  <a:cubicBezTo>
                    <a:pt x="500311" y="401453"/>
                    <a:pt x="583087" y="419519"/>
                    <a:pt x="629260" y="419519"/>
                  </a:cubicBezTo>
                  <a:cubicBezTo>
                    <a:pt x="667536" y="419519"/>
                    <a:pt x="698500" y="388536"/>
                    <a:pt x="698500" y="350277"/>
                  </a:cubicBezTo>
                  <a:cubicBezTo>
                    <a:pt x="698500" y="312001"/>
                    <a:pt x="667536" y="281037"/>
                    <a:pt x="629260" y="281037"/>
                  </a:cubicBezTo>
                  <a:close/>
                </a:path>
              </a:pathLst>
            </a:custGeom>
            <a:solidFill>
              <a:srgbClr val="88A3B6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165100" y="117475"/>
              <a:ext cx="368300" cy="415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-865440" y="8919193"/>
            <a:ext cx="1894140" cy="1894140"/>
            <a:chOff x="0" y="0"/>
            <a:chExt cx="698500" cy="6985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98500" cy="698500"/>
            </a:xfrm>
            <a:custGeom>
              <a:avLst/>
              <a:gdLst/>
              <a:ahLst/>
              <a:cxnLst/>
              <a:rect r="r" b="b" t="t" l="l"/>
              <a:pathLst>
                <a:path h="698500" w="698500">
                  <a:moveTo>
                    <a:pt x="629260" y="281037"/>
                  </a:moveTo>
                  <a:cubicBezTo>
                    <a:pt x="583433" y="281037"/>
                    <a:pt x="500858" y="298666"/>
                    <a:pt x="431161" y="316094"/>
                  </a:cubicBezTo>
                  <a:cubicBezTo>
                    <a:pt x="492925" y="279345"/>
                    <a:pt x="564222" y="233610"/>
                    <a:pt x="596877" y="200955"/>
                  </a:cubicBezTo>
                  <a:cubicBezTo>
                    <a:pt x="623929" y="173883"/>
                    <a:pt x="623929" y="130113"/>
                    <a:pt x="596877" y="103060"/>
                  </a:cubicBezTo>
                  <a:cubicBezTo>
                    <a:pt x="569825" y="76008"/>
                    <a:pt x="526035" y="76008"/>
                    <a:pt x="498983" y="103060"/>
                  </a:cubicBezTo>
                  <a:cubicBezTo>
                    <a:pt x="466583" y="135443"/>
                    <a:pt x="420665" y="206285"/>
                    <a:pt x="383734" y="267866"/>
                  </a:cubicBezTo>
                  <a:cubicBezTo>
                    <a:pt x="401453" y="198189"/>
                    <a:pt x="419519" y="115431"/>
                    <a:pt x="419519" y="69241"/>
                  </a:cubicBezTo>
                  <a:cubicBezTo>
                    <a:pt x="419519" y="30964"/>
                    <a:pt x="388536" y="0"/>
                    <a:pt x="350277" y="0"/>
                  </a:cubicBezTo>
                  <a:cubicBezTo>
                    <a:pt x="312001" y="0"/>
                    <a:pt x="281037" y="30964"/>
                    <a:pt x="281037" y="69241"/>
                  </a:cubicBezTo>
                  <a:cubicBezTo>
                    <a:pt x="281037" y="115067"/>
                    <a:pt x="298666" y="197662"/>
                    <a:pt x="316094" y="267339"/>
                  </a:cubicBezTo>
                  <a:cubicBezTo>
                    <a:pt x="279345" y="205575"/>
                    <a:pt x="233610" y="134297"/>
                    <a:pt x="200955" y="101623"/>
                  </a:cubicBezTo>
                  <a:cubicBezTo>
                    <a:pt x="173902" y="74571"/>
                    <a:pt x="130113" y="74571"/>
                    <a:pt x="103060" y="101623"/>
                  </a:cubicBezTo>
                  <a:cubicBezTo>
                    <a:pt x="76008" y="128675"/>
                    <a:pt x="76008" y="172465"/>
                    <a:pt x="103060" y="199517"/>
                  </a:cubicBezTo>
                  <a:cubicBezTo>
                    <a:pt x="135443" y="231917"/>
                    <a:pt x="206285" y="277835"/>
                    <a:pt x="267866" y="314766"/>
                  </a:cubicBezTo>
                  <a:cubicBezTo>
                    <a:pt x="198189" y="297064"/>
                    <a:pt x="115431" y="279000"/>
                    <a:pt x="69241" y="279000"/>
                  </a:cubicBezTo>
                  <a:cubicBezTo>
                    <a:pt x="30964" y="279000"/>
                    <a:pt x="0" y="309964"/>
                    <a:pt x="0" y="348223"/>
                  </a:cubicBezTo>
                  <a:cubicBezTo>
                    <a:pt x="0" y="386499"/>
                    <a:pt x="30964" y="417463"/>
                    <a:pt x="69241" y="417463"/>
                  </a:cubicBezTo>
                  <a:cubicBezTo>
                    <a:pt x="115067" y="417463"/>
                    <a:pt x="197662" y="399834"/>
                    <a:pt x="267339" y="382406"/>
                  </a:cubicBezTo>
                  <a:cubicBezTo>
                    <a:pt x="205575" y="419155"/>
                    <a:pt x="134297" y="464890"/>
                    <a:pt x="101623" y="497564"/>
                  </a:cubicBezTo>
                  <a:cubicBezTo>
                    <a:pt x="74571" y="524617"/>
                    <a:pt x="74571" y="568387"/>
                    <a:pt x="101623" y="595439"/>
                  </a:cubicBezTo>
                  <a:cubicBezTo>
                    <a:pt x="128694" y="622510"/>
                    <a:pt x="172465" y="622510"/>
                    <a:pt x="199517" y="595439"/>
                  </a:cubicBezTo>
                  <a:cubicBezTo>
                    <a:pt x="231917" y="563057"/>
                    <a:pt x="277835" y="492215"/>
                    <a:pt x="314766" y="430634"/>
                  </a:cubicBezTo>
                  <a:cubicBezTo>
                    <a:pt x="297064" y="500311"/>
                    <a:pt x="279000" y="583087"/>
                    <a:pt x="279000" y="629260"/>
                  </a:cubicBezTo>
                  <a:cubicBezTo>
                    <a:pt x="279000" y="667536"/>
                    <a:pt x="309964" y="698500"/>
                    <a:pt x="348223" y="698500"/>
                  </a:cubicBezTo>
                  <a:cubicBezTo>
                    <a:pt x="386499" y="698500"/>
                    <a:pt x="417463" y="667536"/>
                    <a:pt x="417463" y="629260"/>
                  </a:cubicBezTo>
                  <a:cubicBezTo>
                    <a:pt x="417463" y="583433"/>
                    <a:pt x="399852" y="500858"/>
                    <a:pt x="382406" y="431161"/>
                  </a:cubicBezTo>
                  <a:cubicBezTo>
                    <a:pt x="419155" y="492925"/>
                    <a:pt x="464890" y="564203"/>
                    <a:pt x="497564" y="596877"/>
                  </a:cubicBezTo>
                  <a:cubicBezTo>
                    <a:pt x="524617" y="623929"/>
                    <a:pt x="568406" y="623929"/>
                    <a:pt x="595457" y="596877"/>
                  </a:cubicBezTo>
                  <a:cubicBezTo>
                    <a:pt x="622510" y="569825"/>
                    <a:pt x="622510" y="526035"/>
                    <a:pt x="595457" y="498983"/>
                  </a:cubicBezTo>
                  <a:cubicBezTo>
                    <a:pt x="563057" y="466583"/>
                    <a:pt x="492215" y="420665"/>
                    <a:pt x="430634" y="383734"/>
                  </a:cubicBezTo>
                  <a:cubicBezTo>
                    <a:pt x="500311" y="401453"/>
                    <a:pt x="583087" y="419519"/>
                    <a:pt x="629260" y="419519"/>
                  </a:cubicBezTo>
                  <a:cubicBezTo>
                    <a:pt x="667536" y="419519"/>
                    <a:pt x="698500" y="388536"/>
                    <a:pt x="698500" y="350277"/>
                  </a:cubicBezTo>
                  <a:cubicBezTo>
                    <a:pt x="698500" y="312001"/>
                    <a:pt x="667536" y="281037"/>
                    <a:pt x="629260" y="281037"/>
                  </a:cubicBezTo>
                  <a:close/>
                </a:path>
              </a:pathLst>
            </a:custGeom>
            <a:solidFill>
              <a:srgbClr val="88A3B6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165100" y="117475"/>
              <a:ext cx="368300" cy="415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true" flipV="true" rot="0">
            <a:off x="15823556" y="-274328"/>
            <a:ext cx="2871487" cy="4114800"/>
          </a:xfrm>
          <a:custGeom>
            <a:avLst/>
            <a:gdLst/>
            <a:ahLst/>
            <a:cxnLst/>
            <a:rect r="r" b="b" t="t" l="l"/>
            <a:pathLst>
              <a:path h="4114800" w="2871487">
                <a:moveTo>
                  <a:pt x="2871488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2871488" y="0"/>
                </a:lnTo>
                <a:lnTo>
                  <a:pt x="2871488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4814094">
            <a:off x="16139721" y="8438663"/>
            <a:ext cx="2534799" cy="3778155"/>
          </a:xfrm>
          <a:custGeom>
            <a:avLst/>
            <a:gdLst/>
            <a:ahLst/>
            <a:cxnLst/>
            <a:rect r="r" b="b" t="t" l="l"/>
            <a:pathLst>
              <a:path h="3778155" w="2534799">
                <a:moveTo>
                  <a:pt x="0" y="0"/>
                </a:moveTo>
                <a:lnTo>
                  <a:pt x="2534799" y="0"/>
                </a:lnTo>
                <a:lnTo>
                  <a:pt x="2534799" y="3778155"/>
                </a:lnTo>
                <a:lnTo>
                  <a:pt x="0" y="377815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7867546" y="2986973"/>
            <a:ext cx="9561609" cy="69239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Discuss:</a:t>
            </a:r>
          </a:p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A pupil who usually manages the school day succ</a:t>
            </a:r>
            <a:r>
              <a:rPr lang="en-US" sz="3000" b="true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essfully has r</a:t>
            </a:r>
            <a:r>
              <a:rPr lang="en-US" sz="3000" b="true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ecently started asking to wear ear defenders for long periods and becomes distressed in busy spaces.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An adult comments: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“It's just their sensory needs – they've always found noise difficult.”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What should staff consider?</a:t>
            </a:r>
          </a:p>
          <a:p>
            <a:pPr algn="l">
              <a:lnSpc>
                <a:spcPts val="4276"/>
              </a:lnSpc>
            </a:pPr>
          </a:p>
        </p:txBody>
      </p:sp>
      <p:grpSp>
        <p:nvGrpSpPr>
          <p:cNvPr name="Group 15" id="15"/>
          <p:cNvGrpSpPr/>
          <p:nvPr/>
        </p:nvGrpSpPr>
        <p:grpSpPr>
          <a:xfrm rot="0">
            <a:off x="17075659" y="3023118"/>
            <a:ext cx="662924" cy="662924"/>
            <a:chOff x="0" y="0"/>
            <a:chExt cx="647700" cy="6477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47700" cy="647700"/>
            </a:xfrm>
            <a:custGeom>
              <a:avLst/>
              <a:gdLst/>
              <a:ahLst/>
              <a:cxnLst/>
              <a:rect r="r" b="b" t="t" l="l"/>
              <a:pathLst>
                <a:path h="647700" w="647700">
                  <a:moveTo>
                    <a:pt x="477520" y="21590"/>
                  </a:moveTo>
                  <a:lnTo>
                    <a:pt x="374650" y="269240"/>
                  </a:lnTo>
                  <a:lnTo>
                    <a:pt x="623570" y="166370"/>
                  </a:lnTo>
                  <a:lnTo>
                    <a:pt x="647700" y="219710"/>
                  </a:lnTo>
                  <a:lnTo>
                    <a:pt x="397510" y="322580"/>
                  </a:lnTo>
                  <a:lnTo>
                    <a:pt x="647700" y="425450"/>
                  </a:lnTo>
                  <a:lnTo>
                    <a:pt x="623570" y="477520"/>
                  </a:lnTo>
                  <a:lnTo>
                    <a:pt x="374650" y="374650"/>
                  </a:lnTo>
                  <a:lnTo>
                    <a:pt x="477520" y="623570"/>
                  </a:lnTo>
                  <a:lnTo>
                    <a:pt x="425450" y="647700"/>
                  </a:lnTo>
                  <a:lnTo>
                    <a:pt x="322580" y="397510"/>
                  </a:lnTo>
                  <a:lnTo>
                    <a:pt x="219710" y="647700"/>
                  </a:lnTo>
                  <a:lnTo>
                    <a:pt x="167640" y="623570"/>
                  </a:lnTo>
                  <a:lnTo>
                    <a:pt x="269240" y="374650"/>
                  </a:lnTo>
                  <a:lnTo>
                    <a:pt x="21590" y="477520"/>
                  </a:lnTo>
                  <a:lnTo>
                    <a:pt x="0" y="425450"/>
                  </a:lnTo>
                  <a:lnTo>
                    <a:pt x="247650" y="322580"/>
                  </a:lnTo>
                  <a:lnTo>
                    <a:pt x="0" y="219710"/>
                  </a:lnTo>
                  <a:lnTo>
                    <a:pt x="21590" y="167640"/>
                  </a:lnTo>
                  <a:lnTo>
                    <a:pt x="269240" y="269240"/>
                  </a:lnTo>
                  <a:lnTo>
                    <a:pt x="167640" y="21590"/>
                  </a:lnTo>
                  <a:lnTo>
                    <a:pt x="219710" y="0"/>
                  </a:lnTo>
                  <a:lnTo>
                    <a:pt x="322580" y="247650"/>
                  </a:lnTo>
                  <a:lnTo>
                    <a:pt x="425450" y="0"/>
                  </a:lnTo>
                  <a:lnTo>
                    <a:pt x="477520" y="21590"/>
                  </a:lnTo>
                  <a:close/>
                </a:path>
              </a:pathLst>
            </a:custGeom>
            <a:solidFill>
              <a:srgbClr val="88A3B5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152400" y="104775"/>
              <a:ext cx="3429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446213" y="353379"/>
            <a:ext cx="994055" cy="8611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35"/>
              </a:lnSpc>
            </a:pPr>
            <a:r>
              <a:rPr lang="en-US" sz="5025" b="true">
                <a:solidFill>
                  <a:srgbClr val="000000"/>
                </a:solidFill>
                <a:latin typeface="Montserrat Heavy"/>
                <a:ea typeface="Montserrat Heavy"/>
                <a:cs typeface="Montserrat Heavy"/>
                <a:sym typeface="Montserrat Heavy"/>
              </a:rPr>
              <a:t>02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144000" y="681619"/>
            <a:ext cx="6518474" cy="1507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134"/>
              </a:lnSpc>
            </a:pPr>
            <a:r>
              <a:rPr lang="en-US" sz="7953" b="true">
                <a:solidFill>
                  <a:srgbClr val="88A3B5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Safeguarding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2128952" y="1780569"/>
            <a:ext cx="2838840" cy="1507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134"/>
              </a:lnSpc>
            </a:pPr>
            <a:r>
              <a:rPr lang="en-US" sz="7953" b="true">
                <a:solidFill>
                  <a:srgbClr val="88A3B5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Spark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EF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-1246033" y="-9099164"/>
            <a:ext cx="21428840" cy="28571787"/>
          </a:xfrm>
          <a:custGeom>
            <a:avLst/>
            <a:gdLst/>
            <a:ahLst/>
            <a:cxnLst/>
            <a:rect r="r" b="b" t="t" l="l"/>
            <a:pathLst>
              <a:path h="28571787" w="21428840">
                <a:moveTo>
                  <a:pt x="0" y="0"/>
                </a:moveTo>
                <a:lnTo>
                  <a:pt x="21428840" y="0"/>
                </a:lnTo>
                <a:lnTo>
                  <a:pt x="21428840" y="28571787"/>
                </a:lnTo>
                <a:lnTo>
                  <a:pt x="0" y="285717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 flipV="true">
            <a:off x="2937445" y="831563"/>
            <a:ext cx="1980878" cy="0"/>
          </a:xfrm>
          <a:prstGeom prst="line">
            <a:avLst/>
          </a:prstGeom>
          <a:ln cap="flat" w="104775">
            <a:solidFill>
              <a:srgbClr val="239AD6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4" id="4"/>
          <p:cNvGrpSpPr/>
          <p:nvPr/>
        </p:nvGrpSpPr>
        <p:grpSpPr>
          <a:xfrm rot="0">
            <a:off x="315700" y="1783072"/>
            <a:ext cx="5723387" cy="8083191"/>
            <a:chOff x="0" y="0"/>
            <a:chExt cx="1052925" cy="148705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052925" cy="1487056"/>
            </a:xfrm>
            <a:custGeom>
              <a:avLst/>
              <a:gdLst/>
              <a:ahLst/>
              <a:cxnLst/>
              <a:rect r="r" b="b" t="t" l="l"/>
              <a:pathLst>
                <a:path h="1487056" w="1052925">
                  <a:moveTo>
                    <a:pt x="0" y="0"/>
                  </a:moveTo>
                  <a:lnTo>
                    <a:pt x="1052925" y="0"/>
                  </a:lnTo>
                  <a:lnTo>
                    <a:pt x="1052925" y="1487056"/>
                  </a:lnTo>
                  <a:lnTo>
                    <a:pt x="0" y="1487056"/>
                  </a:lnTo>
                  <a:close/>
                </a:path>
              </a:pathLst>
            </a:custGeom>
            <a:blipFill>
              <a:blip r:embed="rId3"/>
              <a:stretch>
                <a:fillRect l="-73886" t="0" r="-73886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5486751" y="1214497"/>
            <a:ext cx="1104673" cy="1104673"/>
            <a:chOff x="0" y="0"/>
            <a:chExt cx="698500" cy="6985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98500" cy="698500"/>
            </a:xfrm>
            <a:custGeom>
              <a:avLst/>
              <a:gdLst/>
              <a:ahLst/>
              <a:cxnLst/>
              <a:rect r="r" b="b" t="t" l="l"/>
              <a:pathLst>
                <a:path h="698500" w="698500">
                  <a:moveTo>
                    <a:pt x="629260" y="281037"/>
                  </a:moveTo>
                  <a:cubicBezTo>
                    <a:pt x="583433" y="281037"/>
                    <a:pt x="500858" y="298666"/>
                    <a:pt x="431161" y="316094"/>
                  </a:cubicBezTo>
                  <a:cubicBezTo>
                    <a:pt x="492925" y="279345"/>
                    <a:pt x="564222" y="233610"/>
                    <a:pt x="596877" y="200955"/>
                  </a:cubicBezTo>
                  <a:cubicBezTo>
                    <a:pt x="623929" y="173883"/>
                    <a:pt x="623929" y="130113"/>
                    <a:pt x="596877" y="103060"/>
                  </a:cubicBezTo>
                  <a:cubicBezTo>
                    <a:pt x="569825" y="76008"/>
                    <a:pt x="526035" y="76008"/>
                    <a:pt x="498983" y="103060"/>
                  </a:cubicBezTo>
                  <a:cubicBezTo>
                    <a:pt x="466583" y="135443"/>
                    <a:pt x="420665" y="206285"/>
                    <a:pt x="383734" y="267866"/>
                  </a:cubicBezTo>
                  <a:cubicBezTo>
                    <a:pt x="401453" y="198189"/>
                    <a:pt x="419519" y="115431"/>
                    <a:pt x="419519" y="69241"/>
                  </a:cubicBezTo>
                  <a:cubicBezTo>
                    <a:pt x="419519" y="30964"/>
                    <a:pt x="388536" y="0"/>
                    <a:pt x="350277" y="0"/>
                  </a:cubicBezTo>
                  <a:cubicBezTo>
                    <a:pt x="312001" y="0"/>
                    <a:pt x="281037" y="30964"/>
                    <a:pt x="281037" y="69241"/>
                  </a:cubicBezTo>
                  <a:cubicBezTo>
                    <a:pt x="281037" y="115067"/>
                    <a:pt x="298666" y="197662"/>
                    <a:pt x="316094" y="267339"/>
                  </a:cubicBezTo>
                  <a:cubicBezTo>
                    <a:pt x="279345" y="205575"/>
                    <a:pt x="233610" y="134297"/>
                    <a:pt x="200955" y="101623"/>
                  </a:cubicBezTo>
                  <a:cubicBezTo>
                    <a:pt x="173902" y="74571"/>
                    <a:pt x="130113" y="74571"/>
                    <a:pt x="103060" y="101623"/>
                  </a:cubicBezTo>
                  <a:cubicBezTo>
                    <a:pt x="76008" y="128675"/>
                    <a:pt x="76008" y="172465"/>
                    <a:pt x="103060" y="199517"/>
                  </a:cubicBezTo>
                  <a:cubicBezTo>
                    <a:pt x="135443" y="231917"/>
                    <a:pt x="206285" y="277835"/>
                    <a:pt x="267866" y="314766"/>
                  </a:cubicBezTo>
                  <a:cubicBezTo>
                    <a:pt x="198189" y="297064"/>
                    <a:pt x="115431" y="279000"/>
                    <a:pt x="69241" y="279000"/>
                  </a:cubicBezTo>
                  <a:cubicBezTo>
                    <a:pt x="30964" y="279000"/>
                    <a:pt x="0" y="309964"/>
                    <a:pt x="0" y="348223"/>
                  </a:cubicBezTo>
                  <a:cubicBezTo>
                    <a:pt x="0" y="386499"/>
                    <a:pt x="30964" y="417463"/>
                    <a:pt x="69241" y="417463"/>
                  </a:cubicBezTo>
                  <a:cubicBezTo>
                    <a:pt x="115067" y="417463"/>
                    <a:pt x="197662" y="399834"/>
                    <a:pt x="267339" y="382406"/>
                  </a:cubicBezTo>
                  <a:cubicBezTo>
                    <a:pt x="205575" y="419155"/>
                    <a:pt x="134297" y="464890"/>
                    <a:pt x="101623" y="497564"/>
                  </a:cubicBezTo>
                  <a:cubicBezTo>
                    <a:pt x="74571" y="524617"/>
                    <a:pt x="74571" y="568387"/>
                    <a:pt x="101623" y="595439"/>
                  </a:cubicBezTo>
                  <a:cubicBezTo>
                    <a:pt x="128694" y="622510"/>
                    <a:pt x="172465" y="622510"/>
                    <a:pt x="199517" y="595439"/>
                  </a:cubicBezTo>
                  <a:cubicBezTo>
                    <a:pt x="231917" y="563057"/>
                    <a:pt x="277835" y="492215"/>
                    <a:pt x="314766" y="430634"/>
                  </a:cubicBezTo>
                  <a:cubicBezTo>
                    <a:pt x="297064" y="500311"/>
                    <a:pt x="279000" y="583087"/>
                    <a:pt x="279000" y="629260"/>
                  </a:cubicBezTo>
                  <a:cubicBezTo>
                    <a:pt x="279000" y="667536"/>
                    <a:pt x="309964" y="698500"/>
                    <a:pt x="348223" y="698500"/>
                  </a:cubicBezTo>
                  <a:cubicBezTo>
                    <a:pt x="386499" y="698500"/>
                    <a:pt x="417463" y="667536"/>
                    <a:pt x="417463" y="629260"/>
                  </a:cubicBezTo>
                  <a:cubicBezTo>
                    <a:pt x="417463" y="583433"/>
                    <a:pt x="399852" y="500858"/>
                    <a:pt x="382406" y="431161"/>
                  </a:cubicBezTo>
                  <a:cubicBezTo>
                    <a:pt x="419155" y="492925"/>
                    <a:pt x="464890" y="564203"/>
                    <a:pt x="497564" y="596877"/>
                  </a:cubicBezTo>
                  <a:cubicBezTo>
                    <a:pt x="524617" y="623929"/>
                    <a:pt x="568406" y="623929"/>
                    <a:pt x="595457" y="596877"/>
                  </a:cubicBezTo>
                  <a:cubicBezTo>
                    <a:pt x="622510" y="569825"/>
                    <a:pt x="622510" y="526035"/>
                    <a:pt x="595457" y="498983"/>
                  </a:cubicBezTo>
                  <a:cubicBezTo>
                    <a:pt x="563057" y="466583"/>
                    <a:pt x="492215" y="420665"/>
                    <a:pt x="430634" y="383734"/>
                  </a:cubicBezTo>
                  <a:cubicBezTo>
                    <a:pt x="500311" y="401453"/>
                    <a:pt x="583087" y="419519"/>
                    <a:pt x="629260" y="419519"/>
                  </a:cubicBezTo>
                  <a:cubicBezTo>
                    <a:pt x="667536" y="419519"/>
                    <a:pt x="698500" y="388536"/>
                    <a:pt x="698500" y="350277"/>
                  </a:cubicBezTo>
                  <a:cubicBezTo>
                    <a:pt x="698500" y="312001"/>
                    <a:pt x="667536" y="281037"/>
                    <a:pt x="629260" y="281037"/>
                  </a:cubicBezTo>
                  <a:close/>
                </a:path>
              </a:pathLst>
            </a:custGeom>
            <a:solidFill>
              <a:srgbClr val="88A3B6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165100" y="117475"/>
              <a:ext cx="368300" cy="415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-865440" y="8919193"/>
            <a:ext cx="1894140" cy="1894140"/>
            <a:chOff x="0" y="0"/>
            <a:chExt cx="698500" cy="6985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98500" cy="698500"/>
            </a:xfrm>
            <a:custGeom>
              <a:avLst/>
              <a:gdLst/>
              <a:ahLst/>
              <a:cxnLst/>
              <a:rect r="r" b="b" t="t" l="l"/>
              <a:pathLst>
                <a:path h="698500" w="698500">
                  <a:moveTo>
                    <a:pt x="629260" y="281037"/>
                  </a:moveTo>
                  <a:cubicBezTo>
                    <a:pt x="583433" y="281037"/>
                    <a:pt x="500858" y="298666"/>
                    <a:pt x="431161" y="316094"/>
                  </a:cubicBezTo>
                  <a:cubicBezTo>
                    <a:pt x="492925" y="279345"/>
                    <a:pt x="564222" y="233610"/>
                    <a:pt x="596877" y="200955"/>
                  </a:cubicBezTo>
                  <a:cubicBezTo>
                    <a:pt x="623929" y="173883"/>
                    <a:pt x="623929" y="130113"/>
                    <a:pt x="596877" y="103060"/>
                  </a:cubicBezTo>
                  <a:cubicBezTo>
                    <a:pt x="569825" y="76008"/>
                    <a:pt x="526035" y="76008"/>
                    <a:pt x="498983" y="103060"/>
                  </a:cubicBezTo>
                  <a:cubicBezTo>
                    <a:pt x="466583" y="135443"/>
                    <a:pt x="420665" y="206285"/>
                    <a:pt x="383734" y="267866"/>
                  </a:cubicBezTo>
                  <a:cubicBezTo>
                    <a:pt x="401453" y="198189"/>
                    <a:pt x="419519" y="115431"/>
                    <a:pt x="419519" y="69241"/>
                  </a:cubicBezTo>
                  <a:cubicBezTo>
                    <a:pt x="419519" y="30964"/>
                    <a:pt x="388536" y="0"/>
                    <a:pt x="350277" y="0"/>
                  </a:cubicBezTo>
                  <a:cubicBezTo>
                    <a:pt x="312001" y="0"/>
                    <a:pt x="281037" y="30964"/>
                    <a:pt x="281037" y="69241"/>
                  </a:cubicBezTo>
                  <a:cubicBezTo>
                    <a:pt x="281037" y="115067"/>
                    <a:pt x="298666" y="197662"/>
                    <a:pt x="316094" y="267339"/>
                  </a:cubicBezTo>
                  <a:cubicBezTo>
                    <a:pt x="279345" y="205575"/>
                    <a:pt x="233610" y="134297"/>
                    <a:pt x="200955" y="101623"/>
                  </a:cubicBezTo>
                  <a:cubicBezTo>
                    <a:pt x="173902" y="74571"/>
                    <a:pt x="130113" y="74571"/>
                    <a:pt x="103060" y="101623"/>
                  </a:cubicBezTo>
                  <a:cubicBezTo>
                    <a:pt x="76008" y="128675"/>
                    <a:pt x="76008" y="172465"/>
                    <a:pt x="103060" y="199517"/>
                  </a:cubicBezTo>
                  <a:cubicBezTo>
                    <a:pt x="135443" y="231917"/>
                    <a:pt x="206285" y="277835"/>
                    <a:pt x="267866" y="314766"/>
                  </a:cubicBezTo>
                  <a:cubicBezTo>
                    <a:pt x="198189" y="297064"/>
                    <a:pt x="115431" y="279000"/>
                    <a:pt x="69241" y="279000"/>
                  </a:cubicBezTo>
                  <a:cubicBezTo>
                    <a:pt x="30964" y="279000"/>
                    <a:pt x="0" y="309964"/>
                    <a:pt x="0" y="348223"/>
                  </a:cubicBezTo>
                  <a:cubicBezTo>
                    <a:pt x="0" y="386499"/>
                    <a:pt x="30964" y="417463"/>
                    <a:pt x="69241" y="417463"/>
                  </a:cubicBezTo>
                  <a:cubicBezTo>
                    <a:pt x="115067" y="417463"/>
                    <a:pt x="197662" y="399834"/>
                    <a:pt x="267339" y="382406"/>
                  </a:cubicBezTo>
                  <a:cubicBezTo>
                    <a:pt x="205575" y="419155"/>
                    <a:pt x="134297" y="464890"/>
                    <a:pt x="101623" y="497564"/>
                  </a:cubicBezTo>
                  <a:cubicBezTo>
                    <a:pt x="74571" y="524617"/>
                    <a:pt x="74571" y="568387"/>
                    <a:pt x="101623" y="595439"/>
                  </a:cubicBezTo>
                  <a:cubicBezTo>
                    <a:pt x="128694" y="622510"/>
                    <a:pt x="172465" y="622510"/>
                    <a:pt x="199517" y="595439"/>
                  </a:cubicBezTo>
                  <a:cubicBezTo>
                    <a:pt x="231917" y="563057"/>
                    <a:pt x="277835" y="492215"/>
                    <a:pt x="314766" y="430634"/>
                  </a:cubicBezTo>
                  <a:cubicBezTo>
                    <a:pt x="297064" y="500311"/>
                    <a:pt x="279000" y="583087"/>
                    <a:pt x="279000" y="629260"/>
                  </a:cubicBezTo>
                  <a:cubicBezTo>
                    <a:pt x="279000" y="667536"/>
                    <a:pt x="309964" y="698500"/>
                    <a:pt x="348223" y="698500"/>
                  </a:cubicBezTo>
                  <a:cubicBezTo>
                    <a:pt x="386499" y="698500"/>
                    <a:pt x="417463" y="667536"/>
                    <a:pt x="417463" y="629260"/>
                  </a:cubicBezTo>
                  <a:cubicBezTo>
                    <a:pt x="417463" y="583433"/>
                    <a:pt x="399852" y="500858"/>
                    <a:pt x="382406" y="431161"/>
                  </a:cubicBezTo>
                  <a:cubicBezTo>
                    <a:pt x="419155" y="492925"/>
                    <a:pt x="464890" y="564203"/>
                    <a:pt x="497564" y="596877"/>
                  </a:cubicBezTo>
                  <a:cubicBezTo>
                    <a:pt x="524617" y="623929"/>
                    <a:pt x="568406" y="623929"/>
                    <a:pt x="595457" y="596877"/>
                  </a:cubicBezTo>
                  <a:cubicBezTo>
                    <a:pt x="622510" y="569825"/>
                    <a:pt x="622510" y="526035"/>
                    <a:pt x="595457" y="498983"/>
                  </a:cubicBezTo>
                  <a:cubicBezTo>
                    <a:pt x="563057" y="466583"/>
                    <a:pt x="492215" y="420665"/>
                    <a:pt x="430634" y="383734"/>
                  </a:cubicBezTo>
                  <a:cubicBezTo>
                    <a:pt x="500311" y="401453"/>
                    <a:pt x="583087" y="419519"/>
                    <a:pt x="629260" y="419519"/>
                  </a:cubicBezTo>
                  <a:cubicBezTo>
                    <a:pt x="667536" y="419519"/>
                    <a:pt x="698500" y="388536"/>
                    <a:pt x="698500" y="350277"/>
                  </a:cubicBezTo>
                  <a:cubicBezTo>
                    <a:pt x="698500" y="312001"/>
                    <a:pt x="667536" y="281037"/>
                    <a:pt x="629260" y="281037"/>
                  </a:cubicBezTo>
                  <a:close/>
                </a:path>
              </a:pathLst>
            </a:custGeom>
            <a:solidFill>
              <a:srgbClr val="88A3B6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165100" y="117475"/>
              <a:ext cx="368300" cy="415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true" flipV="true" rot="0">
            <a:off x="15823556" y="-274328"/>
            <a:ext cx="2871487" cy="4114800"/>
          </a:xfrm>
          <a:custGeom>
            <a:avLst/>
            <a:gdLst/>
            <a:ahLst/>
            <a:cxnLst/>
            <a:rect r="r" b="b" t="t" l="l"/>
            <a:pathLst>
              <a:path h="4114800" w="2871487">
                <a:moveTo>
                  <a:pt x="2871488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2871488" y="0"/>
                </a:lnTo>
                <a:lnTo>
                  <a:pt x="2871488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4814094">
            <a:off x="16382092" y="8769169"/>
            <a:ext cx="2534799" cy="3778155"/>
          </a:xfrm>
          <a:custGeom>
            <a:avLst/>
            <a:gdLst/>
            <a:ahLst/>
            <a:cxnLst/>
            <a:rect r="r" b="b" t="t" l="l"/>
            <a:pathLst>
              <a:path h="3778155" w="2534799">
                <a:moveTo>
                  <a:pt x="0" y="0"/>
                </a:moveTo>
                <a:lnTo>
                  <a:pt x="2534799" y="0"/>
                </a:lnTo>
                <a:lnTo>
                  <a:pt x="2534799" y="3778155"/>
                </a:lnTo>
                <a:lnTo>
                  <a:pt x="0" y="377815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6489451" y="2990215"/>
            <a:ext cx="10993801" cy="72967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39"/>
              </a:lnSpc>
            </a:pP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Known needs can help us understand a</a:t>
            </a: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pupil, but they should not automatically explain a change in presentation.</a:t>
            </a:r>
          </a:p>
          <a:p>
            <a:pPr algn="l">
              <a:lnSpc>
                <a:spcPts val="3639"/>
              </a:lnSpc>
            </a:pP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Adults should:</a:t>
            </a:r>
          </a:p>
          <a:p>
            <a:pPr algn="l" marL="561339" indent="-280669" lvl="1">
              <a:lnSpc>
                <a:spcPts val="3639"/>
              </a:lnSpc>
              <a:buFont typeface="Arial"/>
              <a:buChar char="•"/>
            </a:pP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notice whether the behaviour is new or incr</a:t>
            </a: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easing</a:t>
            </a:r>
          </a:p>
          <a:p>
            <a:pPr algn="l" marL="561339" indent="-280669" lvl="1">
              <a:lnSpc>
                <a:spcPts val="3639"/>
              </a:lnSpc>
              <a:buFont typeface="Arial"/>
              <a:buChar char="•"/>
            </a:pP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consider when and wh</a:t>
            </a: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ere the distress occurs</a:t>
            </a:r>
          </a:p>
          <a:p>
            <a:pPr algn="l" marL="561339" indent="-280669" lvl="1">
              <a:lnSpc>
                <a:spcPts val="3639"/>
              </a:lnSpc>
              <a:buFont typeface="Arial"/>
              <a:buChar char="•"/>
            </a:pP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listen to the pupil using communication appropriate to them</a:t>
            </a:r>
          </a:p>
          <a:p>
            <a:pPr algn="l" marL="561339" indent="-280669" lvl="1">
              <a:lnSpc>
                <a:spcPts val="3639"/>
              </a:lnSpc>
              <a:buFont typeface="Arial"/>
              <a:buChar char="•"/>
            </a:pP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consider whether anything else has changed at school or home</a:t>
            </a:r>
          </a:p>
          <a:p>
            <a:pPr algn="l" marL="561339" indent="-280669" lvl="1">
              <a:lnSpc>
                <a:spcPts val="3639"/>
              </a:lnSpc>
              <a:buFont typeface="Arial"/>
              <a:buChar char="•"/>
            </a:pP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share observations between staff</a:t>
            </a:r>
          </a:p>
          <a:p>
            <a:pPr algn="l" marL="561339" indent="-280669" lvl="1">
              <a:lnSpc>
                <a:spcPts val="3639"/>
              </a:lnSpc>
              <a:buFont typeface="Arial"/>
              <a:buChar char="•"/>
            </a:pP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record and report safeguarding concerns appropriately</a:t>
            </a:r>
          </a:p>
          <a:p>
            <a:pPr algn="l">
              <a:lnSpc>
                <a:spcPts val="3639"/>
              </a:lnSpc>
            </a:pPr>
          </a:p>
          <a:p>
            <a:pPr algn="l">
              <a:lnSpc>
                <a:spcPts val="3639"/>
              </a:lnSpc>
            </a:pP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 sensory adaptation may still be entirely appropriate – but professional curiosity remains important.</a:t>
            </a:r>
          </a:p>
          <a:p>
            <a:pPr algn="l">
              <a:lnSpc>
                <a:spcPts val="3639"/>
              </a:lnSpc>
            </a:pP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Remember: Don't allow a known need to explain away something new.</a:t>
            </a:r>
          </a:p>
          <a:p>
            <a:pPr algn="l">
              <a:lnSpc>
                <a:spcPts val="3639"/>
              </a:lnSpc>
            </a:pPr>
          </a:p>
        </p:txBody>
      </p:sp>
      <p:grpSp>
        <p:nvGrpSpPr>
          <p:cNvPr name="Group 15" id="15"/>
          <p:cNvGrpSpPr/>
          <p:nvPr/>
        </p:nvGrpSpPr>
        <p:grpSpPr>
          <a:xfrm rot="0">
            <a:off x="16596376" y="1900348"/>
            <a:ext cx="662924" cy="662924"/>
            <a:chOff x="0" y="0"/>
            <a:chExt cx="647700" cy="6477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47700" cy="647700"/>
            </a:xfrm>
            <a:custGeom>
              <a:avLst/>
              <a:gdLst/>
              <a:ahLst/>
              <a:cxnLst/>
              <a:rect r="r" b="b" t="t" l="l"/>
              <a:pathLst>
                <a:path h="647700" w="647700">
                  <a:moveTo>
                    <a:pt x="477520" y="21590"/>
                  </a:moveTo>
                  <a:lnTo>
                    <a:pt x="374650" y="269240"/>
                  </a:lnTo>
                  <a:lnTo>
                    <a:pt x="623570" y="166370"/>
                  </a:lnTo>
                  <a:lnTo>
                    <a:pt x="647700" y="219710"/>
                  </a:lnTo>
                  <a:lnTo>
                    <a:pt x="397510" y="322580"/>
                  </a:lnTo>
                  <a:lnTo>
                    <a:pt x="647700" y="425450"/>
                  </a:lnTo>
                  <a:lnTo>
                    <a:pt x="623570" y="477520"/>
                  </a:lnTo>
                  <a:lnTo>
                    <a:pt x="374650" y="374650"/>
                  </a:lnTo>
                  <a:lnTo>
                    <a:pt x="477520" y="623570"/>
                  </a:lnTo>
                  <a:lnTo>
                    <a:pt x="425450" y="647700"/>
                  </a:lnTo>
                  <a:lnTo>
                    <a:pt x="322580" y="397510"/>
                  </a:lnTo>
                  <a:lnTo>
                    <a:pt x="219710" y="647700"/>
                  </a:lnTo>
                  <a:lnTo>
                    <a:pt x="167640" y="623570"/>
                  </a:lnTo>
                  <a:lnTo>
                    <a:pt x="269240" y="374650"/>
                  </a:lnTo>
                  <a:lnTo>
                    <a:pt x="21590" y="477520"/>
                  </a:lnTo>
                  <a:lnTo>
                    <a:pt x="0" y="425450"/>
                  </a:lnTo>
                  <a:lnTo>
                    <a:pt x="247650" y="322580"/>
                  </a:lnTo>
                  <a:lnTo>
                    <a:pt x="0" y="219710"/>
                  </a:lnTo>
                  <a:lnTo>
                    <a:pt x="21590" y="167640"/>
                  </a:lnTo>
                  <a:lnTo>
                    <a:pt x="269240" y="269240"/>
                  </a:lnTo>
                  <a:lnTo>
                    <a:pt x="167640" y="21590"/>
                  </a:lnTo>
                  <a:lnTo>
                    <a:pt x="219710" y="0"/>
                  </a:lnTo>
                  <a:lnTo>
                    <a:pt x="322580" y="247650"/>
                  </a:lnTo>
                  <a:lnTo>
                    <a:pt x="425450" y="0"/>
                  </a:lnTo>
                  <a:lnTo>
                    <a:pt x="477520" y="21590"/>
                  </a:lnTo>
                  <a:close/>
                </a:path>
              </a:pathLst>
            </a:custGeom>
            <a:solidFill>
              <a:srgbClr val="88A3B5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152400" y="104775"/>
              <a:ext cx="3429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446213" y="353379"/>
            <a:ext cx="994055" cy="8611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35"/>
              </a:lnSpc>
            </a:pPr>
            <a:r>
              <a:rPr lang="en-US" sz="5025" b="true">
                <a:solidFill>
                  <a:srgbClr val="000000"/>
                </a:solidFill>
                <a:latin typeface="Montserrat Heavy"/>
                <a:ea typeface="Montserrat Heavy"/>
                <a:cs typeface="Montserrat Heavy"/>
                <a:sym typeface="Montserrat Heavy"/>
              </a:rPr>
              <a:t>02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306718" y="122345"/>
            <a:ext cx="6518474" cy="1507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134"/>
              </a:lnSpc>
            </a:pPr>
            <a:r>
              <a:rPr lang="en-US" sz="7953" b="true">
                <a:solidFill>
                  <a:srgbClr val="88A3B5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Safeguarding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1986352" y="1325455"/>
            <a:ext cx="2838840" cy="1507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134"/>
              </a:lnSpc>
            </a:pPr>
            <a:r>
              <a:rPr lang="en-US" sz="7953" b="true">
                <a:solidFill>
                  <a:srgbClr val="88A3B5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Spark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EF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-1246033" y="-9099164"/>
            <a:ext cx="21428840" cy="28571787"/>
          </a:xfrm>
          <a:custGeom>
            <a:avLst/>
            <a:gdLst/>
            <a:ahLst/>
            <a:cxnLst/>
            <a:rect r="r" b="b" t="t" l="l"/>
            <a:pathLst>
              <a:path h="28571787" w="21428840">
                <a:moveTo>
                  <a:pt x="0" y="0"/>
                </a:moveTo>
                <a:lnTo>
                  <a:pt x="21428840" y="0"/>
                </a:lnTo>
                <a:lnTo>
                  <a:pt x="21428840" y="28571787"/>
                </a:lnTo>
                <a:lnTo>
                  <a:pt x="0" y="285717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226767" y="1761132"/>
            <a:ext cx="18061233" cy="7786634"/>
            <a:chOff x="0" y="0"/>
            <a:chExt cx="3716303" cy="160218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716303" cy="1602188"/>
            </a:xfrm>
            <a:custGeom>
              <a:avLst/>
              <a:gdLst/>
              <a:ahLst/>
              <a:cxnLst/>
              <a:rect r="r" b="b" t="t" l="l"/>
              <a:pathLst>
                <a:path h="1602188" w="3716303">
                  <a:moveTo>
                    <a:pt x="8372" y="0"/>
                  </a:moveTo>
                  <a:lnTo>
                    <a:pt x="3707931" y="0"/>
                  </a:lnTo>
                  <a:cubicBezTo>
                    <a:pt x="3710151" y="0"/>
                    <a:pt x="3712281" y="882"/>
                    <a:pt x="3713851" y="2452"/>
                  </a:cubicBezTo>
                  <a:cubicBezTo>
                    <a:pt x="3715421" y="4022"/>
                    <a:pt x="3716303" y="6152"/>
                    <a:pt x="3716303" y="8372"/>
                  </a:cubicBezTo>
                  <a:lnTo>
                    <a:pt x="3716303" y="1593816"/>
                  </a:lnTo>
                  <a:cubicBezTo>
                    <a:pt x="3716303" y="1598440"/>
                    <a:pt x="3712555" y="1602188"/>
                    <a:pt x="3707931" y="1602188"/>
                  </a:cubicBezTo>
                  <a:lnTo>
                    <a:pt x="8372" y="1602188"/>
                  </a:lnTo>
                  <a:cubicBezTo>
                    <a:pt x="3748" y="1602188"/>
                    <a:pt x="0" y="1598440"/>
                    <a:pt x="0" y="1593816"/>
                  </a:cubicBezTo>
                  <a:lnTo>
                    <a:pt x="0" y="8372"/>
                  </a:lnTo>
                  <a:cubicBezTo>
                    <a:pt x="0" y="6152"/>
                    <a:pt x="882" y="4022"/>
                    <a:pt x="2452" y="2452"/>
                  </a:cubicBezTo>
                  <a:cubicBezTo>
                    <a:pt x="4022" y="882"/>
                    <a:pt x="6152" y="0"/>
                    <a:pt x="8372" y="0"/>
                  </a:cubicBezTo>
                  <a:close/>
                </a:path>
              </a:pathLst>
            </a:custGeom>
            <a:solidFill>
              <a:srgbClr val="E1C2A8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3716303" cy="164981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AutoShape 6" id="6"/>
          <p:cNvSpPr/>
          <p:nvPr/>
        </p:nvSpPr>
        <p:spPr>
          <a:xfrm flipV="true">
            <a:off x="10781454" y="721394"/>
            <a:ext cx="1980878" cy="0"/>
          </a:xfrm>
          <a:prstGeom prst="line">
            <a:avLst/>
          </a:prstGeom>
          <a:ln cap="flat" w="104775">
            <a:solidFill>
              <a:srgbClr val="EF893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" id="7"/>
          <p:cNvSpPr/>
          <p:nvPr/>
        </p:nvSpPr>
        <p:spPr>
          <a:xfrm>
            <a:off x="1702529" y="9233480"/>
            <a:ext cx="400029" cy="0"/>
          </a:xfrm>
          <a:prstGeom prst="line">
            <a:avLst/>
          </a:prstGeom>
          <a:ln cap="flat" w="104775">
            <a:solidFill>
              <a:srgbClr val="EF893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8" id="8"/>
          <p:cNvSpPr/>
          <p:nvPr/>
        </p:nvSpPr>
        <p:spPr>
          <a:xfrm>
            <a:off x="5859996" y="9233480"/>
            <a:ext cx="400029" cy="0"/>
          </a:xfrm>
          <a:prstGeom prst="line">
            <a:avLst/>
          </a:prstGeom>
          <a:ln cap="flat" w="104775">
            <a:solidFill>
              <a:srgbClr val="EF893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9" id="9"/>
          <p:cNvGrpSpPr/>
          <p:nvPr/>
        </p:nvGrpSpPr>
        <p:grpSpPr>
          <a:xfrm rot="0">
            <a:off x="15588793" y="-1191061"/>
            <a:ext cx="3856411" cy="3856411"/>
            <a:chOff x="0" y="0"/>
            <a:chExt cx="698500" cy="6985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98500" cy="698500"/>
            </a:xfrm>
            <a:custGeom>
              <a:avLst/>
              <a:gdLst/>
              <a:ahLst/>
              <a:cxnLst/>
              <a:rect r="r" b="b" t="t" l="l"/>
              <a:pathLst>
                <a:path h="698500" w="698500">
                  <a:moveTo>
                    <a:pt x="629260" y="281037"/>
                  </a:moveTo>
                  <a:cubicBezTo>
                    <a:pt x="583433" y="281037"/>
                    <a:pt x="500858" y="298666"/>
                    <a:pt x="431161" y="316094"/>
                  </a:cubicBezTo>
                  <a:cubicBezTo>
                    <a:pt x="492925" y="279345"/>
                    <a:pt x="564222" y="233610"/>
                    <a:pt x="596877" y="200955"/>
                  </a:cubicBezTo>
                  <a:cubicBezTo>
                    <a:pt x="623929" y="173883"/>
                    <a:pt x="623929" y="130113"/>
                    <a:pt x="596877" y="103060"/>
                  </a:cubicBezTo>
                  <a:cubicBezTo>
                    <a:pt x="569825" y="76008"/>
                    <a:pt x="526035" y="76008"/>
                    <a:pt x="498983" y="103060"/>
                  </a:cubicBezTo>
                  <a:cubicBezTo>
                    <a:pt x="466583" y="135443"/>
                    <a:pt x="420665" y="206285"/>
                    <a:pt x="383734" y="267866"/>
                  </a:cubicBezTo>
                  <a:cubicBezTo>
                    <a:pt x="401453" y="198189"/>
                    <a:pt x="419519" y="115431"/>
                    <a:pt x="419519" y="69241"/>
                  </a:cubicBezTo>
                  <a:cubicBezTo>
                    <a:pt x="419519" y="30964"/>
                    <a:pt x="388536" y="0"/>
                    <a:pt x="350277" y="0"/>
                  </a:cubicBezTo>
                  <a:cubicBezTo>
                    <a:pt x="312001" y="0"/>
                    <a:pt x="281037" y="30964"/>
                    <a:pt x="281037" y="69241"/>
                  </a:cubicBezTo>
                  <a:cubicBezTo>
                    <a:pt x="281037" y="115067"/>
                    <a:pt x="298666" y="197662"/>
                    <a:pt x="316094" y="267339"/>
                  </a:cubicBezTo>
                  <a:cubicBezTo>
                    <a:pt x="279345" y="205575"/>
                    <a:pt x="233610" y="134297"/>
                    <a:pt x="200955" y="101623"/>
                  </a:cubicBezTo>
                  <a:cubicBezTo>
                    <a:pt x="173902" y="74571"/>
                    <a:pt x="130113" y="74571"/>
                    <a:pt x="103060" y="101623"/>
                  </a:cubicBezTo>
                  <a:cubicBezTo>
                    <a:pt x="76008" y="128675"/>
                    <a:pt x="76008" y="172465"/>
                    <a:pt x="103060" y="199517"/>
                  </a:cubicBezTo>
                  <a:cubicBezTo>
                    <a:pt x="135443" y="231917"/>
                    <a:pt x="206285" y="277835"/>
                    <a:pt x="267866" y="314766"/>
                  </a:cubicBezTo>
                  <a:cubicBezTo>
                    <a:pt x="198189" y="297064"/>
                    <a:pt x="115431" y="279000"/>
                    <a:pt x="69241" y="279000"/>
                  </a:cubicBezTo>
                  <a:cubicBezTo>
                    <a:pt x="30964" y="279000"/>
                    <a:pt x="0" y="309964"/>
                    <a:pt x="0" y="348223"/>
                  </a:cubicBezTo>
                  <a:cubicBezTo>
                    <a:pt x="0" y="386499"/>
                    <a:pt x="30964" y="417463"/>
                    <a:pt x="69241" y="417463"/>
                  </a:cubicBezTo>
                  <a:cubicBezTo>
                    <a:pt x="115067" y="417463"/>
                    <a:pt x="197662" y="399834"/>
                    <a:pt x="267339" y="382406"/>
                  </a:cubicBezTo>
                  <a:cubicBezTo>
                    <a:pt x="205575" y="419155"/>
                    <a:pt x="134297" y="464890"/>
                    <a:pt x="101623" y="497564"/>
                  </a:cubicBezTo>
                  <a:cubicBezTo>
                    <a:pt x="74571" y="524617"/>
                    <a:pt x="74571" y="568387"/>
                    <a:pt x="101623" y="595439"/>
                  </a:cubicBezTo>
                  <a:cubicBezTo>
                    <a:pt x="128694" y="622510"/>
                    <a:pt x="172465" y="622510"/>
                    <a:pt x="199517" y="595439"/>
                  </a:cubicBezTo>
                  <a:cubicBezTo>
                    <a:pt x="231917" y="563057"/>
                    <a:pt x="277835" y="492215"/>
                    <a:pt x="314766" y="430634"/>
                  </a:cubicBezTo>
                  <a:cubicBezTo>
                    <a:pt x="297064" y="500311"/>
                    <a:pt x="279000" y="583087"/>
                    <a:pt x="279000" y="629260"/>
                  </a:cubicBezTo>
                  <a:cubicBezTo>
                    <a:pt x="279000" y="667536"/>
                    <a:pt x="309964" y="698500"/>
                    <a:pt x="348223" y="698500"/>
                  </a:cubicBezTo>
                  <a:cubicBezTo>
                    <a:pt x="386499" y="698500"/>
                    <a:pt x="417463" y="667536"/>
                    <a:pt x="417463" y="629260"/>
                  </a:cubicBezTo>
                  <a:cubicBezTo>
                    <a:pt x="417463" y="583433"/>
                    <a:pt x="399852" y="500858"/>
                    <a:pt x="382406" y="431161"/>
                  </a:cubicBezTo>
                  <a:cubicBezTo>
                    <a:pt x="419155" y="492925"/>
                    <a:pt x="464890" y="564203"/>
                    <a:pt x="497564" y="596877"/>
                  </a:cubicBezTo>
                  <a:cubicBezTo>
                    <a:pt x="524617" y="623929"/>
                    <a:pt x="568406" y="623929"/>
                    <a:pt x="595457" y="596877"/>
                  </a:cubicBezTo>
                  <a:cubicBezTo>
                    <a:pt x="622510" y="569825"/>
                    <a:pt x="622510" y="526035"/>
                    <a:pt x="595457" y="498983"/>
                  </a:cubicBezTo>
                  <a:cubicBezTo>
                    <a:pt x="563057" y="466583"/>
                    <a:pt x="492215" y="420665"/>
                    <a:pt x="430634" y="383734"/>
                  </a:cubicBezTo>
                  <a:cubicBezTo>
                    <a:pt x="500311" y="401453"/>
                    <a:pt x="583087" y="419519"/>
                    <a:pt x="629260" y="419519"/>
                  </a:cubicBezTo>
                  <a:cubicBezTo>
                    <a:pt x="667536" y="419519"/>
                    <a:pt x="698500" y="388536"/>
                    <a:pt x="698500" y="350277"/>
                  </a:cubicBezTo>
                  <a:cubicBezTo>
                    <a:pt x="698500" y="312001"/>
                    <a:pt x="667536" y="281037"/>
                    <a:pt x="629260" y="281037"/>
                  </a:cubicBezTo>
                  <a:close/>
                </a:path>
              </a:pathLst>
            </a:custGeom>
            <a:solidFill>
              <a:srgbClr val="88A3B5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165100" y="117475"/>
              <a:ext cx="368300" cy="415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AutoShape 12" id="12"/>
          <p:cNvSpPr/>
          <p:nvPr/>
        </p:nvSpPr>
        <p:spPr>
          <a:xfrm>
            <a:off x="10017463" y="9233480"/>
            <a:ext cx="400029" cy="0"/>
          </a:xfrm>
          <a:prstGeom prst="line">
            <a:avLst/>
          </a:prstGeom>
          <a:ln cap="flat" w="104775">
            <a:solidFill>
              <a:srgbClr val="EF893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3" id="13"/>
          <p:cNvSpPr/>
          <p:nvPr/>
        </p:nvSpPr>
        <p:spPr>
          <a:xfrm>
            <a:off x="14174930" y="9233480"/>
            <a:ext cx="400029" cy="0"/>
          </a:xfrm>
          <a:prstGeom prst="line">
            <a:avLst/>
          </a:prstGeom>
          <a:ln cap="flat" w="104775">
            <a:solidFill>
              <a:srgbClr val="EF893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14" id="14"/>
          <p:cNvSpPr/>
          <p:nvPr/>
        </p:nvSpPr>
        <p:spPr>
          <a:xfrm flipH="false" flipV="false" rot="5944962">
            <a:off x="389398" y="7274620"/>
            <a:ext cx="2432266" cy="4546292"/>
          </a:xfrm>
          <a:custGeom>
            <a:avLst/>
            <a:gdLst/>
            <a:ahLst/>
            <a:cxnLst/>
            <a:rect r="r" b="b" t="t" l="l"/>
            <a:pathLst>
              <a:path h="4546292" w="2432266">
                <a:moveTo>
                  <a:pt x="0" y="0"/>
                </a:moveTo>
                <a:lnTo>
                  <a:pt x="2432266" y="0"/>
                </a:lnTo>
                <a:lnTo>
                  <a:pt x="2432266" y="4546292"/>
                </a:lnTo>
                <a:lnTo>
                  <a:pt x="0" y="45462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2890305" y="2416955"/>
            <a:ext cx="13990171" cy="6719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b="true">
                <a:solidFill>
                  <a:srgbClr val="90A2AC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Week 1 – Effective classroom adaptations</a:t>
            </a:r>
          </a:p>
          <a:p>
            <a:pPr algn="l">
              <a:lnSpc>
                <a:spcPts val="4480"/>
              </a:lnSpc>
            </a:pPr>
          </a:p>
          <a:p>
            <a:pPr algn="l">
              <a:lnSpc>
                <a:spcPts val="4480"/>
              </a:lnSpc>
            </a:pPr>
            <a:r>
              <a:rPr lang="en-US" sz="3200" b="true">
                <a:solidFill>
                  <a:srgbClr val="90A2AC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Week 2 – Supporting working memory</a:t>
            </a:r>
          </a:p>
          <a:p>
            <a:pPr algn="l">
              <a:lnSpc>
                <a:spcPts val="4480"/>
              </a:lnSpc>
            </a:pPr>
          </a:p>
          <a:p>
            <a:pPr algn="l">
              <a:lnSpc>
                <a:spcPts val="4480"/>
              </a:lnSpc>
            </a:pPr>
            <a:r>
              <a:rPr lang="en-US" sz="3200" b="true">
                <a:solidFill>
                  <a:srgbClr val="90A2AC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Week 3 – Visual supports and dual coding</a:t>
            </a:r>
          </a:p>
          <a:p>
            <a:pPr algn="l">
              <a:lnSpc>
                <a:spcPts val="4480"/>
              </a:lnSpc>
            </a:pPr>
          </a:p>
          <a:p>
            <a:pPr algn="l">
              <a:lnSpc>
                <a:spcPts val="4480"/>
              </a:lnSpc>
            </a:pPr>
            <a:r>
              <a:rPr lang="en-US" sz="3200" b="true">
                <a:solidFill>
                  <a:srgbClr val="90A2AC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Week 4 – Chunking learning successfully</a:t>
            </a:r>
          </a:p>
          <a:p>
            <a:pPr algn="l">
              <a:lnSpc>
                <a:spcPts val="4480"/>
              </a:lnSpc>
            </a:pPr>
          </a:p>
          <a:p>
            <a:pPr algn="l">
              <a:lnSpc>
                <a:spcPts val="4480"/>
              </a:lnSpc>
            </a:pPr>
            <a:r>
              <a:rPr lang="en-US" sz="3200" b="true">
                <a:solidFill>
                  <a:srgbClr val="90A2AC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Week 5 – Supporting independence</a:t>
            </a:r>
          </a:p>
          <a:p>
            <a:pPr algn="l">
              <a:lnSpc>
                <a:spcPts val="4480"/>
              </a:lnSpc>
            </a:pPr>
          </a:p>
          <a:p>
            <a:pPr algn="l">
              <a:lnSpc>
                <a:spcPts val="4480"/>
              </a:lnSpc>
            </a:pPr>
            <a:r>
              <a:rPr lang="en-US" sz="3200" b="true">
                <a:solidFill>
                  <a:srgbClr val="90A2AC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Week 6 – Small changes with big impact</a:t>
            </a:r>
          </a:p>
          <a:p>
            <a:pPr algn="l">
              <a:lnSpc>
                <a:spcPts val="4480"/>
              </a:lnSpc>
            </a:pPr>
          </a:p>
        </p:txBody>
      </p:sp>
      <p:grpSp>
        <p:nvGrpSpPr>
          <p:cNvPr name="Group 16" id="16"/>
          <p:cNvGrpSpPr/>
          <p:nvPr/>
        </p:nvGrpSpPr>
        <p:grpSpPr>
          <a:xfrm rot="0">
            <a:off x="16243953" y="8500002"/>
            <a:ext cx="1273045" cy="1273045"/>
            <a:chOff x="0" y="0"/>
            <a:chExt cx="647700" cy="6477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47700" cy="647700"/>
            </a:xfrm>
            <a:custGeom>
              <a:avLst/>
              <a:gdLst/>
              <a:ahLst/>
              <a:cxnLst/>
              <a:rect r="r" b="b" t="t" l="l"/>
              <a:pathLst>
                <a:path h="647700" w="647700">
                  <a:moveTo>
                    <a:pt x="477520" y="21590"/>
                  </a:moveTo>
                  <a:lnTo>
                    <a:pt x="374650" y="269240"/>
                  </a:lnTo>
                  <a:lnTo>
                    <a:pt x="623570" y="166370"/>
                  </a:lnTo>
                  <a:lnTo>
                    <a:pt x="647700" y="219710"/>
                  </a:lnTo>
                  <a:lnTo>
                    <a:pt x="397510" y="322580"/>
                  </a:lnTo>
                  <a:lnTo>
                    <a:pt x="647700" y="425450"/>
                  </a:lnTo>
                  <a:lnTo>
                    <a:pt x="623570" y="477520"/>
                  </a:lnTo>
                  <a:lnTo>
                    <a:pt x="374650" y="374650"/>
                  </a:lnTo>
                  <a:lnTo>
                    <a:pt x="477520" y="623570"/>
                  </a:lnTo>
                  <a:lnTo>
                    <a:pt x="425450" y="647700"/>
                  </a:lnTo>
                  <a:lnTo>
                    <a:pt x="322580" y="397510"/>
                  </a:lnTo>
                  <a:lnTo>
                    <a:pt x="219710" y="647700"/>
                  </a:lnTo>
                  <a:lnTo>
                    <a:pt x="167640" y="623570"/>
                  </a:lnTo>
                  <a:lnTo>
                    <a:pt x="269240" y="374650"/>
                  </a:lnTo>
                  <a:lnTo>
                    <a:pt x="21590" y="477520"/>
                  </a:lnTo>
                  <a:lnTo>
                    <a:pt x="0" y="425450"/>
                  </a:lnTo>
                  <a:lnTo>
                    <a:pt x="247650" y="322580"/>
                  </a:lnTo>
                  <a:lnTo>
                    <a:pt x="0" y="219710"/>
                  </a:lnTo>
                  <a:lnTo>
                    <a:pt x="21590" y="167640"/>
                  </a:lnTo>
                  <a:lnTo>
                    <a:pt x="269240" y="269240"/>
                  </a:lnTo>
                  <a:lnTo>
                    <a:pt x="167640" y="21590"/>
                  </a:lnTo>
                  <a:lnTo>
                    <a:pt x="219710" y="0"/>
                  </a:lnTo>
                  <a:lnTo>
                    <a:pt x="322580" y="247650"/>
                  </a:lnTo>
                  <a:lnTo>
                    <a:pt x="425450" y="0"/>
                  </a:lnTo>
                  <a:lnTo>
                    <a:pt x="477520" y="21590"/>
                  </a:lnTo>
                  <a:close/>
                </a:path>
              </a:pathLst>
            </a:custGeom>
            <a:solidFill>
              <a:srgbClr val="88A3B5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152400" y="104775"/>
              <a:ext cx="3429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Freeform 19" id="19"/>
          <p:cNvSpPr/>
          <p:nvPr/>
        </p:nvSpPr>
        <p:spPr>
          <a:xfrm flipH="false" flipV="false" rot="0">
            <a:off x="2102558" y="2314443"/>
            <a:ext cx="593031" cy="701812"/>
          </a:xfrm>
          <a:custGeom>
            <a:avLst/>
            <a:gdLst/>
            <a:ahLst/>
            <a:cxnLst/>
            <a:rect r="r" b="b" t="t" l="l"/>
            <a:pathLst>
              <a:path h="701812" w="593031">
                <a:moveTo>
                  <a:pt x="0" y="0"/>
                </a:moveTo>
                <a:lnTo>
                  <a:pt x="593031" y="0"/>
                </a:lnTo>
                <a:lnTo>
                  <a:pt x="593031" y="701812"/>
                </a:lnTo>
                <a:lnTo>
                  <a:pt x="0" y="70181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45377" y="56987"/>
            <a:ext cx="8626238" cy="15046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134"/>
              </a:lnSpc>
            </a:pPr>
            <a:r>
              <a:rPr lang="en-US" sz="7953" b="true">
                <a:solidFill>
                  <a:srgbClr val="88A3B5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Our Journey 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EF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-1354248" y="-8667300"/>
            <a:ext cx="21428840" cy="28571787"/>
          </a:xfrm>
          <a:custGeom>
            <a:avLst/>
            <a:gdLst/>
            <a:ahLst/>
            <a:cxnLst/>
            <a:rect r="r" b="b" t="t" l="l"/>
            <a:pathLst>
              <a:path h="28571787" w="21428840">
                <a:moveTo>
                  <a:pt x="0" y="0"/>
                </a:moveTo>
                <a:lnTo>
                  <a:pt x="21428840" y="0"/>
                </a:lnTo>
                <a:lnTo>
                  <a:pt x="21428840" y="28571787"/>
                </a:lnTo>
                <a:lnTo>
                  <a:pt x="0" y="285717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2030198" y="4338085"/>
            <a:ext cx="1789026" cy="0"/>
          </a:xfrm>
          <a:prstGeom prst="line">
            <a:avLst/>
          </a:prstGeom>
          <a:ln cap="flat" w="38100">
            <a:solidFill>
              <a:srgbClr val="3D3D3D"/>
            </a:solidFill>
            <a:prstDash val="solid"/>
            <a:headEnd type="none" len="sm" w="sm"/>
            <a:tailEnd type="arrow" len="sm" w="med"/>
          </a:ln>
        </p:spPr>
      </p:sp>
      <p:grpSp>
        <p:nvGrpSpPr>
          <p:cNvPr name="Group 4" id="4"/>
          <p:cNvGrpSpPr/>
          <p:nvPr/>
        </p:nvGrpSpPr>
        <p:grpSpPr>
          <a:xfrm rot="0">
            <a:off x="296740" y="3458003"/>
            <a:ext cx="1543050" cy="1543050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1C2A8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4122092" y="3524688"/>
            <a:ext cx="1543050" cy="1543050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1C2A8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8122556" y="3458003"/>
            <a:ext cx="1543050" cy="1543050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1C2A8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2388078" y="3458003"/>
            <a:ext cx="1543050" cy="1543050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1C2A8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4518703" y="3735406"/>
            <a:ext cx="749830" cy="988244"/>
          </a:xfrm>
          <a:custGeom>
            <a:avLst/>
            <a:gdLst/>
            <a:ahLst/>
            <a:cxnLst/>
            <a:rect r="r" b="b" t="t" l="l"/>
            <a:pathLst>
              <a:path h="988244" w="749830">
                <a:moveTo>
                  <a:pt x="0" y="0"/>
                </a:moveTo>
                <a:lnTo>
                  <a:pt x="749829" y="0"/>
                </a:lnTo>
                <a:lnTo>
                  <a:pt x="749829" y="988244"/>
                </a:lnTo>
                <a:lnTo>
                  <a:pt x="0" y="98824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8387806" y="3875222"/>
            <a:ext cx="972366" cy="708612"/>
          </a:xfrm>
          <a:custGeom>
            <a:avLst/>
            <a:gdLst/>
            <a:ahLst/>
            <a:cxnLst/>
            <a:rect r="r" b="b" t="t" l="l"/>
            <a:pathLst>
              <a:path h="708612" w="972366">
                <a:moveTo>
                  <a:pt x="0" y="0"/>
                </a:moveTo>
                <a:lnTo>
                  <a:pt x="972366" y="0"/>
                </a:lnTo>
                <a:lnTo>
                  <a:pt x="972366" y="708612"/>
                </a:lnTo>
                <a:lnTo>
                  <a:pt x="0" y="70861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2635728" y="3875222"/>
            <a:ext cx="900516" cy="841983"/>
          </a:xfrm>
          <a:custGeom>
            <a:avLst/>
            <a:gdLst/>
            <a:ahLst/>
            <a:cxnLst/>
            <a:rect r="r" b="b" t="t" l="l"/>
            <a:pathLst>
              <a:path h="841983" w="900516">
                <a:moveTo>
                  <a:pt x="0" y="0"/>
                </a:moveTo>
                <a:lnTo>
                  <a:pt x="900516" y="0"/>
                </a:lnTo>
                <a:lnTo>
                  <a:pt x="900516" y="841982"/>
                </a:lnTo>
                <a:lnTo>
                  <a:pt x="0" y="84198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708307" y="3808537"/>
            <a:ext cx="841983" cy="841983"/>
          </a:xfrm>
          <a:custGeom>
            <a:avLst/>
            <a:gdLst/>
            <a:ahLst/>
            <a:cxnLst/>
            <a:rect r="r" b="b" t="t" l="l"/>
            <a:pathLst>
              <a:path h="841983" w="841983">
                <a:moveTo>
                  <a:pt x="0" y="0"/>
                </a:moveTo>
                <a:lnTo>
                  <a:pt x="841983" y="0"/>
                </a:lnTo>
                <a:lnTo>
                  <a:pt x="841983" y="841982"/>
                </a:lnTo>
                <a:lnTo>
                  <a:pt x="0" y="84198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true" flipV="true" rot="0">
            <a:off x="15671044" y="-467170"/>
            <a:ext cx="2616956" cy="3750061"/>
          </a:xfrm>
          <a:custGeom>
            <a:avLst/>
            <a:gdLst/>
            <a:ahLst/>
            <a:cxnLst/>
            <a:rect r="r" b="b" t="t" l="l"/>
            <a:pathLst>
              <a:path h="3750061" w="2616956">
                <a:moveTo>
                  <a:pt x="2616956" y="3750061"/>
                </a:moveTo>
                <a:lnTo>
                  <a:pt x="0" y="3750061"/>
                </a:lnTo>
                <a:lnTo>
                  <a:pt x="0" y="0"/>
                </a:lnTo>
                <a:lnTo>
                  <a:pt x="2616956" y="0"/>
                </a:lnTo>
                <a:lnTo>
                  <a:pt x="2616956" y="3750061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true" flipV="true" rot="0">
            <a:off x="-971845" y="7573679"/>
            <a:ext cx="2964979" cy="3623863"/>
          </a:xfrm>
          <a:custGeom>
            <a:avLst/>
            <a:gdLst/>
            <a:ahLst/>
            <a:cxnLst/>
            <a:rect r="r" b="b" t="t" l="l"/>
            <a:pathLst>
              <a:path h="3623863" w="2964979">
                <a:moveTo>
                  <a:pt x="2964980" y="3623864"/>
                </a:moveTo>
                <a:lnTo>
                  <a:pt x="0" y="3623864"/>
                </a:lnTo>
                <a:lnTo>
                  <a:pt x="0" y="0"/>
                </a:lnTo>
                <a:lnTo>
                  <a:pt x="2964980" y="0"/>
                </a:lnTo>
                <a:lnTo>
                  <a:pt x="2964980" y="3623864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AutoShape 22" id="22"/>
          <p:cNvSpPr/>
          <p:nvPr/>
        </p:nvSpPr>
        <p:spPr>
          <a:xfrm>
            <a:off x="6132055" y="4277163"/>
            <a:ext cx="1789026" cy="0"/>
          </a:xfrm>
          <a:prstGeom prst="line">
            <a:avLst/>
          </a:prstGeom>
          <a:ln cap="flat" w="38100">
            <a:solidFill>
              <a:srgbClr val="3D3D3D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AutoShape 23" id="23"/>
          <p:cNvSpPr/>
          <p:nvPr/>
        </p:nvSpPr>
        <p:spPr>
          <a:xfrm>
            <a:off x="10103752" y="4296213"/>
            <a:ext cx="1789026" cy="0"/>
          </a:xfrm>
          <a:prstGeom prst="line">
            <a:avLst/>
          </a:prstGeom>
          <a:ln cap="flat" w="38100">
            <a:solidFill>
              <a:srgbClr val="3D3D3D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AutoShape 24" id="24"/>
          <p:cNvSpPr/>
          <p:nvPr/>
        </p:nvSpPr>
        <p:spPr>
          <a:xfrm>
            <a:off x="14200191" y="4140141"/>
            <a:ext cx="1789026" cy="0"/>
          </a:xfrm>
          <a:prstGeom prst="line">
            <a:avLst/>
          </a:prstGeom>
          <a:ln cap="flat" w="38100">
            <a:solidFill>
              <a:srgbClr val="3D3D3D"/>
            </a:solidFill>
            <a:prstDash val="solid"/>
            <a:headEnd type="none" len="sm" w="sm"/>
            <a:tailEnd type="arrow" len="sm" w="med"/>
          </a:ln>
        </p:spPr>
      </p:sp>
      <p:grpSp>
        <p:nvGrpSpPr>
          <p:cNvPr name="Group 25" id="25"/>
          <p:cNvGrpSpPr/>
          <p:nvPr/>
        </p:nvGrpSpPr>
        <p:grpSpPr>
          <a:xfrm rot="0">
            <a:off x="16294017" y="3368616"/>
            <a:ext cx="1543050" cy="1543050"/>
            <a:chOff x="0" y="0"/>
            <a:chExt cx="812800" cy="8128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1C2A8"/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Freeform 28" id="28"/>
          <p:cNvSpPr/>
          <p:nvPr/>
        </p:nvSpPr>
        <p:spPr>
          <a:xfrm flipH="false" flipV="false" rot="0">
            <a:off x="16684542" y="3741851"/>
            <a:ext cx="841983" cy="841983"/>
          </a:xfrm>
          <a:custGeom>
            <a:avLst/>
            <a:gdLst/>
            <a:ahLst/>
            <a:cxnLst/>
            <a:rect r="r" b="b" t="t" l="l"/>
            <a:pathLst>
              <a:path h="841983" w="841983">
                <a:moveTo>
                  <a:pt x="0" y="0"/>
                </a:moveTo>
                <a:lnTo>
                  <a:pt x="841982" y="0"/>
                </a:lnTo>
                <a:lnTo>
                  <a:pt x="841982" y="841983"/>
                </a:lnTo>
                <a:lnTo>
                  <a:pt x="0" y="84198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0" y="7316317"/>
            <a:ext cx="1987052" cy="1987052"/>
          </a:xfrm>
          <a:custGeom>
            <a:avLst/>
            <a:gdLst/>
            <a:ahLst/>
            <a:cxnLst/>
            <a:rect r="r" b="b" t="t" l="l"/>
            <a:pathLst>
              <a:path h="1987052" w="1987052">
                <a:moveTo>
                  <a:pt x="0" y="0"/>
                </a:moveTo>
                <a:lnTo>
                  <a:pt x="1987052" y="0"/>
                </a:lnTo>
                <a:lnTo>
                  <a:pt x="1987052" y="1987052"/>
                </a:lnTo>
                <a:lnTo>
                  <a:pt x="0" y="198705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30" id="30"/>
          <p:cNvSpPr txBox="true"/>
          <p:nvPr/>
        </p:nvSpPr>
        <p:spPr>
          <a:xfrm rot="0">
            <a:off x="388689" y="120060"/>
            <a:ext cx="12379241" cy="1512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134"/>
              </a:lnSpc>
            </a:pPr>
            <a:r>
              <a:rPr lang="en-US" sz="7953" b="true">
                <a:solidFill>
                  <a:srgbClr val="000000"/>
                </a:solidFill>
                <a:latin typeface="Goudy Bold"/>
                <a:ea typeface="Goudy Bold"/>
                <a:cs typeface="Goudy Bold"/>
                <a:sym typeface="Goudy Bold"/>
              </a:rPr>
              <a:t>By the end of this spark...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388689" y="1663979"/>
            <a:ext cx="6797478" cy="5203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76"/>
              </a:lnSpc>
            </a:pPr>
            <a:r>
              <a:rPr lang="en-US" sz="3054" b="true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You will b</a:t>
            </a:r>
            <a:r>
              <a:rPr lang="en-US" sz="3054" b="true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e able to: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24777" y="5399122"/>
            <a:ext cx="2209042" cy="154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 b="true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Explain what an effectiv</a:t>
            </a:r>
            <a:r>
              <a:rPr lang="en-US" b="true" sz="2199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 classroom adaptation is.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3120527" y="5370930"/>
            <a:ext cx="3149573" cy="2557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18"/>
              </a:lnSpc>
            </a:pPr>
            <a:r>
              <a:rPr lang="en-US" sz="2441" b="true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Recognis</a:t>
            </a:r>
            <a:r>
              <a:rPr lang="en-US" b="true" sz="244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 the difference between removing a barrier and removing challenge.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7400076" y="5389597"/>
            <a:ext cx="2947827" cy="21287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18"/>
              </a:lnSpc>
            </a:pPr>
            <a:r>
              <a:rPr lang="en-US" sz="2441" b="true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Identify differ</a:t>
            </a:r>
            <a:r>
              <a:rPr lang="en-US" b="true" sz="244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ent elements of classroom practice that can be adapted.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1767185" y="5324903"/>
            <a:ext cx="2637602" cy="2557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18"/>
              </a:lnSpc>
            </a:pPr>
            <a:r>
              <a:rPr lang="en-US" sz="2441" b="true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Understand how teach</a:t>
            </a:r>
            <a:r>
              <a:rPr lang="en-US" b="true" sz="244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ers and support staff contribute to successful adaptations.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5587352" y="5324903"/>
            <a:ext cx="2700648" cy="2557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18"/>
              </a:lnSpc>
            </a:pPr>
            <a:r>
              <a:rPr lang="en-US" sz="2441" b="true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Identify one small</a:t>
            </a:r>
            <a:r>
              <a:rPr lang="en-US" b="true" sz="244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adaptation that could improve access for a pupil.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EF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855109" y="7209382"/>
            <a:ext cx="2432266" cy="4546292"/>
          </a:xfrm>
          <a:custGeom>
            <a:avLst/>
            <a:gdLst/>
            <a:ahLst/>
            <a:cxnLst/>
            <a:rect r="r" b="b" t="t" l="l"/>
            <a:pathLst>
              <a:path h="4546292" w="2432266">
                <a:moveTo>
                  <a:pt x="0" y="0"/>
                </a:moveTo>
                <a:lnTo>
                  <a:pt x="2432266" y="0"/>
                </a:lnTo>
                <a:lnTo>
                  <a:pt x="2432266" y="4546291"/>
                </a:lnTo>
                <a:lnTo>
                  <a:pt x="0" y="45462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-1246033" y="-9099164"/>
            <a:ext cx="21428840" cy="28571787"/>
          </a:xfrm>
          <a:custGeom>
            <a:avLst/>
            <a:gdLst/>
            <a:ahLst/>
            <a:cxnLst/>
            <a:rect r="r" b="b" t="t" l="l"/>
            <a:pathLst>
              <a:path h="28571787" w="21428840">
                <a:moveTo>
                  <a:pt x="0" y="0"/>
                </a:moveTo>
                <a:lnTo>
                  <a:pt x="21428840" y="0"/>
                </a:lnTo>
                <a:lnTo>
                  <a:pt x="21428840" y="28571787"/>
                </a:lnTo>
                <a:lnTo>
                  <a:pt x="0" y="2857178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1999"/>
            </a:blip>
            <a:stretch>
              <a:fillRect l="0" t="0" r="0" b="0"/>
            </a:stretch>
          </a:blipFill>
        </p:spPr>
      </p:sp>
      <p:sp>
        <p:nvSpPr>
          <p:cNvPr name="AutoShape 4" id="4"/>
          <p:cNvSpPr/>
          <p:nvPr/>
        </p:nvSpPr>
        <p:spPr>
          <a:xfrm flipV="true">
            <a:off x="12940760" y="479023"/>
            <a:ext cx="1980878" cy="0"/>
          </a:xfrm>
          <a:prstGeom prst="line">
            <a:avLst/>
          </a:prstGeom>
          <a:ln cap="flat" w="104775">
            <a:solidFill>
              <a:srgbClr val="EF893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13560142" y="1160902"/>
            <a:ext cx="4773355" cy="6839181"/>
            <a:chOff x="0" y="0"/>
            <a:chExt cx="1037879" cy="148705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037879" cy="1487056"/>
            </a:xfrm>
            <a:custGeom>
              <a:avLst/>
              <a:gdLst/>
              <a:ahLst/>
              <a:cxnLst/>
              <a:rect r="r" b="b" t="t" l="l"/>
              <a:pathLst>
                <a:path h="1487056" w="1037879">
                  <a:moveTo>
                    <a:pt x="0" y="0"/>
                  </a:moveTo>
                  <a:lnTo>
                    <a:pt x="1037879" y="0"/>
                  </a:lnTo>
                  <a:lnTo>
                    <a:pt x="1037879" y="1487056"/>
                  </a:lnTo>
                  <a:lnTo>
                    <a:pt x="0" y="1487056"/>
                  </a:lnTo>
                  <a:close/>
                </a:path>
              </a:pathLst>
            </a:custGeom>
            <a:blipFill>
              <a:blip r:embed="rId4"/>
              <a:stretch>
                <a:fillRect l="-57728" t="0" r="-57728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5656056" y="9482527"/>
            <a:ext cx="836255" cy="431253"/>
            <a:chOff x="0" y="0"/>
            <a:chExt cx="100829" cy="5199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00829" cy="51997"/>
            </a:xfrm>
            <a:custGeom>
              <a:avLst/>
              <a:gdLst/>
              <a:ahLst/>
              <a:cxnLst/>
              <a:rect r="r" b="b" t="t" l="l"/>
              <a:pathLst>
                <a:path h="51997" w="100829">
                  <a:moveTo>
                    <a:pt x="25998" y="0"/>
                  </a:moveTo>
                  <a:lnTo>
                    <a:pt x="74830" y="0"/>
                  </a:lnTo>
                  <a:cubicBezTo>
                    <a:pt x="89189" y="0"/>
                    <a:pt x="100829" y="11640"/>
                    <a:pt x="100829" y="25998"/>
                  </a:cubicBezTo>
                  <a:lnTo>
                    <a:pt x="100829" y="25998"/>
                  </a:lnTo>
                  <a:cubicBezTo>
                    <a:pt x="100829" y="32894"/>
                    <a:pt x="98090" y="39506"/>
                    <a:pt x="93214" y="44382"/>
                  </a:cubicBezTo>
                  <a:cubicBezTo>
                    <a:pt x="88338" y="49258"/>
                    <a:pt x="81725" y="51997"/>
                    <a:pt x="74830" y="51997"/>
                  </a:cubicBezTo>
                  <a:lnTo>
                    <a:pt x="25998" y="51997"/>
                  </a:lnTo>
                  <a:cubicBezTo>
                    <a:pt x="19103" y="51997"/>
                    <a:pt x="12490" y="49258"/>
                    <a:pt x="7615" y="44382"/>
                  </a:cubicBezTo>
                  <a:cubicBezTo>
                    <a:pt x="2739" y="39506"/>
                    <a:pt x="0" y="32894"/>
                    <a:pt x="0" y="25998"/>
                  </a:cubicBezTo>
                  <a:lnTo>
                    <a:pt x="0" y="25998"/>
                  </a:lnTo>
                  <a:cubicBezTo>
                    <a:pt x="0" y="19103"/>
                    <a:pt x="2739" y="12490"/>
                    <a:pt x="7615" y="7615"/>
                  </a:cubicBezTo>
                  <a:cubicBezTo>
                    <a:pt x="12490" y="2739"/>
                    <a:pt x="19103" y="0"/>
                    <a:pt x="25998" y="0"/>
                  </a:cubicBezTo>
                  <a:close/>
                </a:path>
              </a:pathLst>
            </a:custGeom>
            <a:solidFill>
              <a:srgbClr val="FFFFFF">
                <a:alpha val="27843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47625"/>
              <a:ext cx="100829" cy="9962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16078463" y="-2378421"/>
            <a:ext cx="3923020" cy="4003081"/>
          </a:xfrm>
          <a:custGeom>
            <a:avLst/>
            <a:gdLst/>
            <a:ahLst/>
            <a:cxnLst/>
            <a:rect r="r" b="b" t="t" l="l"/>
            <a:pathLst>
              <a:path h="4003081" w="3923020">
                <a:moveTo>
                  <a:pt x="0" y="0"/>
                </a:moveTo>
                <a:lnTo>
                  <a:pt x="3923020" y="0"/>
                </a:lnTo>
                <a:lnTo>
                  <a:pt x="3923020" y="4003081"/>
                </a:lnTo>
                <a:lnTo>
                  <a:pt x="0" y="40030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04682" y="180747"/>
            <a:ext cx="11024151" cy="11099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120"/>
              </a:lnSpc>
            </a:pPr>
            <a:r>
              <a:rPr lang="en-US" sz="5800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What Are We Actually Adapting?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30260" y="1336854"/>
            <a:ext cx="13229882" cy="7305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When we hear “adaptation”, we might</a:t>
            </a: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immediately think:</a:t>
            </a: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different worksheet.</a:t>
            </a:r>
          </a:p>
          <a:p>
            <a:pPr algn="l">
              <a:lnSpc>
                <a:spcPts val="4199"/>
              </a:lnSpc>
            </a:pP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But we can adapt much more than the task.</a:t>
            </a: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might adapt:</a:t>
            </a: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INSTRUCTION  How information is explained.</a:t>
            </a: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RESOURCE  How information is presented.</a:t>
            </a: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ENVIRONMENT  Where or how learning happens.</a:t>
            </a: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TIME  How long pupils have to process or respond.</a:t>
            </a: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SUPPORT  The prompts or scaffolds available.</a:t>
            </a: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RESPONSE  How pupils demonstrate their understanding.</a:t>
            </a:r>
          </a:p>
          <a:p>
            <a:pPr algn="l">
              <a:lnSpc>
                <a:spcPts val="4199"/>
              </a:lnSpc>
            </a:pP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Adaptation is much broader than different work.</a:t>
            </a:r>
          </a:p>
          <a:p>
            <a:pPr algn="l">
              <a:lnSpc>
                <a:spcPts val="4199"/>
              </a:lnSpc>
            </a:pPr>
          </a:p>
        </p:txBody>
      </p:sp>
      <p:grpSp>
        <p:nvGrpSpPr>
          <p:cNvPr name="Group 13" id="13"/>
          <p:cNvGrpSpPr/>
          <p:nvPr/>
        </p:nvGrpSpPr>
        <p:grpSpPr>
          <a:xfrm rot="0">
            <a:off x="11415930" y="8851280"/>
            <a:ext cx="983788" cy="983788"/>
            <a:chOff x="0" y="0"/>
            <a:chExt cx="647700" cy="6477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647700" cy="647700"/>
            </a:xfrm>
            <a:custGeom>
              <a:avLst/>
              <a:gdLst/>
              <a:ahLst/>
              <a:cxnLst/>
              <a:rect r="r" b="b" t="t" l="l"/>
              <a:pathLst>
                <a:path h="647700" w="647700">
                  <a:moveTo>
                    <a:pt x="477520" y="21590"/>
                  </a:moveTo>
                  <a:lnTo>
                    <a:pt x="374650" y="269240"/>
                  </a:lnTo>
                  <a:lnTo>
                    <a:pt x="623570" y="166370"/>
                  </a:lnTo>
                  <a:lnTo>
                    <a:pt x="647700" y="219710"/>
                  </a:lnTo>
                  <a:lnTo>
                    <a:pt x="397510" y="322580"/>
                  </a:lnTo>
                  <a:lnTo>
                    <a:pt x="647700" y="425450"/>
                  </a:lnTo>
                  <a:lnTo>
                    <a:pt x="623570" y="477520"/>
                  </a:lnTo>
                  <a:lnTo>
                    <a:pt x="374650" y="374650"/>
                  </a:lnTo>
                  <a:lnTo>
                    <a:pt x="477520" y="623570"/>
                  </a:lnTo>
                  <a:lnTo>
                    <a:pt x="425450" y="647700"/>
                  </a:lnTo>
                  <a:lnTo>
                    <a:pt x="322580" y="397510"/>
                  </a:lnTo>
                  <a:lnTo>
                    <a:pt x="219710" y="647700"/>
                  </a:lnTo>
                  <a:lnTo>
                    <a:pt x="167640" y="623570"/>
                  </a:lnTo>
                  <a:lnTo>
                    <a:pt x="269240" y="374650"/>
                  </a:lnTo>
                  <a:lnTo>
                    <a:pt x="21590" y="477520"/>
                  </a:lnTo>
                  <a:lnTo>
                    <a:pt x="0" y="425450"/>
                  </a:lnTo>
                  <a:lnTo>
                    <a:pt x="247650" y="322580"/>
                  </a:lnTo>
                  <a:lnTo>
                    <a:pt x="0" y="219710"/>
                  </a:lnTo>
                  <a:lnTo>
                    <a:pt x="21590" y="167640"/>
                  </a:lnTo>
                  <a:lnTo>
                    <a:pt x="269240" y="269240"/>
                  </a:lnTo>
                  <a:lnTo>
                    <a:pt x="167640" y="21590"/>
                  </a:lnTo>
                  <a:lnTo>
                    <a:pt x="219710" y="0"/>
                  </a:lnTo>
                  <a:lnTo>
                    <a:pt x="322580" y="247650"/>
                  </a:lnTo>
                  <a:lnTo>
                    <a:pt x="425450" y="0"/>
                  </a:lnTo>
                  <a:lnTo>
                    <a:pt x="477520" y="21590"/>
                  </a:lnTo>
                  <a:close/>
                </a:path>
              </a:pathLst>
            </a:custGeom>
            <a:solidFill>
              <a:srgbClr val="556B2F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152400" y="104775"/>
              <a:ext cx="3429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EF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5617712" y="7429719"/>
            <a:ext cx="2432266" cy="4546292"/>
          </a:xfrm>
          <a:custGeom>
            <a:avLst/>
            <a:gdLst/>
            <a:ahLst/>
            <a:cxnLst/>
            <a:rect r="r" b="b" t="t" l="l"/>
            <a:pathLst>
              <a:path h="4546292" w="2432266">
                <a:moveTo>
                  <a:pt x="0" y="0"/>
                </a:moveTo>
                <a:lnTo>
                  <a:pt x="2432266" y="0"/>
                </a:lnTo>
                <a:lnTo>
                  <a:pt x="2432266" y="4546292"/>
                </a:lnTo>
                <a:lnTo>
                  <a:pt x="0" y="45462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-1246033" y="-9099164"/>
            <a:ext cx="21428840" cy="28571787"/>
          </a:xfrm>
          <a:custGeom>
            <a:avLst/>
            <a:gdLst/>
            <a:ahLst/>
            <a:cxnLst/>
            <a:rect r="r" b="b" t="t" l="l"/>
            <a:pathLst>
              <a:path h="28571787" w="21428840">
                <a:moveTo>
                  <a:pt x="0" y="0"/>
                </a:moveTo>
                <a:lnTo>
                  <a:pt x="21428840" y="0"/>
                </a:lnTo>
                <a:lnTo>
                  <a:pt x="21428840" y="28571787"/>
                </a:lnTo>
                <a:lnTo>
                  <a:pt x="0" y="2857178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1999"/>
            </a:blip>
            <a:stretch>
              <a:fillRect l="0" t="0" r="0" b="0"/>
            </a:stretch>
          </a:blipFill>
        </p:spPr>
      </p:sp>
      <p:sp>
        <p:nvSpPr>
          <p:cNvPr name="AutoShape 4" id="4"/>
          <p:cNvSpPr/>
          <p:nvPr/>
        </p:nvSpPr>
        <p:spPr>
          <a:xfrm flipV="true">
            <a:off x="12940760" y="479023"/>
            <a:ext cx="1980878" cy="0"/>
          </a:xfrm>
          <a:prstGeom prst="line">
            <a:avLst/>
          </a:prstGeom>
          <a:ln cap="flat" w="104775">
            <a:solidFill>
              <a:srgbClr val="EF893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15656056" y="9482527"/>
            <a:ext cx="836255" cy="431253"/>
            <a:chOff x="0" y="0"/>
            <a:chExt cx="100829" cy="5199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00829" cy="51997"/>
            </a:xfrm>
            <a:custGeom>
              <a:avLst/>
              <a:gdLst/>
              <a:ahLst/>
              <a:cxnLst/>
              <a:rect r="r" b="b" t="t" l="l"/>
              <a:pathLst>
                <a:path h="51997" w="100829">
                  <a:moveTo>
                    <a:pt x="25998" y="0"/>
                  </a:moveTo>
                  <a:lnTo>
                    <a:pt x="74830" y="0"/>
                  </a:lnTo>
                  <a:cubicBezTo>
                    <a:pt x="89189" y="0"/>
                    <a:pt x="100829" y="11640"/>
                    <a:pt x="100829" y="25998"/>
                  </a:cubicBezTo>
                  <a:lnTo>
                    <a:pt x="100829" y="25998"/>
                  </a:lnTo>
                  <a:cubicBezTo>
                    <a:pt x="100829" y="32894"/>
                    <a:pt x="98090" y="39506"/>
                    <a:pt x="93214" y="44382"/>
                  </a:cubicBezTo>
                  <a:cubicBezTo>
                    <a:pt x="88338" y="49258"/>
                    <a:pt x="81725" y="51997"/>
                    <a:pt x="74830" y="51997"/>
                  </a:cubicBezTo>
                  <a:lnTo>
                    <a:pt x="25998" y="51997"/>
                  </a:lnTo>
                  <a:cubicBezTo>
                    <a:pt x="19103" y="51997"/>
                    <a:pt x="12490" y="49258"/>
                    <a:pt x="7615" y="44382"/>
                  </a:cubicBezTo>
                  <a:cubicBezTo>
                    <a:pt x="2739" y="39506"/>
                    <a:pt x="0" y="32894"/>
                    <a:pt x="0" y="25998"/>
                  </a:cubicBezTo>
                  <a:lnTo>
                    <a:pt x="0" y="25998"/>
                  </a:lnTo>
                  <a:cubicBezTo>
                    <a:pt x="0" y="19103"/>
                    <a:pt x="2739" y="12490"/>
                    <a:pt x="7615" y="7615"/>
                  </a:cubicBezTo>
                  <a:cubicBezTo>
                    <a:pt x="12490" y="2739"/>
                    <a:pt x="19103" y="0"/>
                    <a:pt x="25998" y="0"/>
                  </a:cubicBezTo>
                  <a:close/>
                </a:path>
              </a:pathLst>
            </a:custGeom>
            <a:solidFill>
              <a:srgbClr val="FFFFFF">
                <a:alpha val="27843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100829" cy="9962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6078463" y="-2378421"/>
            <a:ext cx="3923020" cy="4003081"/>
          </a:xfrm>
          <a:custGeom>
            <a:avLst/>
            <a:gdLst/>
            <a:ahLst/>
            <a:cxnLst/>
            <a:rect r="r" b="b" t="t" l="l"/>
            <a:pathLst>
              <a:path h="4003081" w="3923020">
                <a:moveTo>
                  <a:pt x="0" y="0"/>
                </a:moveTo>
                <a:lnTo>
                  <a:pt x="3923020" y="0"/>
                </a:lnTo>
                <a:lnTo>
                  <a:pt x="3923020" y="4003081"/>
                </a:lnTo>
                <a:lnTo>
                  <a:pt x="0" y="400308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91780" y="472136"/>
            <a:ext cx="11024151" cy="1152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6000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Start With the Barrier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30260" y="1652977"/>
            <a:ext cx="17957740" cy="7829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Consider a pupil who doesn't</a:t>
            </a: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begin an independent task.</a:t>
            </a:r>
          </a:p>
          <a:p>
            <a:pPr algn="l">
              <a:lnSpc>
                <a:spcPts val="4199"/>
              </a:lnSpc>
            </a:pP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Before deciding:</a:t>
            </a: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“They need adult support.”</a:t>
            </a: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ask: “What is stopping them from starting?”</a:t>
            </a: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Perhaps: They didn't retain the instruction → Make the steps visible.</a:t>
            </a: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They don't understand the vocabulary → Revisit key language.</a:t>
            </a: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They don't know what a successful response looks like → Provide a worked example.</a:t>
            </a: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 task feels overwhelming → Chunk the starting point.</a:t>
            </a: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They need reassurance from an adult → Establish a predictable check-in.</a:t>
            </a:r>
          </a:p>
          <a:p>
            <a:pPr algn="l">
              <a:lnSpc>
                <a:spcPts val="4199"/>
              </a:lnSpc>
            </a:pP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Different barriers require different adaptations.</a:t>
            </a:r>
          </a:p>
          <a:p>
            <a:pPr algn="l">
              <a:lnSpc>
                <a:spcPts val="4199"/>
              </a:lnSpc>
            </a:pP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Diagnose before you adapt.</a:t>
            </a:r>
          </a:p>
          <a:p>
            <a:pPr algn="l">
              <a:lnSpc>
                <a:spcPts val="4199"/>
              </a:lnSpc>
            </a:pPr>
          </a:p>
        </p:txBody>
      </p:sp>
      <p:grpSp>
        <p:nvGrpSpPr>
          <p:cNvPr name="Group 11" id="11"/>
          <p:cNvGrpSpPr/>
          <p:nvPr/>
        </p:nvGrpSpPr>
        <p:grpSpPr>
          <a:xfrm rot="0">
            <a:off x="11415930" y="8851280"/>
            <a:ext cx="983788" cy="983788"/>
            <a:chOff x="0" y="0"/>
            <a:chExt cx="647700" cy="6477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647700" cy="647700"/>
            </a:xfrm>
            <a:custGeom>
              <a:avLst/>
              <a:gdLst/>
              <a:ahLst/>
              <a:cxnLst/>
              <a:rect r="r" b="b" t="t" l="l"/>
              <a:pathLst>
                <a:path h="647700" w="647700">
                  <a:moveTo>
                    <a:pt x="477520" y="21590"/>
                  </a:moveTo>
                  <a:lnTo>
                    <a:pt x="374650" y="269240"/>
                  </a:lnTo>
                  <a:lnTo>
                    <a:pt x="623570" y="166370"/>
                  </a:lnTo>
                  <a:lnTo>
                    <a:pt x="647700" y="219710"/>
                  </a:lnTo>
                  <a:lnTo>
                    <a:pt x="397510" y="322580"/>
                  </a:lnTo>
                  <a:lnTo>
                    <a:pt x="647700" y="425450"/>
                  </a:lnTo>
                  <a:lnTo>
                    <a:pt x="623570" y="477520"/>
                  </a:lnTo>
                  <a:lnTo>
                    <a:pt x="374650" y="374650"/>
                  </a:lnTo>
                  <a:lnTo>
                    <a:pt x="477520" y="623570"/>
                  </a:lnTo>
                  <a:lnTo>
                    <a:pt x="425450" y="647700"/>
                  </a:lnTo>
                  <a:lnTo>
                    <a:pt x="322580" y="397510"/>
                  </a:lnTo>
                  <a:lnTo>
                    <a:pt x="219710" y="647700"/>
                  </a:lnTo>
                  <a:lnTo>
                    <a:pt x="167640" y="623570"/>
                  </a:lnTo>
                  <a:lnTo>
                    <a:pt x="269240" y="374650"/>
                  </a:lnTo>
                  <a:lnTo>
                    <a:pt x="21590" y="477520"/>
                  </a:lnTo>
                  <a:lnTo>
                    <a:pt x="0" y="425450"/>
                  </a:lnTo>
                  <a:lnTo>
                    <a:pt x="247650" y="322580"/>
                  </a:lnTo>
                  <a:lnTo>
                    <a:pt x="0" y="219710"/>
                  </a:lnTo>
                  <a:lnTo>
                    <a:pt x="21590" y="167640"/>
                  </a:lnTo>
                  <a:lnTo>
                    <a:pt x="269240" y="269240"/>
                  </a:lnTo>
                  <a:lnTo>
                    <a:pt x="167640" y="21590"/>
                  </a:lnTo>
                  <a:lnTo>
                    <a:pt x="219710" y="0"/>
                  </a:lnTo>
                  <a:lnTo>
                    <a:pt x="322580" y="247650"/>
                  </a:lnTo>
                  <a:lnTo>
                    <a:pt x="425450" y="0"/>
                  </a:lnTo>
                  <a:lnTo>
                    <a:pt x="477520" y="21590"/>
                  </a:lnTo>
                  <a:close/>
                </a:path>
              </a:pathLst>
            </a:custGeom>
            <a:solidFill>
              <a:srgbClr val="556B2F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152400" y="104775"/>
              <a:ext cx="3429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EF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-1246033" y="-9099164"/>
            <a:ext cx="21428840" cy="28571787"/>
          </a:xfrm>
          <a:custGeom>
            <a:avLst/>
            <a:gdLst/>
            <a:ahLst/>
            <a:cxnLst/>
            <a:rect r="r" b="b" t="t" l="l"/>
            <a:pathLst>
              <a:path h="28571787" w="21428840">
                <a:moveTo>
                  <a:pt x="0" y="0"/>
                </a:moveTo>
                <a:lnTo>
                  <a:pt x="21428840" y="0"/>
                </a:lnTo>
                <a:lnTo>
                  <a:pt x="21428840" y="28571787"/>
                </a:lnTo>
                <a:lnTo>
                  <a:pt x="0" y="285717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525822" y="3633036"/>
            <a:ext cx="8618178" cy="5250179"/>
            <a:chOff x="0" y="0"/>
            <a:chExt cx="1773288" cy="108028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773288" cy="1080284"/>
            </a:xfrm>
            <a:custGeom>
              <a:avLst/>
              <a:gdLst/>
              <a:ahLst/>
              <a:cxnLst/>
              <a:rect r="r" b="b" t="t" l="l"/>
              <a:pathLst>
                <a:path h="1080284" w="1773288">
                  <a:moveTo>
                    <a:pt x="17545" y="0"/>
                  </a:moveTo>
                  <a:lnTo>
                    <a:pt x="1755742" y="0"/>
                  </a:lnTo>
                  <a:cubicBezTo>
                    <a:pt x="1760396" y="0"/>
                    <a:pt x="1764858" y="1849"/>
                    <a:pt x="1768149" y="5139"/>
                  </a:cubicBezTo>
                  <a:cubicBezTo>
                    <a:pt x="1771439" y="8429"/>
                    <a:pt x="1773288" y="12892"/>
                    <a:pt x="1773288" y="17545"/>
                  </a:cubicBezTo>
                  <a:lnTo>
                    <a:pt x="1773288" y="1062738"/>
                  </a:lnTo>
                  <a:cubicBezTo>
                    <a:pt x="1773288" y="1072428"/>
                    <a:pt x="1765432" y="1080284"/>
                    <a:pt x="1755742" y="1080284"/>
                  </a:cubicBezTo>
                  <a:lnTo>
                    <a:pt x="17545" y="1080284"/>
                  </a:lnTo>
                  <a:cubicBezTo>
                    <a:pt x="12892" y="1080284"/>
                    <a:pt x="8429" y="1078435"/>
                    <a:pt x="5139" y="1075145"/>
                  </a:cubicBezTo>
                  <a:cubicBezTo>
                    <a:pt x="1849" y="1071854"/>
                    <a:pt x="0" y="1067392"/>
                    <a:pt x="0" y="1062738"/>
                  </a:cubicBezTo>
                  <a:lnTo>
                    <a:pt x="0" y="17545"/>
                  </a:lnTo>
                  <a:cubicBezTo>
                    <a:pt x="0" y="12892"/>
                    <a:pt x="1849" y="8429"/>
                    <a:pt x="5139" y="5139"/>
                  </a:cubicBezTo>
                  <a:cubicBezTo>
                    <a:pt x="8429" y="1849"/>
                    <a:pt x="12892" y="0"/>
                    <a:pt x="17545" y="0"/>
                  </a:cubicBezTo>
                  <a:close/>
                </a:path>
              </a:pathLst>
            </a:custGeom>
            <a:solidFill>
              <a:srgbClr val="E1C2A8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1773288" cy="112790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9266402" y="3633036"/>
            <a:ext cx="8618178" cy="5250179"/>
            <a:chOff x="0" y="0"/>
            <a:chExt cx="1773288" cy="10802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773288" cy="1080284"/>
            </a:xfrm>
            <a:custGeom>
              <a:avLst/>
              <a:gdLst/>
              <a:ahLst/>
              <a:cxnLst/>
              <a:rect r="r" b="b" t="t" l="l"/>
              <a:pathLst>
                <a:path h="1080284" w="1773288">
                  <a:moveTo>
                    <a:pt x="17545" y="0"/>
                  </a:moveTo>
                  <a:lnTo>
                    <a:pt x="1755742" y="0"/>
                  </a:lnTo>
                  <a:cubicBezTo>
                    <a:pt x="1760396" y="0"/>
                    <a:pt x="1764858" y="1849"/>
                    <a:pt x="1768149" y="5139"/>
                  </a:cubicBezTo>
                  <a:cubicBezTo>
                    <a:pt x="1771439" y="8429"/>
                    <a:pt x="1773288" y="12892"/>
                    <a:pt x="1773288" y="17545"/>
                  </a:cubicBezTo>
                  <a:lnTo>
                    <a:pt x="1773288" y="1062738"/>
                  </a:lnTo>
                  <a:cubicBezTo>
                    <a:pt x="1773288" y="1072428"/>
                    <a:pt x="1765432" y="1080284"/>
                    <a:pt x="1755742" y="1080284"/>
                  </a:cubicBezTo>
                  <a:lnTo>
                    <a:pt x="17545" y="1080284"/>
                  </a:lnTo>
                  <a:cubicBezTo>
                    <a:pt x="12892" y="1080284"/>
                    <a:pt x="8429" y="1078435"/>
                    <a:pt x="5139" y="1075145"/>
                  </a:cubicBezTo>
                  <a:cubicBezTo>
                    <a:pt x="1849" y="1071854"/>
                    <a:pt x="0" y="1067392"/>
                    <a:pt x="0" y="1062738"/>
                  </a:cubicBezTo>
                  <a:lnTo>
                    <a:pt x="0" y="17545"/>
                  </a:lnTo>
                  <a:cubicBezTo>
                    <a:pt x="0" y="12892"/>
                    <a:pt x="1849" y="8429"/>
                    <a:pt x="5139" y="5139"/>
                  </a:cubicBezTo>
                  <a:cubicBezTo>
                    <a:pt x="8429" y="1849"/>
                    <a:pt x="12892" y="0"/>
                    <a:pt x="17545" y="0"/>
                  </a:cubicBezTo>
                  <a:close/>
                </a:path>
              </a:pathLst>
            </a:custGeom>
            <a:solidFill>
              <a:srgbClr val="101010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773288" cy="112790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AutoShape 9" id="9"/>
          <p:cNvSpPr/>
          <p:nvPr/>
        </p:nvSpPr>
        <p:spPr>
          <a:xfrm flipV="true">
            <a:off x="17311688" y="1074968"/>
            <a:ext cx="0" cy="1980878"/>
          </a:xfrm>
          <a:prstGeom prst="line">
            <a:avLst/>
          </a:prstGeom>
          <a:ln cap="flat" w="104775">
            <a:solidFill>
              <a:srgbClr val="88A3B5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0" id="10"/>
          <p:cNvGrpSpPr/>
          <p:nvPr/>
        </p:nvGrpSpPr>
        <p:grpSpPr>
          <a:xfrm rot="0">
            <a:off x="16920900" y="647140"/>
            <a:ext cx="763121" cy="763121"/>
            <a:chOff x="0" y="0"/>
            <a:chExt cx="698500" cy="6985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98500" cy="698500"/>
            </a:xfrm>
            <a:custGeom>
              <a:avLst/>
              <a:gdLst/>
              <a:ahLst/>
              <a:cxnLst/>
              <a:rect r="r" b="b" t="t" l="l"/>
              <a:pathLst>
                <a:path h="698500" w="698500">
                  <a:moveTo>
                    <a:pt x="629260" y="281037"/>
                  </a:moveTo>
                  <a:cubicBezTo>
                    <a:pt x="583433" y="281037"/>
                    <a:pt x="500858" y="298666"/>
                    <a:pt x="431161" y="316094"/>
                  </a:cubicBezTo>
                  <a:cubicBezTo>
                    <a:pt x="492925" y="279345"/>
                    <a:pt x="564222" y="233610"/>
                    <a:pt x="596877" y="200955"/>
                  </a:cubicBezTo>
                  <a:cubicBezTo>
                    <a:pt x="623929" y="173883"/>
                    <a:pt x="623929" y="130113"/>
                    <a:pt x="596877" y="103060"/>
                  </a:cubicBezTo>
                  <a:cubicBezTo>
                    <a:pt x="569825" y="76008"/>
                    <a:pt x="526035" y="76008"/>
                    <a:pt x="498983" y="103060"/>
                  </a:cubicBezTo>
                  <a:cubicBezTo>
                    <a:pt x="466583" y="135443"/>
                    <a:pt x="420665" y="206285"/>
                    <a:pt x="383734" y="267866"/>
                  </a:cubicBezTo>
                  <a:cubicBezTo>
                    <a:pt x="401453" y="198189"/>
                    <a:pt x="419519" y="115431"/>
                    <a:pt x="419519" y="69241"/>
                  </a:cubicBezTo>
                  <a:cubicBezTo>
                    <a:pt x="419519" y="30964"/>
                    <a:pt x="388536" y="0"/>
                    <a:pt x="350277" y="0"/>
                  </a:cubicBezTo>
                  <a:cubicBezTo>
                    <a:pt x="312001" y="0"/>
                    <a:pt x="281037" y="30964"/>
                    <a:pt x="281037" y="69241"/>
                  </a:cubicBezTo>
                  <a:cubicBezTo>
                    <a:pt x="281037" y="115067"/>
                    <a:pt x="298666" y="197662"/>
                    <a:pt x="316094" y="267339"/>
                  </a:cubicBezTo>
                  <a:cubicBezTo>
                    <a:pt x="279345" y="205575"/>
                    <a:pt x="233610" y="134297"/>
                    <a:pt x="200955" y="101623"/>
                  </a:cubicBezTo>
                  <a:cubicBezTo>
                    <a:pt x="173902" y="74571"/>
                    <a:pt x="130113" y="74571"/>
                    <a:pt x="103060" y="101623"/>
                  </a:cubicBezTo>
                  <a:cubicBezTo>
                    <a:pt x="76008" y="128675"/>
                    <a:pt x="76008" y="172465"/>
                    <a:pt x="103060" y="199517"/>
                  </a:cubicBezTo>
                  <a:cubicBezTo>
                    <a:pt x="135443" y="231917"/>
                    <a:pt x="206285" y="277835"/>
                    <a:pt x="267866" y="314766"/>
                  </a:cubicBezTo>
                  <a:cubicBezTo>
                    <a:pt x="198189" y="297064"/>
                    <a:pt x="115431" y="279000"/>
                    <a:pt x="69241" y="279000"/>
                  </a:cubicBezTo>
                  <a:cubicBezTo>
                    <a:pt x="30964" y="279000"/>
                    <a:pt x="0" y="309964"/>
                    <a:pt x="0" y="348223"/>
                  </a:cubicBezTo>
                  <a:cubicBezTo>
                    <a:pt x="0" y="386499"/>
                    <a:pt x="30964" y="417463"/>
                    <a:pt x="69241" y="417463"/>
                  </a:cubicBezTo>
                  <a:cubicBezTo>
                    <a:pt x="115067" y="417463"/>
                    <a:pt x="197662" y="399834"/>
                    <a:pt x="267339" y="382406"/>
                  </a:cubicBezTo>
                  <a:cubicBezTo>
                    <a:pt x="205575" y="419155"/>
                    <a:pt x="134297" y="464890"/>
                    <a:pt x="101623" y="497564"/>
                  </a:cubicBezTo>
                  <a:cubicBezTo>
                    <a:pt x="74571" y="524617"/>
                    <a:pt x="74571" y="568387"/>
                    <a:pt x="101623" y="595439"/>
                  </a:cubicBezTo>
                  <a:cubicBezTo>
                    <a:pt x="128694" y="622510"/>
                    <a:pt x="172465" y="622510"/>
                    <a:pt x="199517" y="595439"/>
                  </a:cubicBezTo>
                  <a:cubicBezTo>
                    <a:pt x="231917" y="563057"/>
                    <a:pt x="277835" y="492215"/>
                    <a:pt x="314766" y="430634"/>
                  </a:cubicBezTo>
                  <a:cubicBezTo>
                    <a:pt x="297064" y="500311"/>
                    <a:pt x="279000" y="583087"/>
                    <a:pt x="279000" y="629260"/>
                  </a:cubicBezTo>
                  <a:cubicBezTo>
                    <a:pt x="279000" y="667536"/>
                    <a:pt x="309964" y="698500"/>
                    <a:pt x="348223" y="698500"/>
                  </a:cubicBezTo>
                  <a:cubicBezTo>
                    <a:pt x="386499" y="698500"/>
                    <a:pt x="417463" y="667536"/>
                    <a:pt x="417463" y="629260"/>
                  </a:cubicBezTo>
                  <a:cubicBezTo>
                    <a:pt x="417463" y="583433"/>
                    <a:pt x="399852" y="500858"/>
                    <a:pt x="382406" y="431161"/>
                  </a:cubicBezTo>
                  <a:cubicBezTo>
                    <a:pt x="419155" y="492925"/>
                    <a:pt x="464890" y="564203"/>
                    <a:pt x="497564" y="596877"/>
                  </a:cubicBezTo>
                  <a:cubicBezTo>
                    <a:pt x="524617" y="623929"/>
                    <a:pt x="568406" y="623929"/>
                    <a:pt x="595457" y="596877"/>
                  </a:cubicBezTo>
                  <a:cubicBezTo>
                    <a:pt x="622510" y="569825"/>
                    <a:pt x="622510" y="526035"/>
                    <a:pt x="595457" y="498983"/>
                  </a:cubicBezTo>
                  <a:cubicBezTo>
                    <a:pt x="563057" y="466583"/>
                    <a:pt x="492215" y="420665"/>
                    <a:pt x="430634" y="383734"/>
                  </a:cubicBezTo>
                  <a:cubicBezTo>
                    <a:pt x="500311" y="401453"/>
                    <a:pt x="583087" y="419519"/>
                    <a:pt x="629260" y="419519"/>
                  </a:cubicBezTo>
                  <a:cubicBezTo>
                    <a:pt x="667536" y="419519"/>
                    <a:pt x="698500" y="388536"/>
                    <a:pt x="698500" y="350277"/>
                  </a:cubicBezTo>
                  <a:cubicBezTo>
                    <a:pt x="698500" y="312001"/>
                    <a:pt x="667536" y="281037"/>
                    <a:pt x="629260" y="281037"/>
                  </a:cubicBezTo>
                  <a:close/>
                </a:path>
              </a:pathLst>
            </a:custGeom>
            <a:solidFill>
              <a:srgbClr val="88A3B6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165100" y="117475"/>
              <a:ext cx="368300" cy="415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Freeform 13" id="13"/>
          <p:cNvSpPr/>
          <p:nvPr/>
        </p:nvSpPr>
        <p:spPr>
          <a:xfrm flipH="false" flipV="false" rot="-5106184">
            <a:off x="-216143" y="7458624"/>
            <a:ext cx="2819022" cy="3361635"/>
          </a:xfrm>
          <a:custGeom>
            <a:avLst/>
            <a:gdLst/>
            <a:ahLst/>
            <a:cxnLst/>
            <a:rect r="r" b="b" t="t" l="l"/>
            <a:pathLst>
              <a:path h="3361635" w="2819022">
                <a:moveTo>
                  <a:pt x="0" y="0"/>
                </a:moveTo>
                <a:lnTo>
                  <a:pt x="2819021" y="0"/>
                </a:lnTo>
                <a:lnTo>
                  <a:pt x="2819021" y="3361635"/>
                </a:lnTo>
                <a:lnTo>
                  <a:pt x="0" y="336163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235027" y="383598"/>
            <a:ext cx="10959268" cy="2100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76"/>
              </a:lnSpc>
            </a:pPr>
            <a:r>
              <a:rPr lang="en-US" sz="7953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Remove the B</a:t>
            </a:r>
            <a:r>
              <a:rPr lang="en-US" sz="7953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a</a:t>
            </a:r>
            <a:r>
              <a:rPr lang="en-US" sz="7953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rrier, No</a:t>
            </a:r>
            <a:r>
              <a:rPr lang="en-US" sz="7953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t</a:t>
            </a:r>
            <a:r>
              <a:rPr lang="en-US" sz="7953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 the Learning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315779" y="2767077"/>
            <a:ext cx="6699490" cy="5203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76"/>
              </a:lnSpc>
            </a:pPr>
            <a:r>
              <a:rPr lang="en-US" sz="3054" b="true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Imagine the lea</a:t>
            </a:r>
            <a:r>
              <a:rPr lang="en-US" sz="3054" b="true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rning intention is: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765562" y="3872318"/>
            <a:ext cx="8378438" cy="45535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“Explain how a character's feelings change th</a:t>
            </a:r>
            <a:r>
              <a:rPr lang="en-US" sz="26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roughout the story.”</a:t>
            </a:r>
          </a:p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 pupil struggles with extended writing.</a:t>
            </a:r>
          </a:p>
          <a:p>
            <a:pPr algn="l">
              <a:lnSpc>
                <a:spcPts val="3640"/>
              </a:lnSpc>
            </a:pPr>
          </a:p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could:</a:t>
            </a:r>
          </a:p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❌ Give them a simpler comprehension task.</a:t>
            </a:r>
          </a:p>
          <a:p>
            <a:pPr algn="l">
              <a:lnSpc>
                <a:spcPts val="3640"/>
              </a:lnSpc>
            </a:pPr>
          </a:p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Or we could maintain the thinking and adapt access:</a:t>
            </a:r>
          </a:p>
          <a:p>
            <a:pPr algn="l">
              <a:lnSpc>
                <a:spcPts val="3640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9468387" y="3872318"/>
            <a:ext cx="8378438" cy="50108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33"/>
              </a:lnSpc>
            </a:pPr>
            <a:r>
              <a:rPr lang="en-US" sz="2595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✓ orally rehearse the response</a:t>
            </a:r>
          </a:p>
          <a:p>
            <a:pPr algn="l">
              <a:lnSpc>
                <a:spcPts val="3633"/>
              </a:lnSpc>
            </a:pPr>
            <a:r>
              <a:rPr lang="en-US" sz="2595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✓ provide key vocabulary</a:t>
            </a:r>
          </a:p>
          <a:p>
            <a:pPr algn="l">
              <a:lnSpc>
                <a:spcPts val="3633"/>
              </a:lnSpc>
            </a:pPr>
            <a:r>
              <a:rPr lang="en-US" sz="2595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✓ use a visual story sequence</a:t>
            </a:r>
          </a:p>
          <a:p>
            <a:pPr algn="l">
              <a:lnSpc>
                <a:spcPts val="3633"/>
              </a:lnSpc>
            </a:pPr>
            <a:r>
              <a:rPr lang="en-US" sz="2595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✓ offer sentence stems</a:t>
            </a:r>
          </a:p>
          <a:p>
            <a:pPr algn="l">
              <a:lnSpc>
                <a:spcPts val="3633"/>
              </a:lnSpc>
            </a:pPr>
            <a:r>
              <a:rPr lang="en-US" sz="2595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✓ provide a model</a:t>
            </a:r>
          </a:p>
          <a:p>
            <a:pPr algn="l">
              <a:lnSpc>
                <a:spcPts val="3633"/>
              </a:lnSpc>
            </a:pPr>
            <a:r>
              <a:rPr lang="en-US" sz="2595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✓ allow an alternative method of recording where appropriate.</a:t>
            </a:r>
          </a:p>
          <a:p>
            <a:pPr algn="l">
              <a:lnSpc>
                <a:spcPts val="3633"/>
              </a:lnSpc>
            </a:pPr>
          </a:p>
          <a:p>
            <a:pPr algn="l">
              <a:lnSpc>
                <a:spcPts val="3633"/>
              </a:lnSpc>
            </a:pPr>
            <a:r>
              <a:rPr lang="en-US" sz="2595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The pupil can still think deeply about character development.</a:t>
            </a:r>
          </a:p>
          <a:p>
            <a:pPr algn="l">
              <a:lnSpc>
                <a:spcPts val="3633"/>
              </a:lnSpc>
            </a:pPr>
          </a:p>
        </p:txBody>
      </p:sp>
      <p:sp>
        <p:nvSpPr>
          <p:cNvPr name="TextBox 18" id="18"/>
          <p:cNvSpPr txBox="true"/>
          <p:nvPr/>
        </p:nvSpPr>
        <p:spPr>
          <a:xfrm rot="0">
            <a:off x="2279221" y="9082292"/>
            <a:ext cx="14378331" cy="10654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76"/>
              </a:lnSpc>
            </a:pPr>
            <a:r>
              <a:rPr lang="en-US" sz="3054" b="true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The writing ba</a:t>
            </a:r>
            <a:r>
              <a:rPr lang="en-US" b="true" sz="3054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rrier doesn't automatically need to become a thinking barrier.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EF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-1246033" y="-9099164"/>
            <a:ext cx="21428840" cy="28571787"/>
          </a:xfrm>
          <a:custGeom>
            <a:avLst/>
            <a:gdLst/>
            <a:ahLst/>
            <a:cxnLst/>
            <a:rect r="r" b="b" t="t" l="l"/>
            <a:pathLst>
              <a:path h="28571787" w="21428840">
                <a:moveTo>
                  <a:pt x="0" y="0"/>
                </a:moveTo>
                <a:lnTo>
                  <a:pt x="21428840" y="0"/>
                </a:lnTo>
                <a:lnTo>
                  <a:pt x="21428840" y="28571787"/>
                </a:lnTo>
                <a:lnTo>
                  <a:pt x="0" y="285717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55670" y="123922"/>
            <a:ext cx="9775641" cy="12185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959"/>
              </a:lnSpc>
            </a:pPr>
            <a:r>
              <a:rPr lang="en-US" sz="6399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Adaptation Can Be Tiny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61568" y="1363727"/>
            <a:ext cx="17457046" cy="8515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Effective adaptations</a:t>
            </a: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don't always require additional resources or planning.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Sometimes it is: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10 seconds more processing time.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One instruction rather than four.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Moving a pupil's seat.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Pointing back to the worked example.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Repeating a key word.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Showing rather than telling.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Allowing oral rehearsal before writing.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Removing unnecessary information from a resource.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Giving advance notice of a transition.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Small changes can significantly alter a pupil's experience.</a:t>
            </a:r>
          </a:p>
          <a:p>
            <a:pPr algn="l">
              <a:lnSpc>
                <a:spcPts val="4200"/>
              </a:lnSpc>
            </a:pPr>
          </a:p>
          <a:p>
            <a:pPr algn="ctr">
              <a:lnSpc>
                <a:spcPts val="4200"/>
              </a:lnSpc>
            </a:pPr>
            <a:r>
              <a:rPr lang="en-US" b="true" sz="3000" i="true">
                <a:solidFill>
                  <a:srgbClr val="000000"/>
                </a:solidFill>
                <a:latin typeface="Montserrat Medium Italics"/>
                <a:ea typeface="Montserrat Medium Italics"/>
                <a:cs typeface="Montserrat Medium Italics"/>
                <a:sym typeface="Montserrat Medium Italics"/>
              </a:rPr>
              <a:t>Discuss: Which of these could any adult implement immediately?</a:t>
            </a:r>
          </a:p>
          <a:p>
            <a:pPr algn="l">
              <a:lnSpc>
                <a:spcPts val="4200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true" flipV="false" rot="-1006904">
            <a:off x="-338509" y="7883946"/>
            <a:ext cx="4647105" cy="4114800"/>
          </a:xfrm>
          <a:custGeom>
            <a:avLst/>
            <a:gdLst/>
            <a:ahLst/>
            <a:cxnLst/>
            <a:rect r="r" b="b" t="t" l="l"/>
            <a:pathLst>
              <a:path h="4114800" w="4647105">
                <a:moveTo>
                  <a:pt x="4647105" y="0"/>
                </a:moveTo>
                <a:lnTo>
                  <a:pt x="0" y="0"/>
                </a:lnTo>
                <a:lnTo>
                  <a:pt x="0" y="4114800"/>
                </a:lnTo>
                <a:lnTo>
                  <a:pt x="4647105" y="4114800"/>
                </a:lnTo>
                <a:lnTo>
                  <a:pt x="464710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244220" y="6172200"/>
            <a:ext cx="4647105" cy="4114800"/>
          </a:xfrm>
          <a:custGeom>
            <a:avLst/>
            <a:gdLst/>
            <a:ahLst/>
            <a:cxnLst/>
            <a:rect r="r" b="b" t="t" l="l"/>
            <a:pathLst>
              <a:path h="4114800" w="4647105">
                <a:moveTo>
                  <a:pt x="0" y="0"/>
                </a:moveTo>
                <a:lnTo>
                  <a:pt x="4647105" y="0"/>
                </a:lnTo>
                <a:lnTo>
                  <a:pt x="464710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844671">
            <a:off x="-338509" y="8076371"/>
            <a:ext cx="2077200" cy="2538612"/>
          </a:xfrm>
          <a:custGeom>
            <a:avLst/>
            <a:gdLst/>
            <a:ahLst/>
            <a:cxnLst/>
            <a:rect r="r" b="b" t="t" l="l"/>
            <a:pathLst>
              <a:path h="2538612" w="2077200">
                <a:moveTo>
                  <a:pt x="0" y="0"/>
                </a:moveTo>
                <a:lnTo>
                  <a:pt x="2077199" y="0"/>
                </a:lnTo>
                <a:lnTo>
                  <a:pt x="2077199" y="2538612"/>
                </a:lnTo>
                <a:lnTo>
                  <a:pt x="0" y="253861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0">
            <a:off x="16000363" y="7748388"/>
            <a:ext cx="2077200" cy="2538612"/>
          </a:xfrm>
          <a:custGeom>
            <a:avLst/>
            <a:gdLst/>
            <a:ahLst/>
            <a:cxnLst/>
            <a:rect r="r" b="b" t="t" l="l"/>
            <a:pathLst>
              <a:path h="2538612" w="2077200">
                <a:moveTo>
                  <a:pt x="2077199" y="0"/>
                </a:moveTo>
                <a:lnTo>
                  <a:pt x="0" y="0"/>
                </a:lnTo>
                <a:lnTo>
                  <a:pt x="0" y="2538612"/>
                </a:lnTo>
                <a:lnTo>
                  <a:pt x="2077199" y="2538612"/>
                </a:lnTo>
                <a:lnTo>
                  <a:pt x="2077199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9799849" y="525567"/>
            <a:ext cx="662924" cy="662924"/>
            <a:chOff x="0" y="0"/>
            <a:chExt cx="647700" cy="6477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47700" cy="647700"/>
            </a:xfrm>
            <a:custGeom>
              <a:avLst/>
              <a:gdLst/>
              <a:ahLst/>
              <a:cxnLst/>
              <a:rect r="r" b="b" t="t" l="l"/>
              <a:pathLst>
                <a:path h="647700" w="647700">
                  <a:moveTo>
                    <a:pt x="477520" y="21590"/>
                  </a:moveTo>
                  <a:lnTo>
                    <a:pt x="374650" y="269240"/>
                  </a:lnTo>
                  <a:lnTo>
                    <a:pt x="623570" y="166370"/>
                  </a:lnTo>
                  <a:lnTo>
                    <a:pt x="647700" y="219710"/>
                  </a:lnTo>
                  <a:lnTo>
                    <a:pt x="397510" y="322580"/>
                  </a:lnTo>
                  <a:lnTo>
                    <a:pt x="647700" y="425450"/>
                  </a:lnTo>
                  <a:lnTo>
                    <a:pt x="623570" y="477520"/>
                  </a:lnTo>
                  <a:lnTo>
                    <a:pt x="374650" y="374650"/>
                  </a:lnTo>
                  <a:lnTo>
                    <a:pt x="477520" y="623570"/>
                  </a:lnTo>
                  <a:lnTo>
                    <a:pt x="425450" y="647700"/>
                  </a:lnTo>
                  <a:lnTo>
                    <a:pt x="322580" y="397510"/>
                  </a:lnTo>
                  <a:lnTo>
                    <a:pt x="219710" y="647700"/>
                  </a:lnTo>
                  <a:lnTo>
                    <a:pt x="167640" y="623570"/>
                  </a:lnTo>
                  <a:lnTo>
                    <a:pt x="269240" y="374650"/>
                  </a:lnTo>
                  <a:lnTo>
                    <a:pt x="21590" y="477520"/>
                  </a:lnTo>
                  <a:lnTo>
                    <a:pt x="0" y="425450"/>
                  </a:lnTo>
                  <a:lnTo>
                    <a:pt x="247650" y="322580"/>
                  </a:lnTo>
                  <a:lnTo>
                    <a:pt x="0" y="219710"/>
                  </a:lnTo>
                  <a:lnTo>
                    <a:pt x="21590" y="167640"/>
                  </a:lnTo>
                  <a:lnTo>
                    <a:pt x="269240" y="269240"/>
                  </a:lnTo>
                  <a:lnTo>
                    <a:pt x="167640" y="21590"/>
                  </a:lnTo>
                  <a:lnTo>
                    <a:pt x="219710" y="0"/>
                  </a:lnTo>
                  <a:lnTo>
                    <a:pt x="322580" y="247650"/>
                  </a:lnTo>
                  <a:lnTo>
                    <a:pt x="425450" y="0"/>
                  </a:lnTo>
                  <a:lnTo>
                    <a:pt x="477520" y="21590"/>
                  </a:lnTo>
                  <a:close/>
                </a:path>
              </a:pathLst>
            </a:custGeom>
            <a:solidFill>
              <a:srgbClr val="90A2AC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152400" y="104775"/>
              <a:ext cx="3429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AutoShape 12" id="12"/>
          <p:cNvSpPr/>
          <p:nvPr/>
        </p:nvSpPr>
        <p:spPr>
          <a:xfrm flipV="true">
            <a:off x="15737737" y="496992"/>
            <a:ext cx="1980878" cy="0"/>
          </a:xfrm>
          <a:prstGeom prst="line">
            <a:avLst/>
          </a:prstGeom>
          <a:ln cap="flat" w="57150">
            <a:solidFill>
              <a:srgbClr val="646464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EF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-1246033" y="-9099164"/>
            <a:ext cx="21428840" cy="28571787"/>
          </a:xfrm>
          <a:custGeom>
            <a:avLst/>
            <a:gdLst/>
            <a:ahLst/>
            <a:cxnLst/>
            <a:rect r="r" b="b" t="t" l="l"/>
            <a:pathLst>
              <a:path h="28571787" w="21428840">
                <a:moveTo>
                  <a:pt x="0" y="0"/>
                </a:moveTo>
                <a:lnTo>
                  <a:pt x="21428840" y="0"/>
                </a:lnTo>
                <a:lnTo>
                  <a:pt x="21428840" y="28571787"/>
                </a:lnTo>
                <a:lnTo>
                  <a:pt x="0" y="285717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1605677"/>
            <a:ext cx="15651315" cy="7841514"/>
            <a:chOff x="0" y="0"/>
            <a:chExt cx="2015120" cy="100960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015120" cy="1009602"/>
            </a:xfrm>
            <a:custGeom>
              <a:avLst/>
              <a:gdLst/>
              <a:ahLst/>
              <a:cxnLst/>
              <a:rect r="r" b="b" t="t" l="l"/>
              <a:pathLst>
                <a:path h="1009602" w="2015120">
                  <a:moveTo>
                    <a:pt x="9661" y="0"/>
                  </a:moveTo>
                  <a:lnTo>
                    <a:pt x="2005459" y="0"/>
                  </a:lnTo>
                  <a:cubicBezTo>
                    <a:pt x="2010795" y="0"/>
                    <a:pt x="2015120" y="4325"/>
                    <a:pt x="2015120" y="9661"/>
                  </a:cubicBezTo>
                  <a:lnTo>
                    <a:pt x="2015120" y="999940"/>
                  </a:lnTo>
                  <a:cubicBezTo>
                    <a:pt x="2015120" y="1005276"/>
                    <a:pt x="2010795" y="1009602"/>
                    <a:pt x="2005459" y="1009602"/>
                  </a:cubicBezTo>
                  <a:lnTo>
                    <a:pt x="9661" y="1009602"/>
                  </a:lnTo>
                  <a:cubicBezTo>
                    <a:pt x="7099" y="1009602"/>
                    <a:pt x="4641" y="1008584"/>
                    <a:pt x="2830" y="1006772"/>
                  </a:cubicBezTo>
                  <a:cubicBezTo>
                    <a:pt x="1018" y="1004960"/>
                    <a:pt x="0" y="1002503"/>
                    <a:pt x="0" y="999940"/>
                  </a:cubicBezTo>
                  <a:lnTo>
                    <a:pt x="0" y="9661"/>
                  </a:lnTo>
                  <a:cubicBezTo>
                    <a:pt x="0" y="4325"/>
                    <a:pt x="4325" y="0"/>
                    <a:pt x="9661" y="0"/>
                  </a:cubicBezTo>
                  <a:close/>
                </a:path>
              </a:pathLst>
            </a:custGeom>
            <a:solidFill>
              <a:srgbClr val="FFF1E5"/>
            </a:solidFill>
            <a:ln w="1905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015120" cy="105722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AutoShape 6" id="6"/>
          <p:cNvSpPr/>
          <p:nvPr/>
        </p:nvSpPr>
        <p:spPr>
          <a:xfrm flipV="true">
            <a:off x="17311688" y="1074968"/>
            <a:ext cx="0" cy="1980878"/>
          </a:xfrm>
          <a:prstGeom prst="line">
            <a:avLst/>
          </a:prstGeom>
          <a:ln cap="flat" w="104775">
            <a:solidFill>
              <a:srgbClr val="64646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16920900" y="647140"/>
            <a:ext cx="763121" cy="763121"/>
            <a:chOff x="0" y="0"/>
            <a:chExt cx="698500" cy="6985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98500" cy="698500"/>
            </a:xfrm>
            <a:custGeom>
              <a:avLst/>
              <a:gdLst/>
              <a:ahLst/>
              <a:cxnLst/>
              <a:rect r="r" b="b" t="t" l="l"/>
              <a:pathLst>
                <a:path h="698500" w="698500">
                  <a:moveTo>
                    <a:pt x="629260" y="281037"/>
                  </a:moveTo>
                  <a:cubicBezTo>
                    <a:pt x="583433" y="281037"/>
                    <a:pt x="500858" y="298666"/>
                    <a:pt x="431161" y="316094"/>
                  </a:cubicBezTo>
                  <a:cubicBezTo>
                    <a:pt x="492925" y="279345"/>
                    <a:pt x="564222" y="233610"/>
                    <a:pt x="596877" y="200955"/>
                  </a:cubicBezTo>
                  <a:cubicBezTo>
                    <a:pt x="623929" y="173883"/>
                    <a:pt x="623929" y="130113"/>
                    <a:pt x="596877" y="103060"/>
                  </a:cubicBezTo>
                  <a:cubicBezTo>
                    <a:pt x="569825" y="76008"/>
                    <a:pt x="526035" y="76008"/>
                    <a:pt x="498983" y="103060"/>
                  </a:cubicBezTo>
                  <a:cubicBezTo>
                    <a:pt x="466583" y="135443"/>
                    <a:pt x="420665" y="206285"/>
                    <a:pt x="383734" y="267866"/>
                  </a:cubicBezTo>
                  <a:cubicBezTo>
                    <a:pt x="401453" y="198189"/>
                    <a:pt x="419519" y="115431"/>
                    <a:pt x="419519" y="69241"/>
                  </a:cubicBezTo>
                  <a:cubicBezTo>
                    <a:pt x="419519" y="30964"/>
                    <a:pt x="388536" y="0"/>
                    <a:pt x="350277" y="0"/>
                  </a:cubicBezTo>
                  <a:cubicBezTo>
                    <a:pt x="312001" y="0"/>
                    <a:pt x="281037" y="30964"/>
                    <a:pt x="281037" y="69241"/>
                  </a:cubicBezTo>
                  <a:cubicBezTo>
                    <a:pt x="281037" y="115067"/>
                    <a:pt x="298666" y="197662"/>
                    <a:pt x="316094" y="267339"/>
                  </a:cubicBezTo>
                  <a:cubicBezTo>
                    <a:pt x="279345" y="205575"/>
                    <a:pt x="233610" y="134297"/>
                    <a:pt x="200955" y="101623"/>
                  </a:cubicBezTo>
                  <a:cubicBezTo>
                    <a:pt x="173902" y="74571"/>
                    <a:pt x="130113" y="74571"/>
                    <a:pt x="103060" y="101623"/>
                  </a:cubicBezTo>
                  <a:cubicBezTo>
                    <a:pt x="76008" y="128675"/>
                    <a:pt x="76008" y="172465"/>
                    <a:pt x="103060" y="199517"/>
                  </a:cubicBezTo>
                  <a:cubicBezTo>
                    <a:pt x="135443" y="231917"/>
                    <a:pt x="206285" y="277835"/>
                    <a:pt x="267866" y="314766"/>
                  </a:cubicBezTo>
                  <a:cubicBezTo>
                    <a:pt x="198189" y="297064"/>
                    <a:pt x="115431" y="279000"/>
                    <a:pt x="69241" y="279000"/>
                  </a:cubicBezTo>
                  <a:cubicBezTo>
                    <a:pt x="30964" y="279000"/>
                    <a:pt x="0" y="309964"/>
                    <a:pt x="0" y="348223"/>
                  </a:cubicBezTo>
                  <a:cubicBezTo>
                    <a:pt x="0" y="386499"/>
                    <a:pt x="30964" y="417463"/>
                    <a:pt x="69241" y="417463"/>
                  </a:cubicBezTo>
                  <a:cubicBezTo>
                    <a:pt x="115067" y="417463"/>
                    <a:pt x="197662" y="399834"/>
                    <a:pt x="267339" y="382406"/>
                  </a:cubicBezTo>
                  <a:cubicBezTo>
                    <a:pt x="205575" y="419155"/>
                    <a:pt x="134297" y="464890"/>
                    <a:pt x="101623" y="497564"/>
                  </a:cubicBezTo>
                  <a:cubicBezTo>
                    <a:pt x="74571" y="524617"/>
                    <a:pt x="74571" y="568387"/>
                    <a:pt x="101623" y="595439"/>
                  </a:cubicBezTo>
                  <a:cubicBezTo>
                    <a:pt x="128694" y="622510"/>
                    <a:pt x="172465" y="622510"/>
                    <a:pt x="199517" y="595439"/>
                  </a:cubicBezTo>
                  <a:cubicBezTo>
                    <a:pt x="231917" y="563057"/>
                    <a:pt x="277835" y="492215"/>
                    <a:pt x="314766" y="430634"/>
                  </a:cubicBezTo>
                  <a:cubicBezTo>
                    <a:pt x="297064" y="500311"/>
                    <a:pt x="279000" y="583087"/>
                    <a:pt x="279000" y="629260"/>
                  </a:cubicBezTo>
                  <a:cubicBezTo>
                    <a:pt x="279000" y="667536"/>
                    <a:pt x="309964" y="698500"/>
                    <a:pt x="348223" y="698500"/>
                  </a:cubicBezTo>
                  <a:cubicBezTo>
                    <a:pt x="386499" y="698500"/>
                    <a:pt x="417463" y="667536"/>
                    <a:pt x="417463" y="629260"/>
                  </a:cubicBezTo>
                  <a:cubicBezTo>
                    <a:pt x="417463" y="583433"/>
                    <a:pt x="399852" y="500858"/>
                    <a:pt x="382406" y="431161"/>
                  </a:cubicBezTo>
                  <a:cubicBezTo>
                    <a:pt x="419155" y="492925"/>
                    <a:pt x="464890" y="564203"/>
                    <a:pt x="497564" y="596877"/>
                  </a:cubicBezTo>
                  <a:cubicBezTo>
                    <a:pt x="524617" y="623929"/>
                    <a:pt x="568406" y="623929"/>
                    <a:pt x="595457" y="596877"/>
                  </a:cubicBezTo>
                  <a:cubicBezTo>
                    <a:pt x="622510" y="569825"/>
                    <a:pt x="622510" y="526035"/>
                    <a:pt x="595457" y="498983"/>
                  </a:cubicBezTo>
                  <a:cubicBezTo>
                    <a:pt x="563057" y="466583"/>
                    <a:pt x="492215" y="420665"/>
                    <a:pt x="430634" y="383734"/>
                  </a:cubicBezTo>
                  <a:cubicBezTo>
                    <a:pt x="500311" y="401453"/>
                    <a:pt x="583087" y="419519"/>
                    <a:pt x="629260" y="419519"/>
                  </a:cubicBezTo>
                  <a:cubicBezTo>
                    <a:pt x="667536" y="419519"/>
                    <a:pt x="698500" y="388536"/>
                    <a:pt x="698500" y="350277"/>
                  </a:cubicBezTo>
                  <a:cubicBezTo>
                    <a:pt x="698500" y="312001"/>
                    <a:pt x="667536" y="281037"/>
                    <a:pt x="629260" y="281037"/>
                  </a:cubicBezTo>
                  <a:close/>
                </a:path>
              </a:pathLst>
            </a:custGeom>
            <a:solidFill>
              <a:srgbClr val="88A3B5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165100" y="117475"/>
              <a:ext cx="368300" cy="415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4468918" y="7304642"/>
            <a:ext cx="2982358" cy="2982358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l="-25187" t="0" r="-25187" b="0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325687" y="1984505"/>
            <a:ext cx="14131155" cy="7448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Not every barrier sits within the lesson.</a:t>
            </a:r>
          </a:p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Consider:</a:t>
            </a:r>
          </a:p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VISUAL </a:t>
            </a: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Is the board or resource cluttered?</a:t>
            </a:r>
          </a:p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AUDITORY </a:t>
            </a: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Is unnecessary noise making con</a:t>
            </a: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centration difficult?</a:t>
            </a:r>
          </a:p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PHYSICAL </a:t>
            </a: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Can pupils access resources and move around successfully?</a:t>
            </a:r>
          </a:p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SENSORY </a:t>
            </a: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Could lighting, noise or seating create difficulty?</a:t>
            </a:r>
          </a:p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ROUTINE </a:t>
            </a: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Do pupils know what happens next?</a:t>
            </a:r>
          </a:p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SOCIAL </a:t>
            </a: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Does the grouping help or hinder participation?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Sometimes the most effective adaptation isn't something we give the pupil.</a:t>
            </a:r>
          </a:p>
          <a:p>
            <a:pPr algn="l">
              <a:lnSpc>
                <a:spcPts val="4200"/>
              </a:lnSpc>
            </a:pPr>
          </a:p>
          <a:p>
            <a:pPr algn="ctr">
              <a:lnSpc>
                <a:spcPts val="4200"/>
              </a:lnSpc>
            </a:pPr>
            <a:r>
              <a:rPr lang="en-US" b="true" sz="3000" i="true">
                <a:solidFill>
                  <a:srgbClr val="000000"/>
                </a:solidFill>
                <a:latin typeface="Montserrat Medium Italics"/>
                <a:ea typeface="Montserrat Medium Italics"/>
                <a:cs typeface="Montserrat Medium Italics"/>
                <a:sym typeface="Montserrat Medium Italics"/>
              </a:rPr>
              <a:t>It's something we change around them.</a:t>
            </a:r>
          </a:p>
          <a:p>
            <a:pPr algn="l">
              <a:lnSpc>
                <a:spcPts val="4200"/>
              </a:lnSpc>
            </a:pPr>
          </a:p>
        </p:txBody>
      </p:sp>
      <p:sp>
        <p:nvSpPr>
          <p:cNvPr name="Freeform 13" id="13"/>
          <p:cNvSpPr/>
          <p:nvPr/>
        </p:nvSpPr>
        <p:spPr>
          <a:xfrm flipH="true" flipV="false" rot="6797246">
            <a:off x="-95360" y="8011183"/>
            <a:ext cx="2077200" cy="2538612"/>
          </a:xfrm>
          <a:custGeom>
            <a:avLst/>
            <a:gdLst/>
            <a:ahLst/>
            <a:cxnLst/>
            <a:rect r="r" b="b" t="t" l="l"/>
            <a:pathLst>
              <a:path h="2538612" w="2077200">
                <a:moveTo>
                  <a:pt x="2077200" y="0"/>
                </a:moveTo>
                <a:lnTo>
                  <a:pt x="0" y="0"/>
                </a:lnTo>
                <a:lnTo>
                  <a:pt x="0" y="2538611"/>
                </a:lnTo>
                <a:lnTo>
                  <a:pt x="2077200" y="2538611"/>
                </a:lnTo>
                <a:lnTo>
                  <a:pt x="207720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47060" y="305525"/>
            <a:ext cx="14066025" cy="954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15"/>
              </a:lnSpc>
            </a:pPr>
            <a:r>
              <a:rPr lang="en-US" sz="6399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Adapt the Environmen</a:t>
            </a:r>
            <a:r>
              <a:rPr lang="en-US" sz="6399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t Too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EF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-1246033" y="-9099164"/>
            <a:ext cx="21428840" cy="28571787"/>
          </a:xfrm>
          <a:custGeom>
            <a:avLst/>
            <a:gdLst/>
            <a:ahLst/>
            <a:cxnLst/>
            <a:rect r="r" b="b" t="t" l="l"/>
            <a:pathLst>
              <a:path h="28571787" w="21428840">
                <a:moveTo>
                  <a:pt x="0" y="0"/>
                </a:moveTo>
                <a:lnTo>
                  <a:pt x="21428840" y="0"/>
                </a:lnTo>
                <a:lnTo>
                  <a:pt x="21428840" y="28571787"/>
                </a:lnTo>
                <a:lnTo>
                  <a:pt x="0" y="285717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16500" y="361966"/>
            <a:ext cx="16596595" cy="927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20"/>
              </a:lnSpc>
            </a:pPr>
            <a:r>
              <a:rPr lang="en-US" sz="6000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Teacher</a:t>
            </a:r>
            <a:r>
              <a:rPr lang="en-US" sz="6000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s and Support St</a:t>
            </a:r>
            <a:r>
              <a:rPr lang="en-US" sz="6000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aff: Adap</a:t>
            </a:r>
            <a:r>
              <a:rPr lang="en-US" sz="6000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t</a:t>
            </a:r>
            <a:r>
              <a:rPr lang="en-US" sz="6000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 T</a:t>
            </a:r>
            <a:r>
              <a:rPr lang="en-US" sz="6000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ogether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416500" y="1870726"/>
            <a:ext cx="11761078" cy="7981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Effective adaptation</a:t>
            </a: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relies on communication.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Teachers might identify:</a:t>
            </a:r>
          </a:p>
          <a:p>
            <a:pPr algn="l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 essential learning</a:t>
            </a:r>
          </a:p>
          <a:p>
            <a:pPr algn="l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likely barriers</a:t>
            </a:r>
          </a:p>
          <a:p>
            <a:pPr algn="l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available scaffolds</a:t>
            </a:r>
          </a:p>
          <a:p>
            <a:pPr algn="l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what must remain challenging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TAs and support staff might notice:</a:t>
            </a:r>
          </a:p>
          <a:p>
            <a:pPr algn="l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when a pupil becomes stuck</a:t>
            </a:r>
          </a:p>
          <a:p>
            <a:pPr algn="l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which prompts work</a:t>
            </a:r>
          </a:p>
          <a:p>
            <a:pPr algn="l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when support isn't needed</a:t>
            </a:r>
          </a:p>
          <a:p>
            <a:pPr algn="l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pupils use resources</a:t>
            </a:r>
          </a:p>
          <a:p>
            <a:pPr algn="l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whether an adaptation is increasing independence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true" flipV="false" rot="5108541">
            <a:off x="118731" y="8406287"/>
            <a:ext cx="2077200" cy="2538612"/>
          </a:xfrm>
          <a:custGeom>
            <a:avLst/>
            <a:gdLst/>
            <a:ahLst/>
            <a:cxnLst/>
            <a:rect r="r" b="b" t="t" l="l"/>
            <a:pathLst>
              <a:path h="2538612" w="2077200">
                <a:moveTo>
                  <a:pt x="2077199" y="0"/>
                </a:moveTo>
                <a:lnTo>
                  <a:pt x="0" y="0"/>
                </a:lnTo>
                <a:lnTo>
                  <a:pt x="0" y="2538611"/>
                </a:lnTo>
                <a:lnTo>
                  <a:pt x="2077199" y="2538611"/>
                </a:lnTo>
                <a:lnTo>
                  <a:pt x="2077199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5108541">
            <a:off x="-883285" y="8883732"/>
            <a:ext cx="4647105" cy="4114800"/>
          </a:xfrm>
          <a:custGeom>
            <a:avLst/>
            <a:gdLst/>
            <a:ahLst/>
            <a:cxnLst/>
            <a:rect r="r" b="b" t="t" l="l"/>
            <a:pathLst>
              <a:path h="4114800" w="4647105">
                <a:moveTo>
                  <a:pt x="0" y="0"/>
                </a:moveTo>
                <a:lnTo>
                  <a:pt x="4647105" y="0"/>
                </a:lnTo>
                <a:lnTo>
                  <a:pt x="464710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705826" y="6840745"/>
            <a:ext cx="4647105" cy="4114800"/>
          </a:xfrm>
          <a:custGeom>
            <a:avLst/>
            <a:gdLst/>
            <a:ahLst/>
            <a:cxnLst/>
            <a:rect r="r" b="b" t="t" l="l"/>
            <a:pathLst>
              <a:path h="4114800" w="4647105">
                <a:moveTo>
                  <a:pt x="0" y="0"/>
                </a:moveTo>
                <a:lnTo>
                  <a:pt x="4647104" y="0"/>
                </a:lnTo>
                <a:lnTo>
                  <a:pt x="46471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3802232">
            <a:off x="16678207" y="8229600"/>
            <a:ext cx="3957066" cy="4114800"/>
          </a:xfrm>
          <a:custGeom>
            <a:avLst/>
            <a:gdLst/>
            <a:ahLst/>
            <a:cxnLst/>
            <a:rect r="r" b="b" t="t" l="l"/>
            <a:pathLst>
              <a:path h="4114800" w="3957066">
                <a:moveTo>
                  <a:pt x="0" y="0"/>
                </a:moveTo>
                <a:lnTo>
                  <a:pt x="3957066" y="0"/>
                </a:lnTo>
                <a:lnTo>
                  <a:pt x="395706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alphaModFix amt="69000"/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14007959" y="7264715"/>
            <a:ext cx="662924" cy="662924"/>
            <a:chOff x="0" y="0"/>
            <a:chExt cx="647700" cy="6477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47700" cy="647700"/>
            </a:xfrm>
            <a:custGeom>
              <a:avLst/>
              <a:gdLst/>
              <a:ahLst/>
              <a:cxnLst/>
              <a:rect r="r" b="b" t="t" l="l"/>
              <a:pathLst>
                <a:path h="647700" w="647700">
                  <a:moveTo>
                    <a:pt x="477520" y="21590"/>
                  </a:moveTo>
                  <a:lnTo>
                    <a:pt x="374650" y="269240"/>
                  </a:lnTo>
                  <a:lnTo>
                    <a:pt x="623570" y="166370"/>
                  </a:lnTo>
                  <a:lnTo>
                    <a:pt x="647700" y="219710"/>
                  </a:lnTo>
                  <a:lnTo>
                    <a:pt x="397510" y="322580"/>
                  </a:lnTo>
                  <a:lnTo>
                    <a:pt x="647700" y="425450"/>
                  </a:lnTo>
                  <a:lnTo>
                    <a:pt x="623570" y="477520"/>
                  </a:lnTo>
                  <a:lnTo>
                    <a:pt x="374650" y="374650"/>
                  </a:lnTo>
                  <a:lnTo>
                    <a:pt x="477520" y="623570"/>
                  </a:lnTo>
                  <a:lnTo>
                    <a:pt x="425450" y="647700"/>
                  </a:lnTo>
                  <a:lnTo>
                    <a:pt x="322580" y="397510"/>
                  </a:lnTo>
                  <a:lnTo>
                    <a:pt x="219710" y="647700"/>
                  </a:lnTo>
                  <a:lnTo>
                    <a:pt x="167640" y="623570"/>
                  </a:lnTo>
                  <a:lnTo>
                    <a:pt x="269240" y="374650"/>
                  </a:lnTo>
                  <a:lnTo>
                    <a:pt x="21590" y="477520"/>
                  </a:lnTo>
                  <a:lnTo>
                    <a:pt x="0" y="425450"/>
                  </a:lnTo>
                  <a:lnTo>
                    <a:pt x="247650" y="322580"/>
                  </a:lnTo>
                  <a:lnTo>
                    <a:pt x="0" y="219710"/>
                  </a:lnTo>
                  <a:lnTo>
                    <a:pt x="21590" y="167640"/>
                  </a:lnTo>
                  <a:lnTo>
                    <a:pt x="269240" y="269240"/>
                  </a:lnTo>
                  <a:lnTo>
                    <a:pt x="167640" y="21590"/>
                  </a:lnTo>
                  <a:lnTo>
                    <a:pt x="219710" y="0"/>
                  </a:lnTo>
                  <a:lnTo>
                    <a:pt x="322580" y="247650"/>
                  </a:lnTo>
                  <a:lnTo>
                    <a:pt x="425450" y="0"/>
                  </a:lnTo>
                  <a:lnTo>
                    <a:pt x="477520" y="2159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152400" y="104775"/>
              <a:ext cx="3429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11334284" y="3459480"/>
            <a:ext cx="6010273" cy="33299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360"/>
              </a:lnSpc>
            </a:pPr>
            <a:r>
              <a:rPr lang="en-US" b="true" sz="2400" i="true">
                <a:solidFill>
                  <a:srgbClr val="000000"/>
                </a:solidFill>
                <a:latin typeface="Montserrat Medium Italics"/>
                <a:ea typeface="Montserrat Medium Italics"/>
                <a:cs typeface="Montserrat Medium Italics"/>
                <a:sym typeface="Montserrat Medium Italics"/>
              </a:rPr>
              <a:t>Then bring that information together:</a:t>
            </a:r>
          </a:p>
          <a:p>
            <a:pPr algn="just">
              <a:lnSpc>
                <a:spcPts val="3360"/>
              </a:lnSpc>
            </a:pPr>
            <a:r>
              <a:rPr lang="en-US" b="true" sz="2400" i="true">
                <a:solidFill>
                  <a:srgbClr val="000000"/>
                </a:solidFill>
                <a:latin typeface="Montserrat Medium Italics"/>
                <a:ea typeface="Montserrat Medium Italics"/>
                <a:cs typeface="Montserrat Medium Italics"/>
                <a:sym typeface="Montserrat Medium Italics"/>
              </a:rPr>
              <a:t>“We noticed…”</a:t>
            </a:r>
          </a:p>
          <a:p>
            <a:pPr algn="just">
              <a:lnSpc>
                <a:spcPts val="3360"/>
              </a:lnSpc>
            </a:pPr>
            <a:r>
              <a:rPr lang="en-US" b="true" sz="2400" i="true">
                <a:solidFill>
                  <a:srgbClr val="000000"/>
                </a:solidFill>
                <a:latin typeface="Montserrat Medium Italics"/>
                <a:ea typeface="Montserrat Medium Italics"/>
                <a:cs typeface="Montserrat Medium Italics"/>
                <a:sym typeface="Montserrat Medium Italics"/>
              </a:rPr>
              <a:t>“We tried…”</a:t>
            </a:r>
          </a:p>
          <a:p>
            <a:pPr algn="just">
              <a:lnSpc>
                <a:spcPts val="3360"/>
              </a:lnSpc>
            </a:pPr>
            <a:r>
              <a:rPr lang="en-US" b="true" sz="2400" i="true">
                <a:solidFill>
                  <a:srgbClr val="000000"/>
                </a:solidFill>
                <a:latin typeface="Montserrat Medium Italics"/>
                <a:ea typeface="Montserrat Medium Italics"/>
                <a:cs typeface="Montserrat Medium Italics"/>
                <a:sym typeface="Montserrat Medium Italics"/>
              </a:rPr>
              <a:t>“The pupil responded by…”</a:t>
            </a:r>
          </a:p>
          <a:p>
            <a:pPr algn="just">
              <a:lnSpc>
                <a:spcPts val="3360"/>
              </a:lnSpc>
            </a:pPr>
            <a:r>
              <a:rPr lang="en-US" b="true" sz="2400" i="true">
                <a:solidFill>
                  <a:srgbClr val="000000"/>
                </a:solidFill>
                <a:latin typeface="Montserrat Medium Italics"/>
                <a:ea typeface="Montserrat Medium Italics"/>
                <a:cs typeface="Montserrat Medium Italics"/>
                <a:sym typeface="Montserrat Medium Italics"/>
              </a:rPr>
              <a:t>“Next time we could…”</a:t>
            </a:r>
          </a:p>
          <a:p>
            <a:pPr algn="just">
              <a:lnSpc>
                <a:spcPts val="3360"/>
              </a:lnSpc>
            </a:pPr>
            <a:r>
              <a:rPr lang="en-US" b="true" sz="2400" i="true">
                <a:solidFill>
                  <a:srgbClr val="000000"/>
                </a:solidFill>
                <a:latin typeface="Montserrat Medium Italics"/>
                <a:ea typeface="Montserrat Medium Italics"/>
                <a:cs typeface="Montserrat Medium Italics"/>
                <a:sym typeface="Montserrat Medium Italics"/>
              </a:rPr>
              <a:t>Adaptation becomes stronger when adults learn from what they notice.</a:t>
            </a:r>
          </a:p>
          <a:p>
            <a:pPr algn="just">
              <a:lnSpc>
                <a:spcPts val="3360"/>
              </a:lnSpc>
            </a:pP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EF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-1246033" y="-9099164"/>
            <a:ext cx="21428840" cy="28571787"/>
          </a:xfrm>
          <a:custGeom>
            <a:avLst/>
            <a:gdLst/>
            <a:ahLst/>
            <a:cxnLst/>
            <a:rect r="r" b="b" t="t" l="l"/>
            <a:pathLst>
              <a:path h="28571787" w="21428840">
                <a:moveTo>
                  <a:pt x="0" y="0"/>
                </a:moveTo>
                <a:lnTo>
                  <a:pt x="21428840" y="0"/>
                </a:lnTo>
                <a:lnTo>
                  <a:pt x="21428840" y="28571787"/>
                </a:lnTo>
                <a:lnTo>
                  <a:pt x="0" y="285717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1605677"/>
            <a:ext cx="15651315" cy="7841514"/>
            <a:chOff x="0" y="0"/>
            <a:chExt cx="2015120" cy="100960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015120" cy="1009602"/>
            </a:xfrm>
            <a:custGeom>
              <a:avLst/>
              <a:gdLst/>
              <a:ahLst/>
              <a:cxnLst/>
              <a:rect r="r" b="b" t="t" l="l"/>
              <a:pathLst>
                <a:path h="1009602" w="2015120">
                  <a:moveTo>
                    <a:pt x="9661" y="0"/>
                  </a:moveTo>
                  <a:lnTo>
                    <a:pt x="2005459" y="0"/>
                  </a:lnTo>
                  <a:cubicBezTo>
                    <a:pt x="2010795" y="0"/>
                    <a:pt x="2015120" y="4325"/>
                    <a:pt x="2015120" y="9661"/>
                  </a:cubicBezTo>
                  <a:lnTo>
                    <a:pt x="2015120" y="999940"/>
                  </a:lnTo>
                  <a:cubicBezTo>
                    <a:pt x="2015120" y="1005276"/>
                    <a:pt x="2010795" y="1009602"/>
                    <a:pt x="2005459" y="1009602"/>
                  </a:cubicBezTo>
                  <a:lnTo>
                    <a:pt x="9661" y="1009602"/>
                  </a:lnTo>
                  <a:cubicBezTo>
                    <a:pt x="7099" y="1009602"/>
                    <a:pt x="4641" y="1008584"/>
                    <a:pt x="2830" y="1006772"/>
                  </a:cubicBezTo>
                  <a:cubicBezTo>
                    <a:pt x="1018" y="1004960"/>
                    <a:pt x="0" y="1002503"/>
                    <a:pt x="0" y="999940"/>
                  </a:cubicBezTo>
                  <a:lnTo>
                    <a:pt x="0" y="9661"/>
                  </a:lnTo>
                  <a:cubicBezTo>
                    <a:pt x="0" y="4325"/>
                    <a:pt x="4325" y="0"/>
                    <a:pt x="9661" y="0"/>
                  </a:cubicBezTo>
                  <a:close/>
                </a:path>
              </a:pathLst>
            </a:custGeom>
            <a:solidFill>
              <a:srgbClr val="FFF1E5"/>
            </a:solidFill>
            <a:ln w="1905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015120" cy="105722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AutoShape 6" id="6"/>
          <p:cNvSpPr/>
          <p:nvPr/>
        </p:nvSpPr>
        <p:spPr>
          <a:xfrm flipV="true">
            <a:off x="17311688" y="1074968"/>
            <a:ext cx="0" cy="1980878"/>
          </a:xfrm>
          <a:prstGeom prst="line">
            <a:avLst/>
          </a:prstGeom>
          <a:ln cap="flat" w="104775">
            <a:solidFill>
              <a:srgbClr val="64646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16920900" y="647140"/>
            <a:ext cx="763121" cy="763121"/>
            <a:chOff x="0" y="0"/>
            <a:chExt cx="698500" cy="6985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98500" cy="698500"/>
            </a:xfrm>
            <a:custGeom>
              <a:avLst/>
              <a:gdLst/>
              <a:ahLst/>
              <a:cxnLst/>
              <a:rect r="r" b="b" t="t" l="l"/>
              <a:pathLst>
                <a:path h="698500" w="698500">
                  <a:moveTo>
                    <a:pt x="629260" y="281037"/>
                  </a:moveTo>
                  <a:cubicBezTo>
                    <a:pt x="583433" y="281037"/>
                    <a:pt x="500858" y="298666"/>
                    <a:pt x="431161" y="316094"/>
                  </a:cubicBezTo>
                  <a:cubicBezTo>
                    <a:pt x="492925" y="279345"/>
                    <a:pt x="564222" y="233610"/>
                    <a:pt x="596877" y="200955"/>
                  </a:cubicBezTo>
                  <a:cubicBezTo>
                    <a:pt x="623929" y="173883"/>
                    <a:pt x="623929" y="130113"/>
                    <a:pt x="596877" y="103060"/>
                  </a:cubicBezTo>
                  <a:cubicBezTo>
                    <a:pt x="569825" y="76008"/>
                    <a:pt x="526035" y="76008"/>
                    <a:pt x="498983" y="103060"/>
                  </a:cubicBezTo>
                  <a:cubicBezTo>
                    <a:pt x="466583" y="135443"/>
                    <a:pt x="420665" y="206285"/>
                    <a:pt x="383734" y="267866"/>
                  </a:cubicBezTo>
                  <a:cubicBezTo>
                    <a:pt x="401453" y="198189"/>
                    <a:pt x="419519" y="115431"/>
                    <a:pt x="419519" y="69241"/>
                  </a:cubicBezTo>
                  <a:cubicBezTo>
                    <a:pt x="419519" y="30964"/>
                    <a:pt x="388536" y="0"/>
                    <a:pt x="350277" y="0"/>
                  </a:cubicBezTo>
                  <a:cubicBezTo>
                    <a:pt x="312001" y="0"/>
                    <a:pt x="281037" y="30964"/>
                    <a:pt x="281037" y="69241"/>
                  </a:cubicBezTo>
                  <a:cubicBezTo>
                    <a:pt x="281037" y="115067"/>
                    <a:pt x="298666" y="197662"/>
                    <a:pt x="316094" y="267339"/>
                  </a:cubicBezTo>
                  <a:cubicBezTo>
                    <a:pt x="279345" y="205575"/>
                    <a:pt x="233610" y="134297"/>
                    <a:pt x="200955" y="101623"/>
                  </a:cubicBezTo>
                  <a:cubicBezTo>
                    <a:pt x="173902" y="74571"/>
                    <a:pt x="130113" y="74571"/>
                    <a:pt x="103060" y="101623"/>
                  </a:cubicBezTo>
                  <a:cubicBezTo>
                    <a:pt x="76008" y="128675"/>
                    <a:pt x="76008" y="172465"/>
                    <a:pt x="103060" y="199517"/>
                  </a:cubicBezTo>
                  <a:cubicBezTo>
                    <a:pt x="135443" y="231917"/>
                    <a:pt x="206285" y="277835"/>
                    <a:pt x="267866" y="314766"/>
                  </a:cubicBezTo>
                  <a:cubicBezTo>
                    <a:pt x="198189" y="297064"/>
                    <a:pt x="115431" y="279000"/>
                    <a:pt x="69241" y="279000"/>
                  </a:cubicBezTo>
                  <a:cubicBezTo>
                    <a:pt x="30964" y="279000"/>
                    <a:pt x="0" y="309964"/>
                    <a:pt x="0" y="348223"/>
                  </a:cubicBezTo>
                  <a:cubicBezTo>
                    <a:pt x="0" y="386499"/>
                    <a:pt x="30964" y="417463"/>
                    <a:pt x="69241" y="417463"/>
                  </a:cubicBezTo>
                  <a:cubicBezTo>
                    <a:pt x="115067" y="417463"/>
                    <a:pt x="197662" y="399834"/>
                    <a:pt x="267339" y="382406"/>
                  </a:cubicBezTo>
                  <a:cubicBezTo>
                    <a:pt x="205575" y="419155"/>
                    <a:pt x="134297" y="464890"/>
                    <a:pt x="101623" y="497564"/>
                  </a:cubicBezTo>
                  <a:cubicBezTo>
                    <a:pt x="74571" y="524617"/>
                    <a:pt x="74571" y="568387"/>
                    <a:pt x="101623" y="595439"/>
                  </a:cubicBezTo>
                  <a:cubicBezTo>
                    <a:pt x="128694" y="622510"/>
                    <a:pt x="172465" y="622510"/>
                    <a:pt x="199517" y="595439"/>
                  </a:cubicBezTo>
                  <a:cubicBezTo>
                    <a:pt x="231917" y="563057"/>
                    <a:pt x="277835" y="492215"/>
                    <a:pt x="314766" y="430634"/>
                  </a:cubicBezTo>
                  <a:cubicBezTo>
                    <a:pt x="297064" y="500311"/>
                    <a:pt x="279000" y="583087"/>
                    <a:pt x="279000" y="629260"/>
                  </a:cubicBezTo>
                  <a:cubicBezTo>
                    <a:pt x="279000" y="667536"/>
                    <a:pt x="309964" y="698500"/>
                    <a:pt x="348223" y="698500"/>
                  </a:cubicBezTo>
                  <a:cubicBezTo>
                    <a:pt x="386499" y="698500"/>
                    <a:pt x="417463" y="667536"/>
                    <a:pt x="417463" y="629260"/>
                  </a:cubicBezTo>
                  <a:cubicBezTo>
                    <a:pt x="417463" y="583433"/>
                    <a:pt x="399852" y="500858"/>
                    <a:pt x="382406" y="431161"/>
                  </a:cubicBezTo>
                  <a:cubicBezTo>
                    <a:pt x="419155" y="492925"/>
                    <a:pt x="464890" y="564203"/>
                    <a:pt x="497564" y="596877"/>
                  </a:cubicBezTo>
                  <a:cubicBezTo>
                    <a:pt x="524617" y="623929"/>
                    <a:pt x="568406" y="623929"/>
                    <a:pt x="595457" y="596877"/>
                  </a:cubicBezTo>
                  <a:cubicBezTo>
                    <a:pt x="622510" y="569825"/>
                    <a:pt x="622510" y="526035"/>
                    <a:pt x="595457" y="498983"/>
                  </a:cubicBezTo>
                  <a:cubicBezTo>
                    <a:pt x="563057" y="466583"/>
                    <a:pt x="492215" y="420665"/>
                    <a:pt x="430634" y="383734"/>
                  </a:cubicBezTo>
                  <a:cubicBezTo>
                    <a:pt x="500311" y="401453"/>
                    <a:pt x="583087" y="419519"/>
                    <a:pt x="629260" y="419519"/>
                  </a:cubicBezTo>
                  <a:cubicBezTo>
                    <a:pt x="667536" y="419519"/>
                    <a:pt x="698500" y="388536"/>
                    <a:pt x="698500" y="350277"/>
                  </a:cubicBezTo>
                  <a:cubicBezTo>
                    <a:pt x="698500" y="312001"/>
                    <a:pt x="667536" y="281037"/>
                    <a:pt x="629260" y="281037"/>
                  </a:cubicBezTo>
                  <a:close/>
                </a:path>
              </a:pathLst>
            </a:custGeom>
            <a:solidFill>
              <a:srgbClr val="88A3B5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165100" y="117475"/>
              <a:ext cx="368300" cy="415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4468918" y="7304642"/>
            <a:ext cx="2982358" cy="2982358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l="-25187" t="0" r="-25187" b="0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325687" y="1786201"/>
            <a:ext cx="14131155" cy="7981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Imagine a pupil struggles to remember instructions.</a:t>
            </a:r>
          </a:p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Adaptation A: An adult sits beside them and repeatedly tells them what to do n</a:t>
            </a: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ext.</a:t>
            </a:r>
          </a:p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Adaptation B: Instructions remain visible and the adult prompts the pupil to check them.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Both may help the pupil complete today's task.</a:t>
            </a:r>
          </a:p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But B may also help develop tomorrow's independence.</a:t>
            </a:r>
          </a:p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Before stepping in, ask:</a:t>
            </a:r>
          </a:p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“Could we change the environment or resource so the pupil needs less of me?”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A successful adaptation should enable access.</a:t>
            </a:r>
          </a:p>
          <a:p>
            <a:pPr algn="l">
              <a:lnSpc>
                <a:spcPts val="4200"/>
              </a:lnSpc>
            </a:pP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Where possible, i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t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s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hould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al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so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in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creas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e 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i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n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d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e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pe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nd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enc</a:t>
            </a:r>
            <a:r>
              <a:rPr lang="en-US" b="true" sz="30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e.</a:t>
            </a:r>
          </a:p>
          <a:p>
            <a:pPr algn="l">
              <a:lnSpc>
                <a:spcPts val="4200"/>
              </a:lnSpc>
            </a:pPr>
          </a:p>
        </p:txBody>
      </p:sp>
      <p:sp>
        <p:nvSpPr>
          <p:cNvPr name="Freeform 13" id="13"/>
          <p:cNvSpPr/>
          <p:nvPr/>
        </p:nvSpPr>
        <p:spPr>
          <a:xfrm flipH="true" flipV="false" rot="6797246">
            <a:off x="-95360" y="8011183"/>
            <a:ext cx="2077200" cy="2538612"/>
          </a:xfrm>
          <a:custGeom>
            <a:avLst/>
            <a:gdLst/>
            <a:ahLst/>
            <a:cxnLst/>
            <a:rect r="r" b="b" t="t" l="l"/>
            <a:pathLst>
              <a:path h="2538612" w="2077200">
                <a:moveTo>
                  <a:pt x="2077200" y="0"/>
                </a:moveTo>
                <a:lnTo>
                  <a:pt x="0" y="0"/>
                </a:lnTo>
                <a:lnTo>
                  <a:pt x="0" y="2538611"/>
                </a:lnTo>
                <a:lnTo>
                  <a:pt x="2077200" y="2538611"/>
                </a:lnTo>
                <a:lnTo>
                  <a:pt x="207720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47060" y="305525"/>
            <a:ext cx="14066025" cy="954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15"/>
              </a:lnSpc>
            </a:pPr>
            <a:r>
              <a:rPr lang="en-US" sz="6399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Don't Create Dependence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EF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-1246033" y="-9099164"/>
            <a:ext cx="21428840" cy="28571787"/>
          </a:xfrm>
          <a:custGeom>
            <a:avLst/>
            <a:gdLst/>
            <a:ahLst/>
            <a:cxnLst/>
            <a:rect r="r" b="b" t="t" l="l"/>
            <a:pathLst>
              <a:path h="28571787" w="21428840">
                <a:moveTo>
                  <a:pt x="0" y="0"/>
                </a:moveTo>
                <a:lnTo>
                  <a:pt x="21428840" y="0"/>
                </a:lnTo>
                <a:lnTo>
                  <a:pt x="21428840" y="28571787"/>
                </a:lnTo>
                <a:lnTo>
                  <a:pt x="0" y="285717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16500" y="361966"/>
            <a:ext cx="16596595" cy="927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20"/>
              </a:lnSpc>
            </a:pPr>
            <a:r>
              <a:rPr lang="en-US" sz="6000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Adapt</a:t>
            </a:r>
            <a:r>
              <a:rPr lang="en-US" sz="6000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 → Notice →</a:t>
            </a:r>
            <a:r>
              <a:rPr lang="en-US" sz="6000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 Adjus</a:t>
            </a:r>
            <a:r>
              <a:rPr lang="en-US" sz="6000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t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416500" y="1436554"/>
            <a:ext cx="17181377" cy="9048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Not every adaptation</a:t>
            </a: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will work. And that's okay. The important process is: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ADAPT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Try something purposeful.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↓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NOTICE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</a:t>
            </a: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hat changed?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↓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ADJUST</a:t>
            </a:r>
          </a:p>
          <a:p>
            <a:pPr algn="ctr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Keep, alter or remove the support.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Perhaps the visual prompt transforms independence.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Perhaps the writing frame actually restricts the pupil's ideas.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Perhaps t</a:t>
            </a: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he pupil no longer needs the scaffold.</a:t>
            </a:r>
          </a:p>
          <a:p>
            <a:pPr algn="ctr">
              <a:lnSpc>
                <a:spcPts val="4200"/>
              </a:lnSpc>
            </a:pPr>
            <a:r>
              <a:rPr lang="en-US" b="true" sz="3000" i="true">
                <a:solidFill>
                  <a:srgbClr val="000000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Ada</a:t>
            </a:r>
            <a:r>
              <a:rPr lang="en-US" b="true" sz="3000" i="true">
                <a:solidFill>
                  <a:srgbClr val="000000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ptations should be responsive – not permanent by default.</a:t>
            </a:r>
          </a:p>
          <a:p>
            <a:pPr algn="ctr">
              <a:lnSpc>
                <a:spcPts val="4200"/>
              </a:lnSpc>
            </a:pP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 question is always: “Is this helping?”</a:t>
            </a:r>
          </a:p>
          <a:p>
            <a:pPr algn="l">
              <a:lnSpc>
                <a:spcPts val="4200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true" flipV="false" rot="5108541">
            <a:off x="118731" y="8406287"/>
            <a:ext cx="2077200" cy="2538612"/>
          </a:xfrm>
          <a:custGeom>
            <a:avLst/>
            <a:gdLst/>
            <a:ahLst/>
            <a:cxnLst/>
            <a:rect r="r" b="b" t="t" l="l"/>
            <a:pathLst>
              <a:path h="2538612" w="2077200">
                <a:moveTo>
                  <a:pt x="2077199" y="0"/>
                </a:moveTo>
                <a:lnTo>
                  <a:pt x="0" y="0"/>
                </a:lnTo>
                <a:lnTo>
                  <a:pt x="0" y="2538611"/>
                </a:lnTo>
                <a:lnTo>
                  <a:pt x="2077199" y="2538611"/>
                </a:lnTo>
                <a:lnTo>
                  <a:pt x="2077199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5108541">
            <a:off x="-883285" y="8883732"/>
            <a:ext cx="4647105" cy="4114800"/>
          </a:xfrm>
          <a:custGeom>
            <a:avLst/>
            <a:gdLst/>
            <a:ahLst/>
            <a:cxnLst/>
            <a:rect r="r" b="b" t="t" l="l"/>
            <a:pathLst>
              <a:path h="4114800" w="4647105">
                <a:moveTo>
                  <a:pt x="0" y="0"/>
                </a:moveTo>
                <a:lnTo>
                  <a:pt x="4647105" y="0"/>
                </a:lnTo>
                <a:lnTo>
                  <a:pt x="464710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705826" y="6840745"/>
            <a:ext cx="4647105" cy="4114800"/>
          </a:xfrm>
          <a:custGeom>
            <a:avLst/>
            <a:gdLst/>
            <a:ahLst/>
            <a:cxnLst/>
            <a:rect r="r" b="b" t="t" l="l"/>
            <a:pathLst>
              <a:path h="4114800" w="4647105">
                <a:moveTo>
                  <a:pt x="0" y="0"/>
                </a:moveTo>
                <a:lnTo>
                  <a:pt x="4647104" y="0"/>
                </a:lnTo>
                <a:lnTo>
                  <a:pt x="46471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3802232">
            <a:off x="16678207" y="8229600"/>
            <a:ext cx="3957066" cy="4114800"/>
          </a:xfrm>
          <a:custGeom>
            <a:avLst/>
            <a:gdLst/>
            <a:ahLst/>
            <a:cxnLst/>
            <a:rect r="r" b="b" t="t" l="l"/>
            <a:pathLst>
              <a:path h="4114800" w="3957066">
                <a:moveTo>
                  <a:pt x="0" y="0"/>
                </a:moveTo>
                <a:lnTo>
                  <a:pt x="3957066" y="0"/>
                </a:lnTo>
                <a:lnTo>
                  <a:pt x="395706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alphaModFix amt="69000"/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14845241" y="478324"/>
            <a:ext cx="662924" cy="662924"/>
            <a:chOff x="0" y="0"/>
            <a:chExt cx="647700" cy="6477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47700" cy="647700"/>
            </a:xfrm>
            <a:custGeom>
              <a:avLst/>
              <a:gdLst/>
              <a:ahLst/>
              <a:cxnLst/>
              <a:rect r="r" b="b" t="t" l="l"/>
              <a:pathLst>
                <a:path h="647700" w="647700">
                  <a:moveTo>
                    <a:pt x="477520" y="21590"/>
                  </a:moveTo>
                  <a:lnTo>
                    <a:pt x="374650" y="269240"/>
                  </a:lnTo>
                  <a:lnTo>
                    <a:pt x="623570" y="166370"/>
                  </a:lnTo>
                  <a:lnTo>
                    <a:pt x="647700" y="219710"/>
                  </a:lnTo>
                  <a:lnTo>
                    <a:pt x="397510" y="322580"/>
                  </a:lnTo>
                  <a:lnTo>
                    <a:pt x="647700" y="425450"/>
                  </a:lnTo>
                  <a:lnTo>
                    <a:pt x="623570" y="477520"/>
                  </a:lnTo>
                  <a:lnTo>
                    <a:pt x="374650" y="374650"/>
                  </a:lnTo>
                  <a:lnTo>
                    <a:pt x="477520" y="623570"/>
                  </a:lnTo>
                  <a:lnTo>
                    <a:pt x="425450" y="647700"/>
                  </a:lnTo>
                  <a:lnTo>
                    <a:pt x="322580" y="397510"/>
                  </a:lnTo>
                  <a:lnTo>
                    <a:pt x="219710" y="647700"/>
                  </a:lnTo>
                  <a:lnTo>
                    <a:pt x="167640" y="623570"/>
                  </a:lnTo>
                  <a:lnTo>
                    <a:pt x="269240" y="374650"/>
                  </a:lnTo>
                  <a:lnTo>
                    <a:pt x="21590" y="477520"/>
                  </a:lnTo>
                  <a:lnTo>
                    <a:pt x="0" y="425450"/>
                  </a:lnTo>
                  <a:lnTo>
                    <a:pt x="247650" y="322580"/>
                  </a:lnTo>
                  <a:lnTo>
                    <a:pt x="0" y="219710"/>
                  </a:lnTo>
                  <a:lnTo>
                    <a:pt x="21590" y="167640"/>
                  </a:lnTo>
                  <a:lnTo>
                    <a:pt x="269240" y="269240"/>
                  </a:lnTo>
                  <a:lnTo>
                    <a:pt x="167640" y="21590"/>
                  </a:lnTo>
                  <a:lnTo>
                    <a:pt x="219710" y="0"/>
                  </a:lnTo>
                  <a:lnTo>
                    <a:pt x="322580" y="247650"/>
                  </a:lnTo>
                  <a:lnTo>
                    <a:pt x="425450" y="0"/>
                  </a:lnTo>
                  <a:lnTo>
                    <a:pt x="477520" y="2159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152400" y="104775"/>
              <a:ext cx="3429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EF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-1246033" y="-9099164"/>
            <a:ext cx="21428840" cy="28571787"/>
          </a:xfrm>
          <a:custGeom>
            <a:avLst/>
            <a:gdLst/>
            <a:ahLst/>
            <a:cxnLst/>
            <a:rect r="r" b="b" t="t" l="l"/>
            <a:pathLst>
              <a:path h="28571787" w="21428840">
                <a:moveTo>
                  <a:pt x="0" y="0"/>
                </a:moveTo>
                <a:lnTo>
                  <a:pt x="21428840" y="0"/>
                </a:lnTo>
                <a:lnTo>
                  <a:pt x="21428840" y="28571787"/>
                </a:lnTo>
                <a:lnTo>
                  <a:pt x="0" y="285717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 flipH="true" flipV="true">
            <a:off x="17576825" y="551573"/>
            <a:ext cx="0" cy="1784501"/>
          </a:xfrm>
          <a:prstGeom prst="line">
            <a:avLst/>
          </a:prstGeom>
          <a:ln cap="flat" w="1905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 flipH="true" flipV="true">
            <a:off x="13011940" y="8211324"/>
            <a:ext cx="0" cy="1306317"/>
          </a:xfrm>
          <a:prstGeom prst="line">
            <a:avLst/>
          </a:prstGeom>
          <a:ln cap="flat" w="952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 flipH="true" flipV="true">
            <a:off x="14997133" y="8211324"/>
            <a:ext cx="0" cy="1306317"/>
          </a:xfrm>
          <a:prstGeom prst="line">
            <a:avLst/>
          </a:prstGeom>
          <a:ln cap="flat" w="952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6" id="6"/>
          <p:cNvSpPr/>
          <p:nvPr/>
        </p:nvSpPr>
        <p:spPr>
          <a:xfrm flipH="true" flipV="false" rot="0">
            <a:off x="-1103007" y="7214458"/>
            <a:ext cx="4647105" cy="4114800"/>
          </a:xfrm>
          <a:custGeom>
            <a:avLst/>
            <a:gdLst/>
            <a:ahLst/>
            <a:cxnLst/>
            <a:rect r="r" b="b" t="t" l="l"/>
            <a:pathLst>
              <a:path h="4114800" w="4647105">
                <a:moveTo>
                  <a:pt x="4647105" y="0"/>
                </a:moveTo>
                <a:lnTo>
                  <a:pt x="0" y="0"/>
                </a:lnTo>
                <a:lnTo>
                  <a:pt x="0" y="4114800"/>
                </a:lnTo>
                <a:lnTo>
                  <a:pt x="4647105" y="4114800"/>
                </a:lnTo>
                <a:lnTo>
                  <a:pt x="464710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295275" y="8002552"/>
            <a:ext cx="2077200" cy="2538612"/>
          </a:xfrm>
          <a:custGeom>
            <a:avLst/>
            <a:gdLst/>
            <a:ahLst/>
            <a:cxnLst/>
            <a:rect r="r" b="b" t="t" l="l"/>
            <a:pathLst>
              <a:path h="2538612" w="2077200">
                <a:moveTo>
                  <a:pt x="0" y="0"/>
                </a:moveTo>
                <a:lnTo>
                  <a:pt x="2077200" y="0"/>
                </a:lnTo>
                <a:lnTo>
                  <a:pt x="2077200" y="2538611"/>
                </a:lnTo>
                <a:lnTo>
                  <a:pt x="0" y="253861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266104" y="405814"/>
            <a:ext cx="954442" cy="954442"/>
            <a:chOff x="0" y="0"/>
            <a:chExt cx="698500" cy="6985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98500" cy="698500"/>
            </a:xfrm>
            <a:custGeom>
              <a:avLst/>
              <a:gdLst/>
              <a:ahLst/>
              <a:cxnLst/>
              <a:rect r="r" b="b" t="t" l="l"/>
              <a:pathLst>
                <a:path h="698500" w="698500">
                  <a:moveTo>
                    <a:pt x="629260" y="281037"/>
                  </a:moveTo>
                  <a:cubicBezTo>
                    <a:pt x="583433" y="281037"/>
                    <a:pt x="500858" y="298666"/>
                    <a:pt x="431161" y="316094"/>
                  </a:cubicBezTo>
                  <a:cubicBezTo>
                    <a:pt x="492925" y="279345"/>
                    <a:pt x="564222" y="233610"/>
                    <a:pt x="596877" y="200955"/>
                  </a:cubicBezTo>
                  <a:cubicBezTo>
                    <a:pt x="623929" y="173883"/>
                    <a:pt x="623929" y="130113"/>
                    <a:pt x="596877" y="103060"/>
                  </a:cubicBezTo>
                  <a:cubicBezTo>
                    <a:pt x="569825" y="76008"/>
                    <a:pt x="526035" y="76008"/>
                    <a:pt x="498983" y="103060"/>
                  </a:cubicBezTo>
                  <a:cubicBezTo>
                    <a:pt x="466583" y="135443"/>
                    <a:pt x="420665" y="206285"/>
                    <a:pt x="383734" y="267866"/>
                  </a:cubicBezTo>
                  <a:cubicBezTo>
                    <a:pt x="401453" y="198189"/>
                    <a:pt x="419519" y="115431"/>
                    <a:pt x="419519" y="69241"/>
                  </a:cubicBezTo>
                  <a:cubicBezTo>
                    <a:pt x="419519" y="30964"/>
                    <a:pt x="388536" y="0"/>
                    <a:pt x="350277" y="0"/>
                  </a:cubicBezTo>
                  <a:cubicBezTo>
                    <a:pt x="312001" y="0"/>
                    <a:pt x="281037" y="30964"/>
                    <a:pt x="281037" y="69241"/>
                  </a:cubicBezTo>
                  <a:cubicBezTo>
                    <a:pt x="281037" y="115067"/>
                    <a:pt x="298666" y="197662"/>
                    <a:pt x="316094" y="267339"/>
                  </a:cubicBezTo>
                  <a:cubicBezTo>
                    <a:pt x="279345" y="205575"/>
                    <a:pt x="233610" y="134297"/>
                    <a:pt x="200955" y="101623"/>
                  </a:cubicBezTo>
                  <a:cubicBezTo>
                    <a:pt x="173902" y="74571"/>
                    <a:pt x="130113" y="74571"/>
                    <a:pt x="103060" y="101623"/>
                  </a:cubicBezTo>
                  <a:cubicBezTo>
                    <a:pt x="76008" y="128675"/>
                    <a:pt x="76008" y="172465"/>
                    <a:pt x="103060" y="199517"/>
                  </a:cubicBezTo>
                  <a:cubicBezTo>
                    <a:pt x="135443" y="231917"/>
                    <a:pt x="206285" y="277835"/>
                    <a:pt x="267866" y="314766"/>
                  </a:cubicBezTo>
                  <a:cubicBezTo>
                    <a:pt x="198189" y="297064"/>
                    <a:pt x="115431" y="279000"/>
                    <a:pt x="69241" y="279000"/>
                  </a:cubicBezTo>
                  <a:cubicBezTo>
                    <a:pt x="30964" y="279000"/>
                    <a:pt x="0" y="309964"/>
                    <a:pt x="0" y="348223"/>
                  </a:cubicBezTo>
                  <a:cubicBezTo>
                    <a:pt x="0" y="386499"/>
                    <a:pt x="30964" y="417463"/>
                    <a:pt x="69241" y="417463"/>
                  </a:cubicBezTo>
                  <a:cubicBezTo>
                    <a:pt x="115067" y="417463"/>
                    <a:pt x="197662" y="399834"/>
                    <a:pt x="267339" y="382406"/>
                  </a:cubicBezTo>
                  <a:cubicBezTo>
                    <a:pt x="205575" y="419155"/>
                    <a:pt x="134297" y="464890"/>
                    <a:pt x="101623" y="497564"/>
                  </a:cubicBezTo>
                  <a:cubicBezTo>
                    <a:pt x="74571" y="524617"/>
                    <a:pt x="74571" y="568387"/>
                    <a:pt x="101623" y="595439"/>
                  </a:cubicBezTo>
                  <a:cubicBezTo>
                    <a:pt x="128694" y="622510"/>
                    <a:pt x="172465" y="622510"/>
                    <a:pt x="199517" y="595439"/>
                  </a:cubicBezTo>
                  <a:cubicBezTo>
                    <a:pt x="231917" y="563057"/>
                    <a:pt x="277835" y="492215"/>
                    <a:pt x="314766" y="430634"/>
                  </a:cubicBezTo>
                  <a:cubicBezTo>
                    <a:pt x="297064" y="500311"/>
                    <a:pt x="279000" y="583087"/>
                    <a:pt x="279000" y="629260"/>
                  </a:cubicBezTo>
                  <a:cubicBezTo>
                    <a:pt x="279000" y="667536"/>
                    <a:pt x="309964" y="698500"/>
                    <a:pt x="348223" y="698500"/>
                  </a:cubicBezTo>
                  <a:cubicBezTo>
                    <a:pt x="386499" y="698500"/>
                    <a:pt x="417463" y="667536"/>
                    <a:pt x="417463" y="629260"/>
                  </a:cubicBezTo>
                  <a:cubicBezTo>
                    <a:pt x="417463" y="583433"/>
                    <a:pt x="399852" y="500858"/>
                    <a:pt x="382406" y="431161"/>
                  </a:cubicBezTo>
                  <a:cubicBezTo>
                    <a:pt x="419155" y="492925"/>
                    <a:pt x="464890" y="564203"/>
                    <a:pt x="497564" y="596877"/>
                  </a:cubicBezTo>
                  <a:cubicBezTo>
                    <a:pt x="524617" y="623929"/>
                    <a:pt x="568406" y="623929"/>
                    <a:pt x="595457" y="596877"/>
                  </a:cubicBezTo>
                  <a:cubicBezTo>
                    <a:pt x="622510" y="569825"/>
                    <a:pt x="622510" y="526035"/>
                    <a:pt x="595457" y="498983"/>
                  </a:cubicBezTo>
                  <a:cubicBezTo>
                    <a:pt x="563057" y="466583"/>
                    <a:pt x="492215" y="420665"/>
                    <a:pt x="430634" y="383734"/>
                  </a:cubicBezTo>
                  <a:cubicBezTo>
                    <a:pt x="500311" y="401453"/>
                    <a:pt x="583087" y="419519"/>
                    <a:pt x="629260" y="419519"/>
                  </a:cubicBezTo>
                  <a:cubicBezTo>
                    <a:pt x="667536" y="419519"/>
                    <a:pt x="698500" y="388536"/>
                    <a:pt x="698500" y="350277"/>
                  </a:cubicBezTo>
                  <a:cubicBezTo>
                    <a:pt x="698500" y="312001"/>
                    <a:pt x="667536" y="281037"/>
                    <a:pt x="629260" y="281037"/>
                  </a:cubicBezTo>
                  <a:close/>
                </a:path>
              </a:pathLst>
            </a:custGeom>
            <a:solidFill>
              <a:srgbClr val="BFCBD1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165100" y="117475"/>
              <a:ext cx="368300" cy="415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true" flipV="true" rot="0">
            <a:off x="15420987" y="-755018"/>
            <a:ext cx="4880610" cy="4114800"/>
          </a:xfrm>
          <a:custGeom>
            <a:avLst/>
            <a:gdLst/>
            <a:ahLst/>
            <a:cxnLst/>
            <a:rect r="r" b="b" t="t" l="l"/>
            <a:pathLst>
              <a:path h="4114800" w="4880610">
                <a:moveTo>
                  <a:pt x="4880610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4880610" y="0"/>
                </a:lnTo>
                <a:lnTo>
                  <a:pt x="4880610" y="411480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648088" y="1378582"/>
            <a:ext cx="15640598" cy="76161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79"/>
              </a:lnSpc>
            </a:pPr>
          </a:p>
          <a:p>
            <a:pPr algn="l">
              <a:lnSpc>
                <a:spcPts val="2879"/>
              </a:lnSpc>
            </a:pPr>
          </a:p>
          <a:p>
            <a:pPr algn="l">
              <a:lnSpc>
                <a:spcPts val="2879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Choose one pupil you work with who regularly experiences a barrier.</a:t>
            </a:r>
          </a:p>
          <a:p>
            <a:pPr algn="l">
              <a:lnSpc>
                <a:spcPts val="2879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Teachers, TAs and support staff:</a:t>
            </a:r>
          </a:p>
          <a:p>
            <a:pPr algn="l">
              <a:lnSpc>
                <a:spcPts val="2879"/>
              </a:lnSpc>
            </a:pPr>
          </a:p>
          <a:p>
            <a:pPr algn="l">
              <a:lnSpc>
                <a:spcPts val="2879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First identify: “What is the barrier?”</a:t>
            </a:r>
          </a:p>
          <a:p>
            <a:pPr algn="l">
              <a:lnSpc>
                <a:spcPts val="2879"/>
              </a:lnSpc>
            </a:pPr>
          </a:p>
          <a:p>
            <a:pPr algn="l">
              <a:lnSpc>
                <a:spcPts val="2879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Then choose one small adaptation.</a:t>
            </a:r>
          </a:p>
          <a:p>
            <a:pPr algn="l">
              <a:lnSpc>
                <a:spcPts val="2879"/>
              </a:lnSpc>
            </a:pPr>
          </a:p>
          <a:p>
            <a:pPr algn="l">
              <a:lnSpc>
                <a:spcPts val="2879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Perhaps change:</a:t>
            </a:r>
          </a:p>
          <a:p>
            <a:pPr algn="l">
              <a:lnSpc>
                <a:spcPts val="2879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 instruction                      the resource</a:t>
            </a:r>
          </a:p>
          <a:p>
            <a:pPr algn="l">
              <a:lnSpc>
                <a:spcPts val="2879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 environment                  the processing time</a:t>
            </a:r>
          </a:p>
          <a:p>
            <a:pPr algn="l">
              <a:lnSpc>
                <a:spcPts val="2879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 scaffold                           the way the pupil responds</a:t>
            </a:r>
          </a:p>
          <a:p>
            <a:pPr algn="l">
              <a:lnSpc>
                <a:spcPts val="2879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Try it consistently.</a:t>
            </a:r>
          </a:p>
          <a:p>
            <a:pPr algn="l">
              <a:lnSpc>
                <a:spcPts val="2879"/>
              </a:lnSpc>
            </a:pPr>
          </a:p>
          <a:p>
            <a:pPr algn="l">
              <a:lnSpc>
                <a:spcPts val="2879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Then notice:</a:t>
            </a:r>
          </a:p>
          <a:p>
            <a:pPr algn="l">
              <a:lnSpc>
                <a:spcPts val="2879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“Did the adaptation improve access, participation or independence?”</a:t>
            </a:r>
          </a:p>
          <a:p>
            <a:pPr algn="l">
              <a:lnSpc>
                <a:spcPts val="2879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Share what you noticed with another adult working with the pupil.</a:t>
            </a:r>
          </a:p>
          <a:p>
            <a:pPr algn="l">
              <a:lnSpc>
                <a:spcPts val="2879"/>
              </a:lnSpc>
            </a:pPr>
          </a:p>
          <a:p>
            <a:pPr algn="ctr">
              <a:lnSpc>
                <a:spcPts val="2879"/>
              </a:lnSpc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Small steps. Stronger practice.</a:t>
            </a:r>
          </a:p>
          <a:p>
            <a:pPr algn="l">
              <a:lnSpc>
                <a:spcPts val="2879"/>
              </a:lnSpc>
            </a:pPr>
          </a:p>
        </p:txBody>
      </p:sp>
      <p:sp>
        <p:nvSpPr>
          <p:cNvPr name="TextBox 13" id="13"/>
          <p:cNvSpPr txBox="true"/>
          <p:nvPr/>
        </p:nvSpPr>
        <p:spPr>
          <a:xfrm rot="0">
            <a:off x="1496153" y="432521"/>
            <a:ext cx="16596595" cy="927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20"/>
              </a:lnSpc>
            </a:pPr>
            <a:r>
              <a:rPr lang="en-US" sz="6000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One Small</a:t>
            </a:r>
            <a:r>
              <a:rPr lang="en-US" sz="6000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 Tweak This</a:t>
            </a:r>
            <a:r>
              <a:rPr lang="en-US" sz="6000" b="true">
                <a:solidFill>
                  <a:srgbClr val="000000"/>
                </a:solidFill>
                <a:latin typeface="Goudy Ultra-Bold"/>
                <a:ea typeface="Goudy Ultra-Bold"/>
                <a:cs typeface="Goudy Ultra-Bold"/>
                <a:sym typeface="Goudy Ultra-Bold"/>
              </a:rPr>
              <a:t> Week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EF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-1246033" y="-9099164"/>
            <a:ext cx="21428840" cy="28571787"/>
          </a:xfrm>
          <a:custGeom>
            <a:avLst/>
            <a:gdLst/>
            <a:ahLst/>
            <a:cxnLst/>
            <a:rect r="r" b="b" t="t" l="l"/>
            <a:pathLst>
              <a:path h="28571787" w="21428840">
                <a:moveTo>
                  <a:pt x="0" y="0"/>
                </a:moveTo>
                <a:lnTo>
                  <a:pt x="21428840" y="0"/>
                </a:lnTo>
                <a:lnTo>
                  <a:pt x="21428840" y="28571787"/>
                </a:lnTo>
                <a:lnTo>
                  <a:pt x="0" y="285717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 flipH="true" flipV="true">
            <a:off x="17576825" y="551573"/>
            <a:ext cx="0" cy="1784501"/>
          </a:xfrm>
          <a:prstGeom prst="line">
            <a:avLst/>
          </a:prstGeom>
          <a:ln cap="flat" w="1905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 flipH="true" flipV="true">
            <a:off x="13011940" y="8211324"/>
            <a:ext cx="0" cy="1306317"/>
          </a:xfrm>
          <a:prstGeom prst="line">
            <a:avLst/>
          </a:prstGeom>
          <a:ln cap="flat" w="952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 flipH="true" flipV="true">
            <a:off x="14997133" y="8211324"/>
            <a:ext cx="0" cy="1306317"/>
          </a:xfrm>
          <a:prstGeom prst="line">
            <a:avLst/>
          </a:prstGeom>
          <a:ln cap="flat" w="952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6" id="6"/>
          <p:cNvSpPr/>
          <p:nvPr/>
        </p:nvSpPr>
        <p:spPr>
          <a:xfrm flipH="true" flipV="false" rot="0">
            <a:off x="-1103007" y="7214458"/>
            <a:ext cx="4647105" cy="4114800"/>
          </a:xfrm>
          <a:custGeom>
            <a:avLst/>
            <a:gdLst/>
            <a:ahLst/>
            <a:cxnLst/>
            <a:rect r="r" b="b" t="t" l="l"/>
            <a:pathLst>
              <a:path h="4114800" w="4647105">
                <a:moveTo>
                  <a:pt x="4647105" y="0"/>
                </a:moveTo>
                <a:lnTo>
                  <a:pt x="0" y="0"/>
                </a:lnTo>
                <a:lnTo>
                  <a:pt x="0" y="4114800"/>
                </a:lnTo>
                <a:lnTo>
                  <a:pt x="4647105" y="4114800"/>
                </a:lnTo>
                <a:lnTo>
                  <a:pt x="464710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295275" y="8002552"/>
            <a:ext cx="2077200" cy="2538612"/>
          </a:xfrm>
          <a:custGeom>
            <a:avLst/>
            <a:gdLst/>
            <a:ahLst/>
            <a:cxnLst/>
            <a:rect r="r" b="b" t="t" l="l"/>
            <a:pathLst>
              <a:path h="2538612" w="2077200">
                <a:moveTo>
                  <a:pt x="0" y="0"/>
                </a:moveTo>
                <a:lnTo>
                  <a:pt x="2077200" y="0"/>
                </a:lnTo>
                <a:lnTo>
                  <a:pt x="2077200" y="2538611"/>
                </a:lnTo>
                <a:lnTo>
                  <a:pt x="0" y="253861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266104" y="405814"/>
            <a:ext cx="954442" cy="954442"/>
            <a:chOff x="0" y="0"/>
            <a:chExt cx="698500" cy="6985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98500" cy="698500"/>
            </a:xfrm>
            <a:custGeom>
              <a:avLst/>
              <a:gdLst/>
              <a:ahLst/>
              <a:cxnLst/>
              <a:rect r="r" b="b" t="t" l="l"/>
              <a:pathLst>
                <a:path h="698500" w="698500">
                  <a:moveTo>
                    <a:pt x="629260" y="281037"/>
                  </a:moveTo>
                  <a:cubicBezTo>
                    <a:pt x="583433" y="281037"/>
                    <a:pt x="500858" y="298666"/>
                    <a:pt x="431161" y="316094"/>
                  </a:cubicBezTo>
                  <a:cubicBezTo>
                    <a:pt x="492925" y="279345"/>
                    <a:pt x="564222" y="233610"/>
                    <a:pt x="596877" y="200955"/>
                  </a:cubicBezTo>
                  <a:cubicBezTo>
                    <a:pt x="623929" y="173883"/>
                    <a:pt x="623929" y="130113"/>
                    <a:pt x="596877" y="103060"/>
                  </a:cubicBezTo>
                  <a:cubicBezTo>
                    <a:pt x="569825" y="76008"/>
                    <a:pt x="526035" y="76008"/>
                    <a:pt x="498983" y="103060"/>
                  </a:cubicBezTo>
                  <a:cubicBezTo>
                    <a:pt x="466583" y="135443"/>
                    <a:pt x="420665" y="206285"/>
                    <a:pt x="383734" y="267866"/>
                  </a:cubicBezTo>
                  <a:cubicBezTo>
                    <a:pt x="401453" y="198189"/>
                    <a:pt x="419519" y="115431"/>
                    <a:pt x="419519" y="69241"/>
                  </a:cubicBezTo>
                  <a:cubicBezTo>
                    <a:pt x="419519" y="30964"/>
                    <a:pt x="388536" y="0"/>
                    <a:pt x="350277" y="0"/>
                  </a:cubicBezTo>
                  <a:cubicBezTo>
                    <a:pt x="312001" y="0"/>
                    <a:pt x="281037" y="30964"/>
                    <a:pt x="281037" y="69241"/>
                  </a:cubicBezTo>
                  <a:cubicBezTo>
                    <a:pt x="281037" y="115067"/>
                    <a:pt x="298666" y="197662"/>
                    <a:pt x="316094" y="267339"/>
                  </a:cubicBezTo>
                  <a:cubicBezTo>
                    <a:pt x="279345" y="205575"/>
                    <a:pt x="233610" y="134297"/>
                    <a:pt x="200955" y="101623"/>
                  </a:cubicBezTo>
                  <a:cubicBezTo>
                    <a:pt x="173902" y="74571"/>
                    <a:pt x="130113" y="74571"/>
                    <a:pt x="103060" y="101623"/>
                  </a:cubicBezTo>
                  <a:cubicBezTo>
                    <a:pt x="76008" y="128675"/>
                    <a:pt x="76008" y="172465"/>
                    <a:pt x="103060" y="199517"/>
                  </a:cubicBezTo>
                  <a:cubicBezTo>
                    <a:pt x="135443" y="231917"/>
                    <a:pt x="206285" y="277835"/>
                    <a:pt x="267866" y="314766"/>
                  </a:cubicBezTo>
                  <a:cubicBezTo>
                    <a:pt x="198189" y="297064"/>
                    <a:pt x="115431" y="279000"/>
                    <a:pt x="69241" y="279000"/>
                  </a:cubicBezTo>
                  <a:cubicBezTo>
                    <a:pt x="30964" y="279000"/>
                    <a:pt x="0" y="309964"/>
                    <a:pt x="0" y="348223"/>
                  </a:cubicBezTo>
                  <a:cubicBezTo>
                    <a:pt x="0" y="386499"/>
                    <a:pt x="30964" y="417463"/>
                    <a:pt x="69241" y="417463"/>
                  </a:cubicBezTo>
                  <a:cubicBezTo>
                    <a:pt x="115067" y="417463"/>
                    <a:pt x="197662" y="399834"/>
                    <a:pt x="267339" y="382406"/>
                  </a:cubicBezTo>
                  <a:cubicBezTo>
                    <a:pt x="205575" y="419155"/>
                    <a:pt x="134297" y="464890"/>
                    <a:pt x="101623" y="497564"/>
                  </a:cubicBezTo>
                  <a:cubicBezTo>
                    <a:pt x="74571" y="524617"/>
                    <a:pt x="74571" y="568387"/>
                    <a:pt x="101623" y="595439"/>
                  </a:cubicBezTo>
                  <a:cubicBezTo>
                    <a:pt x="128694" y="622510"/>
                    <a:pt x="172465" y="622510"/>
                    <a:pt x="199517" y="595439"/>
                  </a:cubicBezTo>
                  <a:cubicBezTo>
                    <a:pt x="231917" y="563057"/>
                    <a:pt x="277835" y="492215"/>
                    <a:pt x="314766" y="430634"/>
                  </a:cubicBezTo>
                  <a:cubicBezTo>
                    <a:pt x="297064" y="500311"/>
                    <a:pt x="279000" y="583087"/>
                    <a:pt x="279000" y="629260"/>
                  </a:cubicBezTo>
                  <a:cubicBezTo>
                    <a:pt x="279000" y="667536"/>
                    <a:pt x="309964" y="698500"/>
                    <a:pt x="348223" y="698500"/>
                  </a:cubicBezTo>
                  <a:cubicBezTo>
                    <a:pt x="386499" y="698500"/>
                    <a:pt x="417463" y="667536"/>
                    <a:pt x="417463" y="629260"/>
                  </a:cubicBezTo>
                  <a:cubicBezTo>
                    <a:pt x="417463" y="583433"/>
                    <a:pt x="399852" y="500858"/>
                    <a:pt x="382406" y="431161"/>
                  </a:cubicBezTo>
                  <a:cubicBezTo>
                    <a:pt x="419155" y="492925"/>
                    <a:pt x="464890" y="564203"/>
                    <a:pt x="497564" y="596877"/>
                  </a:cubicBezTo>
                  <a:cubicBezTo>
                    <a:pt x="524617" y="623929"/>
                    <a:pt x="568406" y="623929"/>
                    <a:pt x="595457" y="596877"/>
                  </a:cubicBezTo>
                  <a:cubicBezTo>
                    <a:pt x="622510" y="569825"/>
                    <a:pt x="622510" y="526035"/>
                    <a:pt x="595457" y="498983"/>
                  </a:cubicBezTo>
                  <a:cubicBezTo>
                    <a:pt x="563057" y="466583"/>
                    <a:pt x="492215" y="420665"/>
                    <a:pt x="430634" y="383734"/>
                  </a:cubicBezTo>
                  <a:cubicBezTo>
                    <a:pt x="500311" y="401453"/>
                    <a:pt x="583087" y="419519"/>
                    <a:pt x="629260" y="419519"/>
                  </a:cubicBezTo>
                  <a:cubicBezTo>
                    <a:pt x="667536" y="419519"/>
                    <a:pt x="698500" y="388536"/>
                    <a:pt x="698500" y="350277"/>
                  </a:cubicBezTo>
                  <a:cubicBezTo>
                    <a:pt x="698500" y="312001"/>
                    <a:pt x="667536" y="281037"/>
                    <a:pt x="629260" y="281037"/>
                  </a:cubicBezTo>
                  <a:close/>
                </a:path>
              </a:pathLst>
            </a:custGeom>
            <a:solidFill>
              <a:srgbClr val="BFCBD1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165100" y="117475"/>
              <a:ext cx="368300" cy="415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true" flipV="true" rot="0">
            <a:off x="15420987" y="-755018"/>
            <a:ext cx="4880610" cy="4114800"/>
          </a:xfrm>
          <a:custGeom>
            <a:avLst/>
            <a:gdLst/>
            <a:ahLst/>
            <a:cxnLst/>
            <a:rect r="r" b="b" t="t" l="l"/>
            <a:pathLst>
              <a:path h="4114800" w="4880610">
                <a:moveTo>
                  <a:pt x="4880610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4880610" y="0"/>
                </a:lnTo>
                <a:lnTo>
                  <a:pt x="4880610" y="411480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3761780" y="1303106"/>
            <a:ext cx="10764441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b="true" sz="3000" u="sng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  <a:hlinkClick r:id="rId9" tooltip="https://educationendowmentfoundation.org.uk/education-evidence/guidance-reports/send?utm_source=chatgpt.com"/>
              </a:rPr>
              <a:t>EEF – Special Educational Needs in Mainstream Schools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062311" y="3302632"/>
            <a:ext cx="1416337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b="true" sz="3000" u="sng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  <a:hlinkClick r:id="rId10" tooltip="https://educationendowmentfoundation.org.uk/education-evidence/guidance-reports/supporting-high-quality-teaching-for-pupils-with-send?utm_source=chatgpt.com"/>
              </a:rPr>
              <a:t>EEF – Five-a-Day: Supporting High-Quality Teaching for Pupils with SEND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587948" y="5728403"/>
            <a:ext cx="11112103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b="true" sz="3000" u="sng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  <a:hlinkClick r:id="rId11" tooltip="https://www.gov.uk/government/publications/initial-teacher-training-and-early-career-framework?utm_source=chatgpt.com"/>
              </a:rPr>
              <a:t>Df</a:t>
            </a:r>
            <a:r>
              <a:rPr lang="en-US" b="true" sz="3000" u="sng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  <a:hlinkClick r:id="rId12" tooltip="https://www.gov.uk/government/publications/initial-teacher-training-and-early-career-framework?utm_source=chatgpt.com"/>
              </a:rPr>
              <a:t>E – Initial Teacher Training and Early Career Framework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764689" y="7643502"/>
            <a:ext cx="8799016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b="true" sz="3000" u="sng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  <a:hlinkClick r:id="rId13" tooltip="https://educationendowmentfoundation.org.uk/education-evidence/guidance-reports/teaching-assistants?utm_source=chatgpt.com"/>
              </a:rPr>
              <a:t>E</a:t>
            </a:r>
            <a:r>
              <a:rPr lang="en-US" b="true" sz="3000" u="sng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  <a:hlinkClick r:id="rId14" tooltip="https://educationendowmentfoundation.org.uk/education-evidence/guidance-reports/teaching-assistants?utm_source=chatgpt.com"/>
              </a:rPr>
              <a:t>EF – Making Best Use of Teaching Assistants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EF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-1246033" y="-9099164"/>
            <a:ext cx="21428840" cy="28571787"/>
          </a:xfrm>
          <a:custGeom>
            <a:avLst/>
            <a:gdLst/>
            <a:ahLst/>
            <a:cxnLst/>
            <a:rect r="r" b="b" t="t" l="l"/>
            <a:pathLst>
              <a:path h="28571787" w="21428840">
                <a:moveTo>
                  <a:pt x="0" y="0"/>
                </a:moveTo>
                <a:lnTo>
                  <a:pt x="21428840" y="0"/>
                </a:lnTo>
                <a:lnTo>
                  <a:pt x="21428840" y="28571787"/>
                </a:lnTo>
                <a:lnTo>
                  <a:pt x="0" y="285717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 flipH="true" flipV="true">
            <a:off x="17576825" y="551573"/>
            <a:ext cx="0" cy="1784501"/>
          </a:xfrm>
          <a:prstGeom prst="line">
            <a:avLst/>
          </a:prstGeom>
          <a:ln cap="flat" w="1905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 flipH="true" flipV="true">
            <a:off x="13011940" y="8211324"/>
            <a:ext cx="0" cy="1306317"/>
          </a:xfrm>
          <a:prstGeom prst="line">
            <a:avLst/>
          </a:prstGeom>
          <a:ln cap="flat" w="952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 flipH="true" flipV="true">
            <a:off x="14997133" y="8211324"/>
            <a:ext cx="0" cy="1306317"/>
          </a:xfrm>
          <a:prstGeom prst="line">
            <a:avLst/>
          </a:prstGeom>
          <a:ln cap="flat" w="952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6" id="6"/>
          <p:cNvSpPr/>
          <p:nvPr/>
        </p:nvSpPr>
        <p:spPr>
          <a:xfrm flipH="true" flipV="false" rot="0">
            <a:off x="-1103007" y="7214458"/>
            <a:ext cx="4647105" cy="4114800"/>
          </a:xfrm>
          <a:custGeom>
            <a:avLst/>
            <a:gdLst/>
            <a:ahLst/>
            <a:cxnLst/>
            <a:rect r="r" b="b" t="t" l="l"/>
            <a:pathLst>
              <a:path h="4114800" w="4647105">
                <a:moveTo>
                  <a:pt x="4647105" y="0"/>
                </a:moveTo>
                <a:lnTo>
                  <a:pt x="0" y="0"/>
                </a:lnTo>
                <a:lnTo>
                  <a:pt x="0" y="4114800"/>
                </a:lnTo>
                <a:lnTo>
                  <a:pt x="4647105" y="4114800"/>
                </a:lnTo>
                <a:lnTo>
                  <a:pt x="464710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295275" y="8002552"/>
            <a:ext cx="2077200" cy="2538612"/>
          </a:xfrm>
          <a:custGeom>
            <a:avLst/>
            <a:gdLst/>
            <a:ahLst/>
            <a:cxnLst/>
            <a:rect r="r" b="b" t="t" l="l"/>
            <a:pathLst>
              <a:path h="2538612" w="2077200">
                <a:moveTo>
                  <a:pt x="0" y="0"/>
                </a:moveTo>
                <a:lnTo>
                  <a:pt x="2077200" y="0"/>
                </a:lnTo>
                <a:lnTo>
                  <a:pt x="2077200" y="2538611"/>
                </a:lnTo>
                <a:lnTo>
                  <a:pt x="0" y="253861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266104" y="405814"/>
            <a:ext cx="954442" cy="954442"/>
            <a:chOff x="0" y="0"/>
            <a:chExt cx="698500" cy="6985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98500" cy="698500"/>
            </a:xfrm>
            <a:custGeom>
              <a:avLst/>
              <a:gdLst/>
              <a:ahLst/>
              <a:cxnLst/>
              <a:rect r="r" b="b" t="t" l="l"/>
              <a:pathLst>
                <a:path h="698500" w="698500">
                  <a:moveTo>
                    <a:pt x="629260" y="281037"/>
                  </a:moveTo>
                  <a:cubicBezTo>
                    <a:pt x="583433" y="281037"/>
                    <a:pt x="500858" y="298666"/>
                    <a:pt x="431161" y="316094"/>
                  </a:cubicBezTo>
                  <a:cubicBezTo>
                    <a:pt x="492925" y="279345"/>
                    <a:pt x="564222" y="233610"/>
                    <a:pt x="596877" y="200955"/>
                  </a:cubicBezTo>
                  <a:cubicBezTo>
                    <a:pt x="623929" y="173883"/>
                    <a:pt x="623929" y="130113"/>
                    <a:pt x="596877" y="103060"/>
                  </a:cubicBezTo>
                  <a:cubicBezTo>
                    <a:pt x="569825" y="76008"/>
                    <a:pt x="526035" y="76008"/>
                    <a:pt x="498983" y="103060"/>
                  </a:cubicBezTo>
                  <a:cubicBezTo>
                    <a:pt x="466583" y="135443"/>
                    <a:pt x="420665" y="206285"/>
                    <a:pt x="383734" y="267866"/>
                  </a:cubicBezTo>
                  <a:cubicBezTo>
                    <a:pt x="401453" y="198189"/>
                    <a:pt x="419519" y="115431"/>
                    <a:pt x="419519" y="69241"/>
                  </a:cubicBezTo>
                  <a:cubicBezTo>
                    <a:pt x="419519" y="30964"/>
                    <a:pt x="388536" y="0"/>
                    <a:pt x="350277" y="0"/>
                  </a:cubicBezTo>
                  <a:cubicBezTo>
                    <a:pt x="312001" y="0"/>
                    <a:pt x="281037" y="30964"/>
                    <a:pt x="281037" y="69241"/>
                  </a:cubicBezTo>
                  <a:cubicBezTo>
                    <a:pt x="281037" y="115067"/>
                    <a:pt x="298666" y="197662"/>
                    <a:pt x="316094" y="267339"/>
                  </a:cubicBezTo>
                  <a:cubicBezTo>
                    <a:pt x="279345" y="205575"/>
                    <a:pt x="233610" y="134297"/>
                    <a:pt x="200955" y="101623"/>
                  </a:cubicBezTo>
                  <a:cubicBezTo>
                    <a:pt x="173902" y="74571"/>
                    <a:pt x="130113" y="74571"/>
                    <a:pt x="103060" y="101623"/>
                  </a:cubicBezTo>
                  <a:cubicBezTo>
                    <a:pt x="76008" y="128675"/>
                    <a:pt x="76008" y="172465"/>
                    <a:pt x="103060" y="199517"/>
                  </a:cubicBezTo>
                  <a:cubicBezTo>
                    <a:pt x="135443" y="231917"/>
                    <a:pt x="206285" y="277835"/>
                    <a:pt x="267866" y="314766"/>
                  </a:cubicBezTo>
                  <a:cubicBezTo>
                    <a:pt x="198189" y="297064"/>
                    <a:pt x="115431" y="279000"/>
                    <a:pt x="69241" y="279000"/>
                  </a:cubicBezTo>
                  <a:cubicBezTo>
                    <a:pt x="30964" y="279000"/>
                    <a:pt x="0" y="309964"/>
                    <a:pt x="0" y="348223"/>
                  </a:cubicBezTo>
                  <a:cubicBezTo>
                    <a:pt x="0" y="386499"/>
                    <a:pt x="30964" y="417463"/>
                    <a:pt x="69241" y="417463"/>
                  </a:cubicBezTo>
                  <a:cubicBezTo>
                    <a:pt x="115067" y="417463"/>
                    <a:pt x="197662" y="399834"/>
                    <a:pt x="267339" y="382406"/>
                  </a:cubicBezTo>
                  <a:cubicBezTo>
                    <a:pt x="205575" y="419155"/>
                    <a:pt x="134297" y="464890"/>
                    <a:pt x="101623" y="497564"/>
                  </a:cubicBezTo>
                  <a:cubicBezTo>
                    <a:pt x="74571" y="524617"/>
                    <a:pt x="74571" y="568387"/>
                    <a:pt x="101623" y="595439"/>
                  </a:cubicBezTo>
                  <a:cubicBezTo>
                    <a:pt x="128694" y="622510"/>
                    <a:pt x="172465" y="622510"/>
                    <a:pt x="199517" y="595439"/>
                  </a:cubicBezTo>
                  <a:cubicBezTo>
                    <a:pt x="231917" y="563057"/>
                    <a:pt x="277835" y="492215"/>
                    <a:pt x="314766" y="430634"/>
                  </a:cubicBezTo>
                  <a:cubicBezTo>
                    <a:pt x="297064" y="500311"/>
                    <a:pt x="279000" y="583087"/>
                    <a:pt x="279000" y="629260"/>
                  </a:cubicBezTo>
                  <a:cubicBezTo>
                    <a:pt x="279000" y="667536"/>
                    <a:pt x="309964" y="698500"/>
                    <a:pt x="348223" y="698500"/>
                  </a:cubicBezTo>
                  <a:cubicBezTo>
                    <a:pt x="386499" y="698500"/>
                    <a:pt x="417463" y="667536"/>
                    <a:pt x="417463" y="629260"/>
                  </a:cubicBezTo>
                  <a:cubicBezTo>
                    <a:pt x="417463" y="583433"/>
                    <a:pt x="399852" y="500858"/>
                    <a:pt x="382406" y="431161"/>
                  </a:cubicBezTo>
                  <a:cubicBezTo>
                    <a:pt x="419155" y="492925"/>
                    <a:pt x="464890" y="564203"/>
                    <a:pt x="497564" y="596877"/>
                  </a:cubicBezTo>
                  <a:cubicBezTo>
                    <a:pt x="524617" y="623929"/>
                    <a:pt x="568406" y="623929"/>
                    <a:pt x="595457" y="596877"/>
                  </a:cubicBezTo>
                  <a:cubicBezTo>
                    <a:pt x="622510" y="569825"/>
                    <a:pt x="622510" y="526035"/>
                    <a:pt x="595457" y="498983"/>
                  </a:cubicBezTo>
                  <a:cubicBezTo>
                    <a:pt x="563057" y="466583"/>
                    <a:pt x="492215" y="420665"/>
                    <a:pt x="430634" y="383734"/>
                  </a:cubicBezTo>
                  <a:cubicBezTo>
                    <a:pt x="500311" y="401453"/>
                    <a:pt x="583087" y="419519"/>
                    <a:pt x="629260" y="419519"/>
                  </a:cubicBezTo>
                  <a:cubicBezTo>
                    <a:pt x="667536" y="419519"/>
                    <a:pt x="698500" y="388536"/>
                    <a:pt x="698500" y="350277"/>
                  </a:cubicBezTo>
                  <a:cubicBezTo>
                    <a:pt x="698500" y="312001"/>
                    <a:pt x="667536" y="281037"/>
                    <a:pt x="629260" y="281037"/>
                  </a:cubicBezTo>
                  <a:close/>
                </a:path>
              </a:pathLst>
            </a:custGeom>
            <a:solidFill>
              <a:srgbClr val="BFCBD1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165100" y="117475"/>
              <a:ext cx="368300" cy="415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20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true" flipV="true" rot="0">
            <a:off x="15420987" y="-755018"/>
            <a:ext cx="4880610" cy="4114800"/>
          </a:xfrm>
          <a:custGeom>
            <a:avLst/>
            <a:gdLst/>
            <a:ahLst/>
            <a:cxnLst/>
            <a:rect r="r" b="b" t="t" l="l"/>
            <a:pathLst>
              <a:path h="4114800" w="4880610">
                <a:moveTo>
                  <a:pt x="4880610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4880610" y="0"/>
                </a:lnTo>
                <a:lnTo>
                  <a:pt x="4880610" y="411480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707213" y="633779"/>
            <a:ext cx="17019389" cy="9582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  <a:hlinkClick r:id="rId9" tooltip="https://educationendowmentfoundation.org.uk/education-evidence/guidance-reports/teaching-assistants?utm_source=chatgpt.com"/>
              </a:rPr>
              <a:t>Adaptation</a:t>
            </a: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  <a:hlinkClick r:id="rId10" tooltip="https://educationendowmentfoundation.org.uk/education-evidence/guidance-reports/teaching-assistants?utm_source=chatgpt.com"/>
              </a:rPr>
              <a:t> begins with curiosity.</a:t>
            </a:r>
          </a:p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  <a:hlinkClick r:id="rId11" tooltip="https://educationendowmentfoundation.org.uk/education-evidence/guidance-reports/teaching-assistants?utm_source=chatgpt.com"/>
              </a:rPr>
              <a:t>Not: “They can't do this.”</a:t>
            </a:r>
          </a:p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  <a:hlinkClick r:id="rId12" tooltip="https://educationendowmentfoundation.org.uk/education-evidence/guidance-reports/teaching-assistants?utm_source=chatgpt.com"/>
              </a:rPr>
              <a:t>But: “What's getting in the way?”</a:t>
            </a:r>
          </a:p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  <a:hlinkClick r:id="rId13" tooltip="https://educationendowmentfoundation.org.uk/education-evidence/guidance-reports/teaching-assistants?utm_source=chatgpt.com"/>
              </a:rPr>
              <a:t>Not: “They need an adult.”</a:t>
            </a:r>
          </a:p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  <a:hlinkClick r:id="rId14" tooltip="https://educationendowmentfoundation.org.uk/education-evidence/guidance-reports/teaching-assistants?utm_source=chatgpt.com"/>
              </a:rPr>
              <a:t>But: “What could help them access this more independently?”</a:t>
            </a:r>
          </a:p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  <a:hlinkClick r:id="rId15" tooltip="https://educationendowmentfoundation.org.uk/education-evidence/guidance-reports/teaching-assistants?utm_source=chatgpt.com"/>
              </a:rPr>
              <a:t>Not automatically: “They need different work.”</a:t>
            </a:r>
          </a:p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  <a:hlinkClick r:id="rId16" tooltip="https://educationendowmentfoundation.org.uk/education-evidence/guidance-reports/teaching-assistants?utm_source=chatgpt.com"/>
              </a:rPr>
              <a:t>But: “Could we adapt the route first?”</a:t>
            </a:r>
          </a:p>
          <a:p>
            <a:pPr algn="ctr">
              <a:lnSpc>
                <a:spcPts val="4200"/>
              </a:lnSpc>
              <a:spcBef>
                <a:spcPct val="0"/>
              </a:spcBef>
            </a:pPr>
          </a:p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  <a:hlinkClick r:id="rId17" tooltip="https://educationendowmentfoundation.org.uk/education-evidence/guidance-reports/teaching-assistants?utm_source=chatgpt.com"/>
              </a:rPr>
              <a:t>Effective adaptation doesn't mean removing every difficulty.</a:t>
            </a:r>
          </a:p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  <a:hlinkClick r:id="rId18" tooltip="https://educationendowmentfoundation.org.uk/education-evidence/guidance-reports/teaching-assistants?utm_source=chatgpt.com"/>
              </a:rPr>
              <a:t>It means being deliberate about which difficulty matters.</a:t>
            </a:r>
          </a:p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  <a:hlinkClick r:id="rId19" tooltip="https://educationendowmentfoundation.org.uk/education-evidence/guidance-reports/teaching-assistants?utm_source=chatgpt.com"/>
              </a:rPr>
              <a:t>Keep the challenge in the learning.</a:t>
            </a:r>
          </a:p>
          <a:p>
            <a:pPr algn="ctr">
              <a:lnSpc>
                <a:spcPts val="4200"/>
              </a:lnSpc>
              <a:spcBef>
                <a:spcPct val="0"/>
              </a:spcBef>
            </a:pPr>
          </a:p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  <a:hlinkClick r:id="rId20" tooltip="https://educationendowmentfoundation.org.uk/education-evidence/guidance-reports/teaching-assistants?utm_source=chatgpt.com"/>
              </a:rPr>
              <a:t>Remove the barriers that don't need to be there.</a:t>
            </a:r>
          </a:p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  <a:hlinkClick r:id="rId21" tooltip="https://educationendowmentfoundation.org.uk/education-evidence/guidance-reports/teaching-assistants?utm_source=chatgpt.com"/>
              </a:rPr>
              <a:t>And remember: inclusive adaptation isn't the responsibility of one teacher, TA or SENDCo.</a:t>
            </a:r>
          </a:p>
          <a:p>
            <a:pPr algn="ctr">
              <a:lnSpc>
                <a:spcPts val="4200"/>
              </a:lnSpc>
              <a:spcBef>
                <a:spcPct val="0"/>
              </a:spcBef>
            </a:pPr>
          </a:p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b="true" sz="300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  <a:hlinkClick r:id="rId22" tooltip="https://educationendowmentfoundation.org.uk/education-evidence/guidance-reports/teaching-assistants?utm_source=chatgpt.com"/>
              </a:rPr>
              <a:t>Every adult can notice a barrier.</a:t>
            </a:r>
          </a:p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b="true" sz="300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  <a:hlinkClick r:id="rId23" tooltip="https://educationendowmentfoundation.org.uk/education-evidence/guidance-reports/teaching-assistants?utm_source=chatgpt.com"/>
              </a:rPr>
              <a:t>Every adult can help remove one.</a:t>
            </a:r>
          </a:p>
          <a:p>
            <a:pPr algn="ctr">
              <a:lnSpc>
                <a:spcPts val="420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DAHTgDsAglo</dc:identifier>
  <dcterms:modified xsi:type="dcterms:W3CDTF">2011-08-01T06:04:30Z</dcterms:modified>
  <cp:revision>1</cp:revision>
  <dc:title>I’m</dc:title>
</cp:coreProperties>
</file>