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Georgia Pro Light" charset="1" panose="02040302050405020303"/>
      <p:regular r:id="rId17"/>
    </p:embeddedFont>
    <p:embeddedFont>
      <p:font typeface="DM Sans" charset="1" panose="00000000000000000000"/>
      <p:regular r:id="rId18"/>
    </p:embeddedFont>
    <p:embeddedFont>
      <p:font typeface="Georgia Pro Italics" charset="1" panose="02040502050405090303"/>
      <p:regular r:id="rId19"/>
    </p:embeddedFont>
    <p:embeddedFont>
      <p:font typeface="DM Sans Bold" charset="1" panose="00000000000000000000"/>
      <p:regular r:id="rId20"/>
    </p:embeddedFont>
    <p:embeddedFont>
      <p:font typeface="DM Sans Italics" charset="1" panose="00000000000000000000"/>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https://youtu.be/a-zk3Eu7PyE?si=qYYS5afz_y1CmE-g" TargetMode="External" Type="http://schemas.openxmlformats.org/officeDocument/2006/relationships/video"/></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 Id="rId3" Target="https://www.aft.org/sites/default/files/periodicals/Willingham.pdf" TargetMode="External" Type="http://schemas.openxmlformats.org/officeDocument/2006/relationships/hyperlink"/><Relationship Id="rId4" Target="https://www.ldaustralia.org/wp-content/uploads/2017/12/SwellerCognitiveLoad-1.pdf" TargetMode="External" Type="http://schemas.openxmlformats.org/officeDocument/2006/relationships/hyperlink"/><Relationship Id="rId5" Target="https://educationendowmentfoundation.org.uk/education-evidence/guidance-reports/metacognition" TargetMode="External" Type="http://schemas.openxmlformats.org/officeDocument/2006/relationships/hyperlink"/><Relationship Id="rId6" Target="https://www.learningscientists.org/blog/2017/3/30-1" TargetMode="External" Type="http://schemas.openxmlformats.org/officeDocument/2006/relationships/hyperlink"/></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grpSp>
        <p:nvGrpSpPr>
          <p:cNvPr name="Group 2" id="2"/>
          <p:cNvGrpSpPr/>
          <p:nvPr/>
        </p:nvGrpSpPr>
        <p:grpSpPr>
          <a:xfrm rot="0">
            <a:off x="0" y="0"/>
            <a:ext cx="8991600" cy="10287000"/>
            <a:chOff x="0" y="0"/>
            <a:chExt cx="1035548" cy="1184737"/>
          </a:xfrm>
        </p:grpSpPr>
        <p:sp>
          <p:nvSpPr>
            <p:cNvPr name="Freeform 3" id="3"/>
            <p:cNvSpPr/>
            <p:nvPr/>
          </p:nvSpPr>
          <p:spPr>
            <a:xfrm flipH="false" flipV="false" rot="0">
              <a:off x="0" y="0"/>
              <a:ext cx="1035548" cy="1184737"/>
            </a:xfrm>
            <a:custGeom>
              <a:avLst/>
              <a:gdLst/>
              <a:ahLst/>
              <a:cxnLst/>
              <a:rect r="r" b="b" t="t" l="l"/>
              <a:pathLst>
                <a:path h="1184737" w="1035548">
                  <a:moveTo>
                    <a:pt x="0" y="0"/>
                  </a:moveTo>
                  <a:lnTo>
                    <a:pt x="1035548" y="0"/>
                  </a:lnTo>
                  <a:lnTo>
                    <a:pt x="1035548" y="1184737"/>
                  </a:lnTo>
                  <a:lnTo>
                    <a:pt x="0" y="1184737"/>
                  </a:lnTo>
                  <a:close/>
                </a:path>
              </a:pathLst>
            </a:custGeom>
            <a:blipFill>
              <a:blip r:embed="rId2"/>
              <a:stretch>
                <a:fillRect l="0" t="-378" r="0" b="-378"/>
              </a:stretch>
            </a:blipFill>
          </p:spPr>
        </p:sp>
      </p:grpSp>
      <p:sp>
        <p:nvSpPr>
          <p:cNvPr name="Freeform 4" id="4"/>
          <p:cNvSpPr/>
          <p:nvPr/>
        </p:nvSpPr>
        <p:spPr>
          <a:xfrm flipH="false" flipV="false" rot="0">
            <a:off x="15184462" y="7138672"/>
            <a:ext cx="2820282" cy="2820282"/>
          </a:xfrm>
          <a:custGeom>
            <a:avLst/>
            <a:gdLst/>
            <a:ahLst/>
            <a:cxnLst/>
            <a:rect r="r" b="b" t="t" l="l"/>
            <a:pathLst>
              <a:path h="2820282" w="2820282">
                <a:moveTo>
                  <a:pt x="0" y="0"/>
                </a:moveTo>
                <a:lnTo>
                  <a:pt x="2820282" y="0"/>
                </a:lnTo>
                <a:lnTo>
                  <a:pt x="2820282" y="2820282"/>
                </a:lnTo>
                <a:lnTo>
                  <a:pt x="0" y="2820282"/>
                </a:lnTo>
                <a:lnTo>
                  <a:pt x="0" y="0"/>
                </a:lnTo>
                <a:close/>
              </a:path>
            </a:pathLst>
          </a:custGeom>
          <a:blipFill>
            <a:blip r:embed="rId3"/>
            <a:stretch>
              <a:fillRect l="0" t="0" r="0" b="0"/>
            </a:stretch>
          </a:blipFill>
        </p:spPr>
      </p:sp>
      <p:grpSp>
        <p:nvGrpSpPr>
          <p:cNvPr name="Group 5" id="5"/>
          <p:cNvGrpSpPr/>
          <p:nvPr/>
        </p:nvGrpSpPr>
        <p:grpSpPr>
          <a:xfrm rot="0">
            <a:off x="10134202" y="1893940"/>
            <a:ext cx="6886575" cy="4686373"/>
            <a:chOff x="0" y="0"/>
            <a:chExt cx="9182100" cy="6248498"/>
          </a:xfrm>
        </p:grpSpPr>
        <p:sp>
          <p:nvSpPr>
            <p:cNvPr name="TextBox 6" id="6"/>
            <p:cNvSpPr txBox="true"/>
            <p:nvPr/>
          </p:nvSpPr>
          <p:spPr>
            <a:xfrm rot="0">
              <a:off x="0" y="180975"/>
              <a:ext cx="9182100" cy="5020945"/>
            </a:xfrm>
            <a:prstGeom prst="rect">
              <a:avLst/>
            </a:prstGeom>
          </p:spPr>
          <p:txBody>
            <a:bodyPr anchor="t" rtlCol="false" tIns="0" lIns="0" bIns="0" rIns="0">
              <a:spAutoFit/>
            </a:bodyPr>
            <a:lstStyle/>
            <a:p>
              <a:pPr algn="l" marL="0" indent="0" lvl="0">
                <a:lnSpc>
                  <a:spcPts val="9600"/>
                </a:lnSpc>
              </a:pPr>
              <a:r>
                <a:rPr lang="en-US" sz="9600">
                  <a:solidFill>
                    <a:srgbClr val="E0E3E1"/>
                  </a:solidFill>
                  <a:latin typeface="Georgia Pro Light"/>
                  <a:ea typeface="Georgia Pro Light"/>
                  <a:cs typeface="Georgia Pro Light"/>
                  <a:sym typeface="Georgia Pro Light"/>
                </a:rPr>
                <a:t>Willingham’s Memory Model</a:t>
              </a:r>
            </a:p>
          </p:txBody>
        </p:sp>
        <p:sp>
          <p:nvSpPr>
            <p:cNvPr name="TextBox 7" id="7"/>
            <p:cNvSpPr txBox="true"/>
            <p:nvPr/>
          </p:nvSpPr>
          <p:spPr>
            <a:xfrm rot="0">
              <a:off x="0" y="5452843"/>
              <a:ext cx="9172670" cy="795655"/>
            </a:xfrm>
            <a:prstGeom prst="rect">
              <a:avLst/>
            </a:prstGeom>
          </p:spPr>
          <p:txBody>
            <a:bodyPr anchor="t" rtlCol="false" tIns="0" lIns="0" bIns="0" rIns="0">
              <a:spAutoFit/>
            </a:bodyPr>
            <a:lstStyle/>
            <a:p>
              <a:pPr algn="l" marL="0" indent="0" lvl="0">
                <a:lnSpc>
                  <a:spcPts val="5039"/>
                </a:lnSpc>
              </a:pPr>
              <a:r>
                <a:rPr lang="en-US" sz="3599">
                  <a:solidFill>
                    <a:srgbClr val="E0E3E1"/>
                  </a:solidFill>
                  <a:latin typeface="DM Sans"/>
                  <a:ea typeface="DM Sans"/>
                  <a:cs typeface="DM Sans"/>
                  <a:sym typeface="DM Sans"/>
                </a:rPr>
                <a:t>Cognitive Science </a:t>
              </a:r>
            </a:p>
          </p:txBody>
        </p:sp>
      </p:gr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false" flipV="false" rot="0">
            <a:off x="11469149" y="3165999"/>
            <a:ext cx="3851182" cy="3955001"/>
          </a:xfrm>
          <a:custGeom>
            <a:avLst/>
            <a:gdLst/>
            <a:ahLst/>
            <a:cxnLst/>
            <a:rect r="r" b="b" t="t" l="l"/>
            <a:pathLst>
              <a:path h="3955001" w="3851182">
                <a:moveTo>
                  <a:pt x="0" y="0"/>
                </a:moveTo>
                <a:lnTo>
                  <a:pt x="3851182" y="0"/>
                </a:lnTo>
                <a:lnTo>
                  <a:pt x="3851182" y="3955002"/>
                </a:lnTo>
                <a:lnTo>
                  <a:pt x="0" y="395500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5056742" y="1549936"/>
            <a:ext cx="9933313" cy="1085850"/>
          </a:xfrm>
          <a:prstGeom prst="rect">
            <a:avLst/>
          </a:prstGeom>
        </p:spPr>
        <p:txBody>
          <a:bodyPr anchor="t" rtlCol="false" tIns="0" lIns="0" bIns="0" rIns="0">
            <a:spAutoFit/>
          </a:bodyPr>
          <a:lstStyle/>
          <a:p>
            <a:pPr algn="l" marL="0" indent="0" lvl="0">
              <a:lnSpc>
                <a:spcPts val="8250"/>
              </a:lnSpc>
            </a:pPr>
            <a:r>
              <a:rPr lang="en-US" sz="7500">
                <a:solidFill>
                  <a:srgbClr val="1A1A2E"/>
                </a:solidFill>
                <a:latin typeface="Georgia Pro Light"/>
                <a:ea typeface="Georgia Pro Light"/>
                <a:cs typeface="Georgia Pro Light"/>
                <a:sym typeface="Georgia Pro Light"/>
              </a:rPr>
              <a:t>Safeguarding Spark</a:t>
            </a:r>
          </a:p>
        </p:txBody>
      </p:sp>
      <p:sp>
        <p:nvSpPr>
          <p:cNvPr name="TextBox 4" id="4"/>
          <p:cNvSpPr txBox="true"/>
          <p:nvPr/>
        </p:nvSpPr>
        <p:spPr>
          <a:xfrm rot="0">
            <a:off x="1843948" y="4120767"/>
            <a:ext cx="6425588" cy="1679575"/>
          </a:xfrm>
          <a:prstGeom prst="rect">
            <a:avLst/>
          </a:prstGeom>
        </p:spPr>
        <p:txBody>
          <a:bodyPr anchor="t" rtlCol="false" tIns="0" lIns="0" bIns="0" rIns="0">
            <a:spAutoFit/>
          </a:bodyPr>
          <a:lstStyle/>
          <a:p>
            <a:pPr algn="ctr">
              <a:lnSpc>
                <a:spcPts val="4399"/>
              </a:lnSpc>
              <a:spcBef>
                <a:spcPct val="0"/>
              </a:spcBef>
            </a:pPr>
            <a:r>
              <a:rPr lang="en-US" sz="3999">
                <a:solidFill>
                  <a:srgbClr val="1A1A2E"/>
                </a:solidFill>
                <a:latin typeface="Georgia Pro Light"/>
                <a:ea typeface="Georgia Pro Light"/>
                <a:cs typeface="Georgia Pro Light"/>
                <a:sym typeface="Georgia Pro Light"/>
              </a:rPr>
              <a:t>What are the key elements of recording a safeguarding concern?</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false" flipV="false" rot="0">
            <a:off x="13431589" y="4433042"/>
            <a:ext cx="3827711" cy="3930897"/>
          </a:xfrm>
          <a:custGeom>
            <a:avLst/>
            <a:gdLst/>
            <a:ahLst/>
            <a:cxnLst/>
            <a:rect r="r" b="b" t="t" l="l"/>
            <a:pathLst>
              <a:path h="3930897" w="3827711">
                <a:moveTo>
                  <a:pt x="0" y="0"/>
                </a:moveTo>
                <a:lnTo>
                  <a:pt x="3827711" y="0"/>
                </a:lnTo>
                <a:lnTo>
                  <a:pt x="3827711" y="3930897"/>
                </a:lnTo>
                <a:lnTo>
                  <a:pt x="0" y="39308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5247559" y="1085850"/>
            <a:ext cx="9933313" cy="1085850"/>
          </a:xfrm>
          <a:prstGeom prst="rect">
            <a:avLst/>
          </a:prstGeom>
        </p:spPr>
        <p:txBody>
          <a:bodyPr anchor="t" rtlCol="false" tIns="0" lIns="0" bIns="0" rIns="0">
            <a:spAutoFit/>
          </a:bodyPr>
          <a:lstStyle/>
          <a:p>
            <a:pPr algn="l" marL="0" indent="0" lvl="0">
              <a:lnSpc>
                <a:spcPts val="8250"/>
              </a:lnSpc>
            </a:pPr>
            <a:r>
              <a:rPr lang="en-US" sz="7500">
                <a:solidFill>
                  <a:srgbClr val="1A1A2E"/>
                </a:solidFill>
                <a:latin typeface="Georgia Pro Light"/>
                <a:ea typeface="Georgia Pro Light"/>
                <a:cs typeface="Georgia Pro Light"/>
                <a:sym typeface="Georgia Pro Light"/>
              </a:rPr>
              <a:t>Safeguarding Spark</a:t>
            </a:r>
          </a:p>
        </p:txBody>
      </p:sp>
      <p:sp>
        <p:nvSpPr>
          <p:cNvPr name="TextBox 4" id="4"/>
          <p:cNvSpPr txBox="true"/>
          <p:nvPr/>
        </p:nvSpPr>
        <p:spPr>
          <a:xfrm rot="0">
            <a:off x="2369088" y="3281459"/>
            <a:ext cx="6425588" cy="1679575"/>
          </a:xfrm>
          <a:prstGeom prst="rect">
            <a:avLst/>
          </a:prstGeom>
        </p:spPr>
        <p:txBody>
          <a:bodyPr anchor="t" rtlCol="false" tIns="0" lIns="0" bIns="0" rIns="0">
            <a:spAutoFit/>
          </a:bodyPr>
          <a:lstStyle/>
          <a:p>
            <a:pPr algn="ctr">
              <a:lnSpc>
                <a:spcPts val="4399"/>
              </a:lnSpc>
              <a:spcBef>
                <a:spcPct val="0"/>
              </a:spcBef>
            </a:pPr>
            <a:r>
              <a:rPr lang="en-US" sz="3999">
                <a:solidFill>
                  <a:srgbClr val="1A1A2E"/>
                </a:solidFill>
                <a:latin typeface="Georgia Pro Light"/>
                <a:ea typeface="Georgia Pro Light"/>
                <a:cs typeface="Georgia Pro Light"/>
                <a:sym typeface="Georgia Pro Light"/>
              </a:rPr>
              <a:t>What are the key elements of recording a safeguarding concern?</a:t>
            </a:r>
          </a:p>
        </p:txBody>
      </p:sp>
      <p:sp>
        <p:nvSpPr>
          <p:cNvPr name="TextBox 5" id="5"/>
          <p:cNvSpPr txBox="true"/>
          <p:nvPr/>
        </p:nvSpPr>
        <p:spPr>
          <a:xfrm rot="0">
            <a:off x="749147" y="5852063"/>
            <a:ext cx="10150212" cy="1510425"/>
          </a:xfrm>
          <a:prstGeom prst="rect">
            <a:avLst/>
          </a:prstGeom>
        </p:spPr>
        <p:txBody>
          <a:bodyPr anchor="t" rtlCol="false" tIns="0" lIns="0" bIns="0" rIns="0">
            <a:spAutoFit/>
          </a:bodyPr>
          <a:lstStyle/>
          <a:p>
            <a:pPr algn="ctr">
              <a:lnSpc>
                <a:spcPts val="2949"/>
              </a:lnSpc>
              <a:spcBef>
                <a:spcPct val="0"/>
              </a:spcBef>
            </a:pPr>
            <a:r>
              <a:rPr lang="en-US" sz="2681" i="true">
                <a:solidFill>
                  <a:srgbClr val="1A1A2E"/>
                </a:solidFill>
                <a:latin typeface="Georgia Pro Italics"/>
                <a:ea typeface="Georgia Pro Italics"/>
                <a:cs typeface="Georgia Pro Italics"/>
                <a:sym typeface="Georgia Pro Italics"/>
              </a:rPr>
              <a:t>Records must be Factual, Timely, Accurate, and Specific. Include the date/time, pupil’s words verbatim, your observations, and actions taken. Avoid assumptions or interpretations. Submit via the school’s agreed system and alert the DSL.</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grpSp>
        <p:nvGrpSpPr>
          <p:cNvPr name="Group 2" id="2"/>
          <p:cNvGrpSpPr/>
          <p:nvPr/>
        </p:nvGrpSpPr>
        <p:grpSpPr>
          <a:xfrm rot="0">
            <a:off x="10734675" y="0"/>
            <a:ext cx="7553325" cy="10287000"/>
            <a:chOff x="0" y="0"/>
            <a:chExt cx="1170208" cy="1593725"/>
          </a:xfrm>
        </p:grpSpPr>
        <p:sp>
          <p:nvSpPr>
            <p:cNvPr name="Freeform 3" id="3"/>
            <p:cNvSpPr/>
            <p:nvPr/>
          </p:nvSpPr>
          <p:spPr>
            <a:xfrm flipH="false" flipV="false" rot="0">
              <a:off x="0" y="0"/>
              <a:ext cx="1170208" cy="1593725"/>
            </a:xfrm>
            <a:custGeom>
              <a:avLst/>
              <a:gdLst/>
              <a:ahLst/>
              <a:cxnLst/>
              <a:rect r="r" b="b" t="t" l="l"/>
              <a:pathLst>
                <a:path h="1593725" w="1170208">
                  <a:moveTo>
                    <a:pt x="0" y="0"/>
                  </a:moveTo>
                  <a:lnTo>
                    <a:pt x="1170208" y="0"/>
                  </a:lnTo>
                  <a:lnTo>
                    <a:pt x="1170208" y="1593725"/>
                  </a:lnTo>
                  <a:lnTo>
                    <a:pt x="0" y="1593725"/>
                  </a:lnTo>
                  <a:close/>
                </a:path>
              </a:pathLst>
            </a:custGeom>
            <a:blipFill>
              <a:blip r:embed="rId2"/>
              <a:stretch>
                <a:fillRect l="0" t="-205" r="0" b="-205"/>
              </a:stretch>
            </a:blipFill>
          </p:spPr>
        </p:sp>
      </p:grpSp>
      <p:grpSp>
        <p:nvGrpSpPr>
          <p:cNvPr name="Group 4" id="4"/>
          <p:cNvGrpSpPr/>
          <p:nvPr/>
        </p:nvGrpSpPr>
        <p:grpSpPr>
          <a:xfrm rot="0">
            <a:off x="571939" y="524533"/>
            <a:ext cx="9146887" cy="9014961"/>
            <a:chOff x="0" y="0"/>
            <a:chExt cx="12195849" cy="12019949"/>
          </a:xfrm>
        </p:grpSpPr>
        <p:sp>
          <p:nvSpPr>
            <p:cNvPr name="TextBox 5" id="5"/>
            <p:cNvSpPr txBox="true"/>
            <p:nvPr/>
          </p:nvSpPr>
          <p:spPr>
            <a:xfrm rot="0">
              <a:off x="0" y="76200"/>
              <a:ext cx="12195849" cy="3337898"/>
            </a:xfrm>
            <a:prstGeom prst="rect">
              <a:avLst/>
            </a:prstGeom>
          </p:spPr>
          <p:txBody>
            <a:bodyPr anchor="t" rtlCol="false" tIns="0" lIns="0" bIns="0" rIns="0">
              <a:spAutoFit/>
            </a:bodyPr>
            <a:lstStyle/>
            <a:p>
              <a:pPr algn="l" marL="0" indent="0" lvl="0">
                <a:lnSpc>
                  <a:spcPts val="9669"/>
                </a:lnSpc>
              </a:pPr>
              <a:r>
                <a:rPr lang="en-US" sz="8790">
                  <a:solidFill>
                    <a:srgbClr val="1A1A2E"/>
                  </a:solidFill>
                  <a:latin typeface="Georgia Pro Light"/>
                  <a:ea typeface="Georgia Pro Light"/>
                  <a:cs typeface="Georgia Pro Light"/>
                  <a:sym typeface="Georgia Pro Light"/>
                </a:rPr>
                <a:t>Implications for Teaching</a:t>
              </a:r>
            </a:p>
          </p:txBody>
        </p:sp>
        <p:sp>
          <p:nvSpPr>
            <p:cNvPr name="TextBox 6" id="6"/>
            <p:cNvSpPr txBox="true"/>
            <p:nvPr/>
          </p:nvSpPr>
          <p:spPr>
            <a:xfrm rot="0">
              <a:off x="0" y="3887341"/>
              <a:ext cx="12195849" cy="8132608"/>
            </a:xfrm>
            <a:prstGeom prst="rect">
              <a:avLst/>
            </a:prstGeom>
          </p:spPr>
          <p:txBody>
            <a:bodyPr anchor="t" rtlCol="false" tIns="0" lIns="0" bIns="0" rIns="0">
              <a:spAutoFit/>
            </a:bodyPr>
            <a:lstStyle/>
            <a:p>
              <a:pPr algn="l" marL="0" indent="0" lvl="0">
                <a:lnSpc>
                  <a:spcPts val="3230"/>
                </a:lnSpc>
              </a:pPr>
              <a:r>
                <a:rPr lang="en-US" sz="2307">
                  <a:solidFill>
                    <a:srgbClr val="1A1A2E"/>
                  </a:solidFill>
                  <a:latin typeface="DM Sans"/>
                  <a:ea typeface="DM Sans"/>
                  <a:cs typeface="DM Sans"/>
                  <a:sym typeface="DM Sans"/>
                </a:rPr>
                <a:t>Understanding cognitive principles allows educators to implement effective strategies that enhance student learning, minimize distractions, and foster a more engaging classroom environment. By grounding their practice in models like Willingham’s Simple Memory Model, teachers can design instruction that aligns with how the brain processes, stores, and retrieves information. This means intentionally directing students’ attention to the most important content, reducing cognitive overload by breaking information into manageable chunks, and using techniques like modelling, retrieval practice, and spaced repetition to strengthen long-term retention. When educators understand the limitations of working memory and the importance of rehearsal and retrieval, they can create learning experiences that are not only more effective but also more inclusive — supporting all learners in building secure, lasting knowledge.</a:t>
              </a:r>
            </a:p>
          </p:txBody>
        </p:sp>
      </p:gr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grpSp>
        <p:nvGrpSpPr>
          <p:cNvPr name="Group 2" id="2"/>
          <p:cNvGrpSpPr/>
          <p:nvPr/>
        </p:nvGrpSpPr>
        <p:grpSpPr>
          <a:xfrm rot="0">
            <a:off x="440072" y="1028700"/>
            <a:ext cx="10236882" cy="4705931"/>
            <a:chOff x="0" y="0"/>
            <a:chExt cx="13649176" cy="6274574"/>
          </a:xfrm>
        </p:grpSpPr>
        <p:sp>
          <p:nvSpPr>
            <p:cNvPr name="TextBox 3" id="3"/>
            <p:cNvSpPr txBox="true"/>
            <p:nvPr/>
          </p:nvSpPr>
          <p:spPr>
            <a:xfrm rot="0">
              <a:off x="0" y="66675"/>
              <a:ext cx="13649176" cy="1554696"/>
            </a:xfrm>
            <a:prstGeom prst="rect">
              <a:avLst/>
            </a:prstGeom>
          </p:spPr>
          <p:txBody>
            <a:bodyPr anchor="t" rtlCol="false" tIns="0" lIns="0" bIns="0" rIns="0">
              <a:spAutoFit/>
            </a:bodyPr>
            <a:lstStyle/>
            <a:p>
              <a:pPr algn="l" marL="0" indent="0" lvl="0">
                <a:lnSpc>
                  <a:spcPts val="8800"/>
                </a:lnSpc>
              </a:pPr>
              <a:r>
                <a:rPr lang="en-US" sz="8000">
                  <a:solidFill>
                    <a:srgbClr val="1A1A2E"/>
                  </a:solidFill>
                  <a:latin typeface="Georgia Pro Light"/>
                  <a:ea typeface="Georgia Pro Light"/>
                  <a:cs typeface="Georgia Pro Light"/>
                  <a:sym typeface="Georgia Pro Light"/>
                </a:rPr>
                <a:t>What Is Memory?</a:t>
              </a:r>
            </a:p>
          </p:txBody>
        </p:sp>
        <p:sp>
          <p:nvSpPr>
            <p:cNvPr name="TextBox 4" id="4"/>
            <p:cNvSpPr txBox="true"/>
            <p:nvPr/>
          </p:nvSpPr>
          <p:spPr>
            <a:xfrm rot="0">
              <a:off x="0" y="2047803"/>
              <a:ext cx="13649176" cy="4226772"/>
            </a:xfrm>
            <a:prstGeom prst="rect">
              <a:avLst/>
            </a:prstGeom>
          </p:spPr>
          <p:txBody>
            <a:bodyPr anchor="t" rtlCol="false" tIns="0" lIns="0" bIns="0" rIns="0">
              <a:spAutoFit/>
            </a:bodyPr>
            <a:lstStyle/>
            <a:p>
              <a:pPr algn="l" marL="0" indent="0" lvl="0">
                <a:lnSpc>
                  <a:spcPts val="3640"/>
                </a:lnSpc>
              </a:pPr>
              <a:r>
                <a:rPr lang="en-US" sz="2600">
                  <a:solidFill>
                    <a:srgbClr val="1A1A2E"/>
                  </a:solidFill>
                  <a:latin typeface="DM Sans"/>
                  <a:ea typeface="DM Sans"/>
                  <a:cs typeface="DM Sans"/>
                  <a:sym typeface="DM Sans"/>
                </a:rPr>
                <a:t>Daniel Willingham's Simple Memory Model explains how information flows from the environment into working memory and long-term memory, emphasizing the importance of attention and retrieval in learning.</a:t>
              </a:r>
            </a:p>
            <a:p>
              <a:pPr algn="l" marL="0" indent="0" lvl="0">
                <a:lnSpc>
                  <a:spcPts val="3640"/>
                </a:lnSpc>
              </a:pPr>
            </a:p>
            <a:p>
              <a:pPr algn="l">
                <a:lnSpc>
                  <a:spcPts val="3640"/>
                </a:lnSpc>
              </a:pPr>
            </a:p>
            <a:p>
              <a:pPr algn="l" marL="0" indent="0" lvl="0">
                <a:lnSpc>
                  <a:spcPts val="3640"/>
                </a:lnSpc>
              </a:pPr>
            </a:p>
          </p:txBody>
        </p:sp>
      </p:grpSp>
      <p:pic>
        <p:nvPicPr>
          <p:cNvPr name="Picture 5" id="5"/>
          <p:cNvPicPr>
            <a:picLocks noChangeAspect="true"/>
          </p:cNvPicPr>
          <p:nvPr>
            <a:videoFile r:link="rId3"/>
          </p:nvPr>
        </p:nvPicPr>
        <p:blipFill>
          <a:blip r:embed="rId2"/>
          <a:stretch>
            <a:fillRect/>
          </a:stretch>
        </p:blipFill>
        <p:spPr>
          <a:xfrm rot="0">
            <a:off x="10834973" y="235621"/>
            <a:ext cx="7001609" cy="3935330"/>
          </a:xfrm>
          <a:prstGeom prst="rect">
            <a:avLst/>
          </a:prstGeom>
        </p:spPr>
      </p:pic>
      <p:sp>
        <p:nvSpPr>
          <p:cNvPr name="TextBox 6" id="6"/>
          <p:cNvSpPr txBox="true"/>
          <p:nvPr/>
        </p:nvSpPr>
        <p:spPr>
          <a:xfrm rot="0">
            <a:off x="440072" y="5272405"/>
            <a:ext cx="17292479" cy="3985895"/>
          </a:xfrm>
          <a:prstGeom prst="rect">
            <a:avLst/>
          </a:prstGeom>
        </p:spPr>
        <p:txBody>
          <a:bodyPr anchor="t" rtlCol="false" tIns="0" lIns="0" bIns="0" rIns="0">
            <a:spAutoFit/>
          </a:bodyPr>
          <a:lstStyle/>
          <a:p>
            <a:pPr algn="just">
              <a:lnSpc>
                <a:spcPts val="2860"/>
              </a:lnSpc>
              <a:spcBef>
                <a:spcPct val="0"/>
              </a:spcBef>
            </a:pPr>
            <a:r>
              <a:rPr lang="en-US" sz="2600">
                <a:solidFill>
                  <a:srgbClr val="1A1A2E"/>
                </a:solidFill>
                <a:latin typeface="DM Sans"/>
                <a:ea typeface="DM Sans"/>
                <a:cs typeface="DM Sans"/>
                <a:sym typeface="DM Sans"/>
              </a:rPr>
              <a:t>✅ Developed by Daniel Willingham</a:t>
            </a:r>
          </a:p>
          <a:p>
            <a:pPr algn="just">
              <a:lnSpc>
                <a:spcPts val="2860"/>
              </a:lnSpc>
              <a:spcBef>
                <a:spcPct val="0"/>
              </a:spcBef>
            </a:pPr>
          </a:p>
          <a:p>
            <a:pPr algn="just">
              <a:lnSpc>
                <a:spcPts val="2860"/>
              </a:lnSpc>
              <a:spcBef>
                <a:spcPct val="0"/>
              </a:spcBef>
            </a:pPr>
          </a:p>
          <a:p>
            <a:pPr algn="just">
              <a:lnSpc>
                <a:spcPts val="2860"/>
              </a:lnSpc>
              <a:spcBef>
                <a:spcPct val="0"/>
              </a:spcBef>
            </a:pPr>
            <a:r>
              <a:rPr lang="en-US" sz="2600">
                <a:solidFill>
                  <a:srgbClr val="1A1A2E"/>
                </a:solidFill>
                <a:latin typeface="DM Sans"/>
                <a:ea typeface="DM Sans"/>
                <a:cs typeface="DM Sans"/>
                <a:sym typeface="DM Sans"/>
              </a:rPr>
              <a:t>Cognitive scientist and professor of psychology at the University of Virginia.</a:t>
            </a:r>
          </a:p>
          <a:p>
            <a:pPr algn="just">
              <a:lnSpc>
                <a:spcPts val="2860"/>
              </a:lnSpc>
              <a:spcBef>
                <a:spcPct val="0"/>
              </a:spcBef>
            </a:pPr>
          </a:p>
          <a:p>
            <a:pPr algn="just">
              <a:lnSpc>
                <a:spcPts val="2860"/>
              </a:lnSpc>
              <a:spcBef>
                <a:spcPct val="0"/>
              </a:spcBef>
            </a:pPr>
          </a:p>
          <a:p>
            <a:pPr algn="just">
              <a:lnSpc>
                <a:spcPts val="2860"/>
              </a:lnSpc>
              <a:spcBef>
                <a:spcPct val="0"/>
              </a:spcBef>
            </a:pPr>
            <a:r>
              <a:rPr lang="en-US" sz="2600">
                <a:solidFill>
                  <a:srgbClr val="1A1A2E"/>
                </a:solidFill>
                <a:latin typeface="DM Sans"/>
                <a:ea typeface="DM Sans"/>
                <a:cs typeface="DM Sans"/>
                <a:sym typeface="DM Sans"/>
              </a:rPr>
              <a:t>Author of Why Don’t Students Like School? — a leading text in cognitive science for educators.</a:t>
            </a:r>
          </a:p>
          <a:p>
            <a:pPr algn="just">
              <a:lnSpc>
                <a:spcPts val="2860"/>
              </a:lnSpc>
              <a:spcBef>
                <a:spcPct val="0"/>
              </a:spcBef>
            </a:pPr>
          </a:p>
          <a:p>
            <a:pPr algn="just">
              <a:lnSpc>
                <a:spcPts val="2860"/>
              </a:lnSpc>
              <a:spcBef>
                <a:spcPct val="0"/>
              </a:spcBef>
            </a:pPr>
          </a:p>
          <a:p>
            <a:pPr algn="just">
              <a:lnSpc>
                <a:spcPts val="2860"/>
              </a:lnSpc>
              <a:spcBef>
                <a:spcPct val="0"/>
              </a:spcBef>
            </a:pPr>
            <a:r>
              <a:rPr lang="en-US" sz="2600">
                <a:solidFill>
                  <a:srgbClr val="1A1A2E"/>
                </a:solidFill>
                <a:latin typeface="DM Sans"/>
                <a:ea typeface="DM Sans"/>
                <a:cs typeface="DM Sans"/>
                <a:sym typeface="DM Sans"/>
              </a:rPr>
              <a:t>Willingham bridges the gap between research and classroom practice, focusing on how students think, learn, and remember.</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TextBox 2" id="2"/>
          <p:cNvSpPr txBox="true"/>
          <p:nvPr/>
        </p:nvSpPr>
        <p:spPr>
          <a:xfrm rot="0">
            <a:off x="396501" y="1888534"/>
            <a:ext cx="8273442" cy="7753985"/>
          </a:xfrm>
          <a:prstGeom prst="rect">
            <a:avLst/>
          </a:prstGeom>
        </p:spPr>
        <p:txBody>
          <a:bodyPr anchor="t" rtlCol="false" tIns="0" lIns="0" bIns="0" rIns="0">
            <a:spAutoFit/>
          </a:bodyPr>
          <a:lstStyle/>
          <a:p>
            <a:pPr algn="l" marL="0" indent="0" lvl="0">
              <a:lnSpc>
                <a:spcPts val="3640"/>
              </a:lnSpc>
            </a:pPr>
            <a:r>
              <a:rPr lang="en-US" sz="2600">
                <a:solidFill>
                  <a:srgbClr val="1A1A2E"/>
                </a:solidFill>
                <a:latin typeface="DM Sans"/>
                <a:ea typeface="DM Sans"/>
                <a:cs typeface="DM Sans"/>
                <a:sym typeface="DM Sans"/>
              </a:rPr>
              <a:t>Daniel Willingham's Simple Memory Model explains how information flows from the environment into working memory and long-term memory, emphasizing the importance of attention and retrieval in learning.</a:t>
            </a:r>
          </a:p>
          <a:p>
            <a:pPr algn="l" marL="0" indent="0" lvl="0">
              <a:lnSpc>
                <a:spcPts val="3640"/>
              </a:lnSpc>
            </a:pPr>
          </a:p>
          <a:p>
            <a:pPr algn="l" marL="0" indent="0" lvl="0">
              <a:lnSpc>
                <a:spcPts val="3640"/>
              </a:lnSpc>
            </a:pPr>
            <a:r>
              <a:rPr lang="en-US" sz="2600">
                <a:solidFill>
                  <a:srgbClr val="1A1A2E"/>
                </a:solidFill>
                <a:latin typeface="DM Sans"/>
                <a:ea typeface="DM Sans"/>
                <a:cs typeface="DM Sans"/>
                <a:sym typeface="DM Sans"/>
              </a:rPr>
              <a:t>🔄 The Model at a Glance</a:t>
            </a:r>
          </a:p>
          <a:p>
            <a:pPr algn="l" marL="0" indent="0" lvl="0">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This model offers a simplified explanation of how learning occurs by showing how information flows:</a:t>
            </a:r>
          </a:p>
          <a:p>
            <a:pPr algn="l">
              <a:lnSpc>
                <a:spcPts val="3640"/>
              </a:lnSpc>
            </a:pPr>
          </a:p>
          <a:p>
            <a:pPr algn="l" marL="1122681" indent="-374227" lvl="2">
              <a:lnSpc>
                <a:spcPts val="3640"/>
              </a:lnSpc>
              <a:buAutoNum type="alphaLcPeriod" startAt="1"/>
            </a:pPr>
            <a:r>
              <a:rPr lang="en-US" sz="2600">
                <a:solidFill>
                  <a:srgbClr val="1A1A2E"/>
                </a:solidFill>
                <a:latin typeface="DM Sans"/>
                <a:ea typeface="DM Sans"/>
                <a:cs typeface="DM Sans"/>
                <a:sym typeface="DM Sans"/>
              </a:rPr>
              <a:t>From the environment</a:t>
            </a:r>
          </a:p>
          <a:p>
            <a:pPr algn="l" marL="1122681" indent="-374227" lvl="2">
              <a:lnSpc>
                <a:spcPts val="3640"/>
              </a:lnSpc>
              <a:buAutoNum type="alphaLcPeriod" startAt="1"/>
            </a:pPr>
            <a:r>
              <a:rPr lang="en-US" sz="2600">
                <a:solidFill>
                  <a:srgbClr val="1A1A2E"/>
                </a:solidFill>
                <a:latin typeface="DM Sans"/>
                <a:ea typeface="DM Sans"/>
                <a:cs typeface="DM Sans"/>
                <a:sym typeface="DM Sans"/>
              </a:rPr>
              <a:t>Through attention</a:t>
            </a:r>
          </a:p>
          <a:p>
            <a:pPr algn="l" marL="1122681" indent="-374227" lvl="2">
              <a:lnSpc>
                <a:spcPts val="3640"/>
              </a:lnSpc>
              <a:buAutoNum type="alphaLcPeriod" startAt="1"/>
            </a:pPr>
            <a:r>
              <a:rPr lang="en-US" sz="2600">
                <a:solidFill>
                  <a:srgbClr val="1A1A2E"/>
                </a:solidFill>
                <a:latin typeface="DM Sans"/>
                <a:ea typeface="DM Sans"/>
                <a:cs typeface="DM Sans"/>
                <a:sym typeface="DM Sans"/>
              </a:rPr>
              <a:t>Into working memory</a:t>
            </a:r>
          </a:p>
          <a:p>
            <a:pPr algn="l" marL="1122681" indent="-374227" lvl="2">
              <a:lnSpc>
                <a:spcPts val="3640"/>
              </a:lnSpc>
              <a:buAutoNum type="alphaLcPeriod" startAt="1"/>
            </a:pPr>
            <a:r>
              <a:rPr lang="en-US" sz="2600">
                <a:solidFill>
                  <a:srgbClr val="1A1A2E"/>
                </a:solidFill>
                <a:latin typeface="DM Sans"/>
                <a:ea typeface="DM Sans"/>
                <a:cs typeface="DM Sans"/>
                <a:sym typeface="DM Sans"/>
              </a:rPr>
              <a:t>And, if processed effectively, into long-term memory</a:t>
            </a:r>
          </a:p>
          <a:p>
            <a:pPr algn="l">
              <a:lnSpc>
                <a:spcPts val="3640"/>
              </a:lnSpc>
            </a:pPr>
          </a:p>
          <a:p>
            <a:pPr algn="l" marL="0" indent="0" lvl="0">
              <a:lnSpc>
                <a:spcPts val="3640"/>
              </a:lnSpc>
            </a:pPr>
          </a:p>
        </p:txBody>
      </p:sp>
      <p:sp>
        <p:nvSpPr>
          <p:cNvPr name="Freeform 3" id="3"/>
          <p:cNvSpPr/>
          <p:nvPr/>
        </p:nvSpPr>
        <p:spPr>
          <a:xfrm flipH="false" flipV="false" rot="0">
            <a:off x="9144000" y="2298410"/>
            <a:ext cx="9144000" cy="6457950"/>
          </a:xfrm>
          <a:custGeom>
            <a:avLst/>
            <a:gdLst/>
            <a:ahLst/>
            <a:cxnLst/>
            <a:rect r="r" b="b" t="t" l="l"/>
            <a:pathLst>
              <a:path h="6457950" w="9144000">
                <a:moveTo>
                  <a:pt x="0" y="0"/>
                </a:moveTo>
                <a:lnTo>
                  <a:pt x="9144000" y="0"/>
                </a:lnTo>
                <a:lnTo>
                  <a:pt x="9144000" y="6457950"/>
                </a:lnTo>
                <a:lnTo>
                  <a:pt x="0" y="6457950"/>
                </a:lnTo>
                <a:lnTo>
                  <a:pt x="0" y="0"/>
                </a:lnTo>
                <a:close/>
              </a:path>
            </a:pathLst>
          </a:custGeom>
          <a:blipFill>
            <a:blip r:embed="rId2"/>
            <a:stretch>
              <a:fillRect l="0" t="0" r="0" b="0"/>
            </a:stretch>
          </a:blipFill>
        </p:spPr>
      </p:sp>
    </p:spTree>
  </p:cSld>
  <p:clrMapOvr>
    <a:masterClrMapping/>
  </p:clrMapOvr>
</p:sld>
</file>

<file path=ppt/slides/slide7.xml><?xml version="1.0" encoding="utf-8"?>
<p:sld xmlns:p="http://schemas.openxmlformats.org/presentationml/2006/main" xmlns:a="http://schemas.openxmlformats.org/drawingml/2006/main">
  <p:cSld>
    <p:bg>
      <p:bgPr>
        <a:solidFill>
          <a:srgbClr val="88A3B5"/>
        </a:solidFill>
      </p:bgPr>
    </p:bg>
    <p:spTree>
      <p:nvGrpSpPr>
        <p:cNvPr id="1" name=""/>
        <p:cNvGrpSpPr/>
        <p:nvPr/>
      </p:nvGrpSpPr>
      <p:grpSpPr>
        <a:xfrm>
          <a:off x="0" y="0"/>
          <a:ext cx="0" cy="0"/>
          <a:chOff x="0" y="0"/>
          <a:chExt cx="0" cy="0"/>
        </a:xfrm>
      </p:grpSpPr>
      <p:sp>
        <p:nvSpPr>
          <p:cNvPr name="TextBox 2" id="2"/>
          <p:cNvSpPr txBox="true"/>
          <p:nvPr/>
        </p:nvSpPr>
        <p:spPr>
          <a:xfrm rot="0">
            <a:off x="445523" y="510429"/>
            <a:ext cx="17406948" cy="5010785"/>
          </a:xfrm>
          <a:prstGeom prst="rect">
            <a:avLst/>
          </a:prstGeom>
        </p:spPr>
        <p:txBody>
          <a:bodyPr anchor="t" rtlCol="false" tIns="0" lIns="0" bIns="0" rIns="0">
            <a:spAutoFit/>
          </a:bodyPr>
          <a:lstStyle/>
          <a:p>
            <a:pPr algn="l">
              <a:lnSpc>
                <a:spcPts val="3640"/>
              </a:lnSpc>
            </a:pPr>
            <a:r>
              <a:rPr lang="en-US" sz="2600">
                <a:solidFill>
                  <a:srgbClr val="1A1A2E"/>
                </a:solidFill>
                <a:latin typeface="DM Sans"/>
                <a:ea typeface="DM Sans"/>
                <a:cs typeface="DM Sans"/>
                <a:sym typeface="DM Sans"/>
              </a:rPr>
              <a:t>👁️‍🗨️</a:t>
            </a:r>
            <a:r>
              <a:rPr lang="en-US" sz="2600" u="sng" b="true">
                <a:solidFill>
                  <a:srgbClr val="1A1A2E"/>
                </a:solidFill>
                <a:latin typeface="DM Sans Bold"/>
                <a:ea typeface="DM Sans Bold"/>
                <a:cs typeface="DM Sans Bold"/>
                <a:sym typeface="DM Sans Bold"/>
              </a:rPr>
              <a:t> The Role of Attention</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Attention acts as a filter: from all the possible sensory input in the environment (sounds, visuals, text, distractions), only what we attend to enters working memory.</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This is why classroom displays, instructions, and visual aids must be clear, uncluttered, and purposeful.</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Teachers must direct student attention intentionally, using questioning, cues, gestures, or visual emphasis.</a:t>
            </a:r>
          </a:p>
          <a:p>
            <a:pPr algn="l">
              <a:lnSpc>
                <a:spcPts val="3640"/>
              </a:lnSpc>
            </a:pPr>
          </a:p>
          <a:p>
            <a:pPr algn="l">
              <a:lnSpc>
                <a:spcPts val="3640"/>
              </a:lnSpc>
            </a:pPr>
          </a:p>
          <a:p>
            <a:pPr algn="l" marL="0" indent="0" lvl="0">
              <a:lnSpc>
                <a:spcPts val="3640"/>
              </a:lnSpc>
            </a:pPr>
          </a:p>
        </p:txBody>
      </p:sp>
      <p:sp>
        <p:nvSpPr>
          <p:cNvPr name="TextBox 3" id="3"/>
          <p:cNvSpPr txBox="true"/>
          <p:nvPr/>
        </p:nvSpPr>
        <p:spPr>
          <a:xfrm rot="0">
            <a:off x="322489" y="5473589"/>
            <a:ext cx="17090910" cy="4553585"/>
          </a:xfrm>
          <a:prstGeom prst="rect">
            <a:avLst/>
          </a:prstGeom>
        </p:spPr>
        <p:txBody>
          <a:bodyPr anchor="t" rtlCol="false" tIns="0" lIns="0" bIns="0" rIns="0">
            <a:spAutoFit/>
          </a:bodyPr>
          <a:lstStyle/>
          <a:p>
            <a:pPr algn="l">
              <a:lnSpc>
                <a:spcPts val="3640"/>
              </a:lnSpc>
            </a:pPr>
            <a:r>
              <a:rPr lang="en-US" sz="2600">
                <a:solidFill>
                  <a:srgbClr val="1A1A2E"/>
                </a:solidFill>
                <a:latin typeface="DM Sans"/>
                <a:ea typeface="DM Sans"/>
                <a:cs typeface="DM Sans"/>
                <a:sym typeface="DM Sans"/>
              </a:rPr>
              <a:t>🧠 </a:t>
            </a:r>
            <a:r>
              <a:rPr lang="en-US" sz="2600" u="sng" b="true">
                <a:solidFill>
                  <a:srgbClr val="1A1A2E"/>
                </a:solidFill>
                <a:latin typeface="DM Sans Bold"/>
                <a:ea typeface="DM Sans Bold"/>
                <a:cs typeface="DM Sans Bold"/>
                <a:sym typeface="DM Sans Bold"/>
              </a:rPr>
              <a:t>Working Memory – The M</a:t>
            </a:r>
            <a:r>
              <a:rPr lang="en-US" sz="2600" u="sng" b="true">
                <a:solidFill>
                  <a:srgbClr val="1A1A2E"/>
                </a:solidFill>
                <a:latin typeface="DM Sans Bold"/>
                <a:ea typeface="DM Sans Bold"/>
                <a:cs typeface="DM Sans Bold"/>
                <a:sym typeface="DM Sans Bold"/>
              </a:rPr>
              <a:t>ental Workspace</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Working memory is where conscious thinking happens — it’s like a mental “whiteboard” where we hold and manipulate information.</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But </a:t>
            </a:r>
            <a:r>
              <a:rPr lang="en-US" sz="2600">
                <a:solidFill>
                  <a:srgbClr val="1A1A2E"/>
                </a:solidFill>
                <a:latin typeface="DM Sans"/>
                <a:ea typeface="DM Sans"/>
                <a:cs typeface="DM Sans"/>
                <a:sym typeface="DM Sans"/>
              </a:rPr>
              <a:t>it's limited: it can only hold a small amount of information at once (typically 3–5 items).</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If too much is introduced too fast, students may forget or misunderstand — this is known as cognitive overload.</a:t>
            </a:r>
          </a:p>
          <a:p>
            <a:pPr algn="l">
              <a:lnSpc>
                <a:spcPts val="3640"/>
              </a:lnSpc>
            </a:pPr>
          </a:p>
        </p:txBody>
      </p:sp>
    </p:spTree>
  </p:cSld>
  <p:clrMapOvr>
    <a:masterClrMapping/>
  </p:clrMapOvr>
</p:sld>
</file>

<file path=ppt/slides/slide8.xml><?xml version="1.0" encoding="utf-8"?>
<p:sld xmlns:p="http://schemas.openxmlformats.org/presentationml/2006/main" xmlns:a="http://schemas.openxmlformats.org/drawingml/2006/main">
  <p:cSld>
    <p:bg>
      <p:bgPr>
        <a:solidFill>
          <a:srgbClr val="88A3B5"/>
        </a:solidFill>
      </p:bgPr>
    </p:bg>
    <p:spTree>
      <p:nvGrpSpPr>
        <p:cNvPr id="1" name=""/>
        <p:cNvGrpSpPr/>
        <p:nvPr/>
      </p:nvGrpSpPr>
      <p:grpSpPr>
        <a:xfrm>
          <a:off x="0" y="0"/>
          <a:ext cx="0" cy="0"/>
          <a:chOff x="0" y="0"/>
          <a:chExt cx="0" cy="0"/>
        </a:xfrm>
      </p:grpSpPr>
      <p:sp>
        <p:nvSpPr>
          <p:cNvPr name="TextBox 2" id="2"/>
          <p:cNvSpPr txBox="true"/>
          <p:nvPr/>
        </p:nvSpPr>
        <p:spPr>
          <a:xfrm rot="0">
            <a:off x="398117" y="557834"/>
            <a:ext cx="16853881" cy="4096385"/>
          </a:xfrm>
          <a:prstGeom prst="rect">
            <a:avLst/>
          </a:prstGeom>
        </p:spPr>
        <p:txBody>
          <a:bodyPr anchor="t" rtlCol="false" tIns="0" lIns="0" bIns="0" rIns="0">
            <a:spAutoFit/>
          </a:bodyPr>
          <a:lstStyle/>
          <a:p>
            <a:pPr algn="l">
              <a:lnSpc>
                <a:spcPts val="3640"/>
              </a:lnSpc>
            </a:pPr>
            <a:r>
              <a:rPr lang="en-US" sz="2600" u="sng" b="true">
                <a:solidFill>
                  <a:srgbClr val="1A1A2E"/>
                </a:solidFill>
                <a:latin typeface="DM Sans Bold"/>
                <a:ea typeface="DM Sans Bold"/>
                <a:cs typeface="DM Sans Bold"/>
                <a:sym typeface="DM Sans Bold"/>
              </a:rPr>
              <a:t>🧬 Learning = Moving from Working Memory to Long-Term M</a:t>
            </a:r>
            <a:r>
              <a:rPr lang="en-US" sz="2600" u="sng" b="true">
                <a:solidFill>
                  <a:srgbClr val="1A1A2E"/>
                </a:solidFill>
                <a:latin typeface="DM Sans Bold"/>
                <a:ea typeface="DM Sans Bold"/>
                <a:cs typeface="DM Sans Bold"/>
                <a:sym typeface="DM Sans Bold"/>
              </a:rPr>
              <a:t>emory</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Inf</a:t>
            </a:r>
            <a:r>
              <a:rPr lang="en-US" sz="2600">
                <a:solidFill>
                  <a:srgbClr val="1A1A2E"/>
                </a:solidFill>
                <a:latin typeface="DM Sans"/>
                <a:ea typeface="DM Sans"/>
                <a:cs typeface="DM Sans"/>
                <a:sym typeface="DM Sans"/>
              </a:rPr>
              <a:t>ormation that is rehearsed, connected to prior knowledge, or meaningfully understood can</a:t>
            </a:r>
            <a:r>
              <a:rPr lang="en-US" sz="2600">
                <a:solidFill>
                  <a:srgbClr val="1A1A2E"/>
                </a:solidFill>
                <a:latin typeface="DM Sans"/>
                <a:ea typeface="DM Sans"/>
                <a:cs typeface="DM Sans"/>
                <a:sym typeface="DM Sans"/>
              </a:rPr>
              <a:t> be</a:t>
            </a:r>
            <a:r>
              <a:rPr lang="en-US" sz="2600">
                <a:solidFill>
                  <a:srgbClr val="1A1A2E"/>
                </a:solidFill>
                <a:latin typeface="DM Sans"/>
                <a:ea typeface="DM Sans"/>
                <a:cs typeface="DM Sans"/>
                <a:sym typeface="DM Sans"/>
              </a:rPr>
              <a:t> encoded into long-term memory.</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Once stored, knowledge can be retrieved and applied in new situations.</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If information isn’t rehearsed or revisited, it is likely to be forgotten.</a:t>
            </a:r>
          </a:p>
          <a:p>
            <a:pPr algn="l">
              <a:lnSpc>
                <a:spcPts val="3640"/>
              </a:lnSpc>
            </a:pPr>
          </a:p>
        </p:txBody>
      </p:sp>
      <p:sp>
        <p:nvSpPr>
          <p:cNvPr name="TextBox 3" id="3"/>
          <p:cNvSpPr txBox="true"/>
          <p:nvPr/>
        </p:nvSpPr>
        <p:spPr>
          <a:xfrm rot="0">
            <a:off x="398117" y="5276215"/>
            <a:ext cx="17019202" cy="5010785"/>
          </a:xfrm>
          <a:prstGeom prst="rect">
            <a:avLst/>
          </a:prstGeom>
        </p:spPr>
        <p:txBody>
          <a:bodyPr anchor="t" rtlCol="false" tIns="0" lIns="0" bIns="0" rIns="0">
            <a:spAutoFit/>
          </a:bodyPr>
          <a:lstStyle/>
          <a:p>
            <a:pPr algn="l">
              <a:lnSpc>
                <a:spcPts val="3640"/>
              </a:lnSpc>
            </a:pPr>
            <a:r>
              <a:rPr lang="en-US" sz="2600">
                <a:solidFill>
                  <a:srgbClr val="1A1A2E"/>
                </a:solidFill>
                <a:latin typeface="DM Sans"/>
                <a:ea typeface="DM Sans"/>
                <a:cs typeface="DM Sans"/>
                <a:sym typeface="DM Sans"/>
              </a:rPr>
              <a:t>🔁 </a:t>
            </a:r>
            <a:r>
              <a:rPr lang="en-US" sz="2600" u="sng" b="true">
                <a:solidFill>
                  <a:srgbClr val="1A1A2E"/>
                </a:solidFill>
                <a:latin typeface="DM Sans Bold"/>
                <a:ea typeface="DM Sans Bold"/>
                <a:cs typeface="DM Sans Bold"/>
                <a:sym typeface="DM Sans Bold"/>
              </a:rPr>
              <a:t>The Role of Retrieval</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Retrieval is remembering — pulling information from long-term m</a:t>
            </a:r>
            <a:r>
              <a:rPr lang="en-US" sz="2600">
                <a:solidFill>
                  <a:srgbClr val="1A1A2E"/>
                </a:solidFill>
                <a:latin typeface="DM Sans"/>
                <a:ea typeface="DM Sans"/>
                <a:cs typeface="DM Sans"/>
                <a:sym typeface="DM Sans"/>
              </a:rPr>
              <a:t>emory back into working memory.</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Regular retrieval practice (quizzes, flash</a:t>
            </a:r>
            <a:r>
              <a:rPr lang="en-US" sz="2600">
                <a:solidFill>
                  <a:srgbClr val="1A1A2E"/>
                </a:solidFill>
                <a:latin typeface="DM Sans"/>
                <a:ea typeface="DM Sans"/>
                <a:cs typeface="DM Sans"/>
                <a:sym typeface="DM Sans"/>
              </a:rPr>
              <a:t>ba</a:t>
            </a:r>
            <a:r>
              <a:rPr lang="en-US" sz="2600">
                <a:solidFill>
                  <a:srgbClr val="1A1A2E"/>
                </a:solidFill>
                <a:latin typeface="DM Sans"/>
                <a:ea typeface="DM Sans"/>
                <a:cs typeface="DM Sans"/>
                <a:sym typeface="DM Sans"/>
              </a:rPr>
              <a:t>cks, low-stakes tests)</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 strengthens memory and makes knowledge more durable.</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Without opportunities to retrieve, students may appear to have learned something, but later forget it entirely.</a:t>
            </a:r>
          </a:p>
          <a:p>
            <a:pPr algn="l">
              <a:lnSpc>
                <a:spcPts val="3640"/>
              </a:lnSpc>
            </a:pP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TextBox 2" id="2"/>
          <p:cNvSpPr txBox="true"/>
          <p:nvPr/>
        </p:nvSpPr>
        <p:spPr>
          <a:xfrm rot="0">
            <a:off x="287504" y="2398617"/>
            <a:ext cx="9316368" cy="5925185"/>
          </a:xfrm>
          <a:prstGeom prst="rect">
            <a:avLst/>
          </a:prstGeom>
        </p:spPr>
        <p:txBody>
          <a:bodyPr anchor="t" rtlCol="false" tIns="0" lIns="0" bIns="0" rIns="0">
            <a:spAutoFit/>
          </a:bodyPr>
          <a:lstStyle/>
          <a:p>
            <a:pPr algn="l">
              <a:lnSpc>
                <a:spcPts val="3640"/>
              </a:lnSpc>
            </a:pPr>
            <a:r>
              <a:rPr lang="en-US" sz="2600">
                <a:solidFill>
                  <a:srgbClr val="1A1A2E"/>
                </a:solidFill>
                <a:latin typeface="DM Sans"/>
                <a:ea typeface="DM Sans"/>
                <a:cs typeface="DM Sans"/>
                <a:sym typeface="DM Sans"/>
              </a:rPr>
              <a:t>🔍</a:t>
            </a:r>
            <a:r>
              <a:rPr lang="en-US" sz="2600" u="sng" b="true">
                <a:solidFill>
                  <a:srgbClr val="1A1A2E"/>
                </a:solidFill>
                <a:latin typeface="DM Sans Bold"/>
                <a:ea typeface="DM Sans Bold"/>
                <a:cs typeface="DM Sans Bold"/>
                <a:sym typeface="DM Sans Bold"/>
              </a:rPr>
              <a:t> Why This Model Matters for Teaching</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Highlights the importance of designing lessons around how m</a:t>
            </a:r>
            <a:r>
              <a:rPr lang="en-US" sz="2600">
                <a:solidFill>
                  <a:srgbClr val="1A1A2E"/>
                </a:solidFill>
                <a:latin typeface="DM Sans"/>
                <a:ea typeface="DM Sans"/>
                <a:cs typeface="DM Sans"/>
                <a:sym typeface="DM Sans"/>
              </a:rPr>
              <a:t>emory actually works.</a:t>
            </a:r>
          </a:p>
          <a:p>
            <a:pPr algn="l">
              <a:lnSpc>
                <a:spcPts val="3640"/>
              </a:lnSpc>
            </a:pPr>
          </a:p>
          <a:p>
            <a:pPr algn="l" marL="561341" indent="-280670" lvl="1">
              <a:lnSpc>
                <a:spcPts val="3640"/>
              </a:lnSpc>
              <a:buFont typeface="Arial"/>
              <a:buChar char="•"/>
            </a:pPr>
            <a:r>
              <a:rPr lang="en-US" sz="2600">
                <a:solidFill>
                  <a:srgbClr val="1A1A2E"/>
                </a:solidFill>
                <a:latin typeface="DM Sans"/>
                <a:ea typeface="DM Sans"/>
                <a:cs typeface="DM Sans"/>
                <a:sym typeface="DM Sans"/>
              </a:rPr>
              <a:t>Reminds teachers to:</a:t>
            </a:r>
          </a:p>
          <a:p>
            <a:pPr algn="l">
              <a:lnSpc>
                <a:spcPts val="3640"/>
              </a:lnSpc>
            </a:pPr>
          </a:p>
          <a:p>
            <a:pPr algn="l" marL="1122681" indent="-374227" lvl="2">
              <a:lnSpc>
                <a:spcPts val="3640"/>
              </a:lnSpc>
              <a:buFont typeface="Arial"/>
              <a:buChar char="⚬"/>
            </a:pPr>
            <a:r>
              <a:rPr lang="en-US" sz="2600">
                <a:solidFill>
                  <a:srgbClr val="1A1A2E"/>
                </a:solidFill>
                <a:latin typeface="DM Sans"/>
                <a:ea typeface="DM Sans"/>
                <a:cs typeface="DM Sans"/>
                <a:sym typeface="DM Sans"/>
              </a:rPr>
              <a:t>Avoid overloading students</a:t>
            </a:r>
          </a:p>
          <a:p>
            <a:pPr algn="l" marL="1122681" indent="-374227" lvl="2">
              <a:lnSpc>
                <a:spcPts val="3640"/>
              </a:lnSpc>
              <a:buFont typeface="Arial"/>
              <a:buChar char="⚬"/>
            </a:pPr>
            <a:r>
              <a:rPr lang="en-US" sz="2600">
                <a:solidFill>
                  <a:srgbClr val="1A1A2E"/>
                </a:solidFill>
                <a:latin typeface="DM Sans"/>
                <a:ea typeface="DM Sans"/>
                <a:cs typeface="DM Sans"/>
                <a:sym typeface="DM Sans"/>
              </a:rPr>
              <a:t>Use</a:t>
            </a:r>
            <a:r>
              <a:rPr lang="en-US" sz="2600">
                <a:solidFill>
                  <a:srgbClr val="1A1A2E"/>
                </a:solidFill>
                <a:latin typeface="DM Sans"/>
                <a:ea typeface="DM Sans"/>
                <a:cs typeface="DM Sans"/>
                <a:sym typeface="DM Sans"/>
              </a:rPr>
              <a:t> repetition and review</a:t>
            </a:r>
          </a:p>
          <a:p>
            <a:pPr algn="l" marL="1122681" indent="-374227" lvl="2">
              <a:lnSpc>
                <a:spcPts val="3640"/>
              </a:lnSpc>
              <a:buFont typeface="Arial"/>
              <a:buChar char="⚬"/>
            </a:pPr>
            <a:r>
              <a:rPr lang="en-US" sz="2600">
                <a:solidFill>
                  <a:srgbClr val="1A1A2E"/>
                </a:solidFill>
                <a:latin typeface="DM Sans"/>
                <a:ea typeface="DM Sans"/>
                <a:cs typeface="DM Sans"/>
                <a:sym typeface="DM Sans"/>
              </a:rPr>
              <a:t>Create connections between new and existing knowledge</a:t>
            </a:r>
          </a:p>
          <a:p>
            <a:pPr algn="l" marL="1122681" indent="-374227" lvl="2">
              <a:lnSpc>
                <a:spcPts val="3640"/>
              </a:lnSpc>
              <a:buFont typeface="Arial"/>
              <a:buChar char="⚬"/>
            </a:pPr>
            <a:r>
              <a:rPr lang="en-US" sz="2600">
                <a:solidFill>
                  <a:srgbClr val="1A1A2E"/>
                </a:solidFill>
                <a:latin typeface="DM Sans"/>
                <a:ea typeface="DM Sans"/>
                <a:cs typeface="DM Sans"/>
                <a:sym typeface="DM Sans"/>
              </a:rPr>
              <a:t>Make learning stick by planning for retrieval</a:t>
            </a:r>
          </a:p>
          <a:p>
            <a:pPr algn="l">
              <a:lnSpc>
                <a:spcPts val="3640"/>
              </a:lnSpc>
            </a:pPr>
          </a:p>
        </p:txBody>
      </p:sp>
      <p:sp>
        <p:nvSpPr>
          <p:cNvPr name="Freeform 3" id="3"/>
          <p:cNvSpPr/>
          <p:nvPr/>
        </p:nvSpPr>
        <p:spPr>
          <a:xfrm flipH="false" flipV="false" rot="0">
            <a:off x="9847178" y="2452361"/>
            <a:ext cx="8304882" cy="5865323"/>
          </a:xfrm>
          <a:custGeom>
            <a:avLst/>
            <a:gdLst/>
            <a:ahLst/>
            <a:cxnLst/>
            <a:rect r="r" b="b" t="t" l="l"/>
            <a:pathLst>
              <a:path h="5865323" w="8304882">
                <a:moveTo>
                  <a:pt x="0" y="0"/>
                </a:moveTo>
                <a:lnTo>
                  <a:pt x="8304882" y="0"/>
                </a:lnTo>
                <a:lnTo>
                  <a:pt x="8304882" y="5865323"/>
                </a:lnTo>
                <a:lnTo>
                  <a:pt x="0" y="5865323"/>
                </a:lnTo>
                <a:lnTo>
                  <a:pt x="0" y="0"/>
                </a:lnTo>
                <a:close/>
              </a:path>
            </a:pathLst>
          </a:custGeom>
          <a:blipFill>
            <a:blip r:embed="rId2"/>
            <a:stretch>
              <a:fillRect l="0" t="0" r="0" b="0"/>
            </a:stretch>
          </a:blipFill>
        </p:spPr>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E0E3E1"/>
        </a:solidFill>
      </p:bgPr>
    </p:bg>
    <p:spTree>
      <p:nvGrpSpPr>
        <p:cNvPr id="1" name=""/>
        <p:cNvGrpSpPr/>
        <p:nvPr/>
      </p:nvGrpSpPr>
      <p:grpSpPr>
        <a:xfrm>
          <a:off x="0" y="0"/>
          <a:ext cx="0" cy="0"/>
          <a:chOff x="0" y="0"/>
          <a:chExt cx="0" cy="0"/>
        </a:xfrm>
      </p:grpSpPr>
      <p:grpSp>
        <p:nvGrpSpPr>
          <p:cNvPr name="Group 2" id="2"/>
          <p:cNvGrpSpPr/>
          <p:nvPr/>
        </p:nvGrpSpPr>
        <p:grpSpPr>
          <a:xfrm rot="0">
            <a:off x="10734675" y="0"/>
            <a:ext cx="7553325" cy="10287000"/>
            <a:chOff x="0" y="0"/>
            <a:chExt cx="1170208" cy="1593725"/>
          </a:xfrm>
        </p:grpSpPr>
        <p:sp>
          <p:nvSpPr>
            <p:cNvPr name="Freeform 3" id="3"/>
            <p:cNvSpPr/>
            <p:nvPr/>
          </p:nvSpPr>
          <p:spPr>
            <a:xfrm flipH="false" flipV="false" rot="0">
              <a:off x="0" y="0"/>
              <a:ext cx="1170208" cy="1593725"/>
            </a:xfrm>
            <a:custGeom>
              <a:avLst/>
              <a:gdLst/>
              <a:ahLst/>
              <a:cxnLst/>
              <a:rect r="r" b="b" t="t" l="l"/>
              <a:pathLst>
                <a:path h="1593725" w="1170208">
                  <a:moveTo>
                    <a:pt x="0" y="0"/>
                  </a:moveTo>
                  <a:lnTo>
                    <a:pt x="1170208" y="0"/>
                  </a:lnTo>
                  <a:lnTo>
                    <a:pt x="1170208" y="1593725"/>
                  </a:lnTo>
                  <a:lnTo>
                    <a:pt x="0" y="1593725"/>
                  </a:lnTo>
                  <a:close/>
                </a:path>
              </a:pathLst>
            </a:custGeom>
            <a:blipFill>
              <a:blip r:embed="rId2"/>
              <a:stretch>
                <a:fillRect l="0" t="-205" r="0" b="-205"/>
              </a:stretch>
            </a:blipFill>
          </p:spPr>
        </p:sp>
      </p:grpSp>
      <p:grpSp>
        <p:nvGrpSpPr>
          <p:cNvPr name="Group 4" id="4"/>
          <p:cNvGrpSpPr/>
          <p:nvPr/>
        </p:nvGrpSpPr>
        <p:grpSpPr>
          <a:xfrm rot="0">
            <a:off x="666750" y="666750"/>
            <a:ext cx="9933313" cy="8947731"/>
            <a:chOff x="0" y="0"/>
            <a:chExt cx="13244417" cy="11930308"/>
          </a:xfrm>
        </p:grpSpPr>
        <p:sp>
          <p:nvSpPr>
            <p:cNvPr name="TextBox 5" id="5"/>
            <p:cNvSpPr txBox="true"/>
            <p:nvPr/>
          </p:nvSpPr>
          <p:spPr>
            <a:xfrm rot="0">
              <a:off x="0" y="66675"/>
              <a:ext cx="13244417" cy="1554696"/>
            </a:xfrm>
            <a:prstGeom prst="rect">
              <a:avLst/>
            </a:prstGeom>
          </p:spPr>
          <p:txBody>
            <a:bodyPr anchor="t" rtlCol="false" tIns="0" lIns="0" bIns="0" rIns="0">
              <a:spAutoFit/>
            </a:bodyPr>
            <a:lstStyle/>
            <a:p>
              <a:pPr algn="l" marL="0" indent="0" lvl="0">
                <a:lnSpc>
                  <a:spcPts val="8800"/>
                </a:lnSpc>
              </a:pPr>
              <a:r>
                <a:rPr lang="en-US" sz="8000">
                  <a:solidFill>
                    <a:srgbClr val="1A1A2E"/>
                  </a:solidFill>
                  <a:latin typeface="Georgia Pro Light"/>
                  <a:ea typeface="Georgia Pro Light"/>
                  <a:cs typeface="Georgia Pro Light"/>
                  <a:sym typeface="Georgia Pro Light"/>
                </a:rPr>
                <a:t>Relevant Research</a:t>
              </a:r>
            </a:p>
          </p:txBody>
        </p:sp>
        <p:sp>
          <p:nvSpPr>
            <p:cNvPr name="TextBox 6" id="6"/>
            <p:cNvSpPr txBox="true"/>
            <p:nvPr/>
          </p:nvSpPr>
          <p:spPr>
            <a:xfrm rot="0">
              <a:off x="0" y="2047803"/>
              <a:ext cx="13244417" cy="9882505"/>
            </a:xfrm>
            <a:prstGeom prst="rect">
              <a:avLst/>
            </a:prstGeom>
          </p:spPr>
          <p:txBody>
            <a:bodyPr anchor="t" rtlCol="false" tIns="0" lIns="0" bIns="0" rIns="0">
              <a:spAutoFit/>
            </a:bodyPr>
            <a:lstStyle/>
            <a:p>
              <a:pPr algn="l" marL="0" indent="0" lvl="0">
                <a:lnSpc>
                  <a:spcPts val="2940"/>
                </a:lnSpc>
              </a:pPr>
              <a:r>
                <a:rPr lang="en-US" sz="2100">
                  <a:solidFill>
                    <a:srgbClr val="1A1A2E"/>
                  </a:solidFill>
                  <a:latin typeface="DM Sans"/>
                  <a:ea typeface="DM Sans"/>
                  <a:cs typeface="DM Sans"/>
                  <a:sym typeface="DM Sans"/>
                </a:rPr>
                <a:t>This section highlights foundational studies on memory and learning, emphasizing the significance of cognitive principles in education and their implications for effective teaching strategies.</a:t>
              </a:r>
            </a:p>
            <a:p>
              <a:pPr algn="l" marL="0" indent="0" lvl="0">
                <a:lnSpc>
                  <a:spcPts val="2940"/>
                </a:lnSpc>
              </a:pPr>
            </a:p>
            <a:p>
              <a:pPr algn="l" marL="0" indent="0" lvl="0">
                <a:lnSpc>
                  <a:spcPts val="2940"/>
                </a:lnSpc>
              </a:pPr>
            </a:p>
            <a:p>
              <a:pPr algn="l" marL="0" indent="0" lvl="0">
                <a:lnSpc>
                  <a:spcPts val="2940"/>
                </a:lnSpc>
              </a:pPr>
              <a:r>
                <a:rPr lang="en-US" sz="2100">
                  <a:solidFill>
                    <a:srgbClr val="1A1A2E"/>
                  </a:solidFill>
                  <a:latin typeface="DM Sans"/>
                  <a:ea typeface="DM Sans"/>
                  <a:cs typeface="DM Sans"/>
                  <a:sym typeface="DM Sans"/>
                </a:rPr>
                <a:t>1. </a:t>
              </a:r>
              <a:r>
                <a:rPr lang="en-US" sz="2100" u="sng">
                  <a:solidFill>
                    <a:srgbClr val="1A1A2E"/>
                  </a:solidFill>
                  <a:latin typeface="DM Sans"/>
                  <a:ea typeface="DM Sans"/>
                  <a:cs typeface="DM Sans"/>
                  <a:sym typeface="DM Sans"/>
                  <a:hlinkClick r:id="rId3" tooltip="https://www.aft.org/sites/default/files/periodicals/Willingham.pdf"/>
                </a:rPr>
                <a:t>Daniel Willingham – Why Don’t Students Like School?</a:t>
              </a:r>
            </a:p>
            <a:p>
              <a:pPr algn="l" marL="453390" indent="-226695" lvl="1">
                <a:lnSpc>
                  <a:spcPts val="2940"/>
                </a:lnSpc>
                <a:buFont typeface="Arial"/>
                <a:buChar char="•"/>
              </a:pPr>
              <a:r>
                <a:rPr lang="en-US" sz="2100">
                  <a:solidFill>
                    <a:srgbClr val="1A1A2E"/>
                  </a:solidFill>
                  <a:latin typeface="DM Sans"/>
                  <a:ea typeface="DM Sans"/>
                  <a:cs typeface="DM Sans"/>
                  <a:sym typeface="DM Sans"/>
                </a:rPr>
                <a:t>Clear explanations of memory, attention, and thinking</a:t>
              </a:r>
            </a:p>
            <a:p>
              <a:pPr algn="l">
                <a:lnSpc>
                  <a:spcPts val="2940"/>
                </a:lnSpc>
              </a:pPr>
            </a:p>
            <a:p>
              <a:pPr algn="l">
                <a:lnSpc>
                  <a:spcPts val="2940"/>
                </a:lnSpc>
              </a:pPr>
            </a:p>
            <a:p>
              <a:pPr algn="l" marL="0" indent="0" lvl="0">
                <a:lnSpc>
                  <a:spcPts val="2940"/>
                </a:lnSpc>
              </a:pPr>
              <a:r>
                <a:rPr lang="en-US" sz="2100">
                  <a:solidFill>
                    <a:srgbClr val="1A1A2E"/>
                  </a:solidFill>
                  <a:latin typeface="DM Sans"/>
                  <a:ea typeface="DM Sans"/>
                  <a:cs typeface="DM Sans"/>
                  <a:sym typeface="DM Sans"/>
                </a:rPr>
                <a:t>2. </a:t>
              </a:r>
              <a:r>
                <a:rPr lang="en-US" sz="2100" u="sng">
                  <a:solidFill>
                    <a:srgbClr val="1A1A2E"/>
                  </a:solidFill>
                  <a:latin typeface="DM Sans"/>
                  <a:ea typeface="DM Sans"/>
                  <a:cs typeface="DM Sans"/>
                  <a:sym typeface="DM Sans"/>
                  <a:hlinkClick r:id="rId4" tooltip="https://www.ldaustralia.org/wp-content/uploads/2017/12/SwellerCognitiveLoad-1.pdf"/>
                </a:rPr>
                <a:t>Sweller’s Cognitive Load Theory</a:t>
              </a:r>
            </a:p>
            <a:p>
              <a:pPr algn="l" marL="453390" indent="-226695" lvl="1">
                <a:lnSpc>
                  <a:spcPts val="2940"/>
                </a:lnSpc>
                <a:buFont typeface="Arial"/>
                <a:buChar char="•"/>
              </a:pPr>
              <a:r>
                <a:rPr lang="en-US" sz="2100">
                  <a:solidFill>
                    <a:srgbClr val="1A1A2E"/>
                  </a:solidFill>
                  <a:latin typeface="DM Sans"/>
                  <a:ea typeface="DM Sans"/>
                  <a:cs typeface="DM Sans"/>
                  <a:sym typeface="DM Sans"/>
                </a:rPr>
                <a:t>Reinforces limited capacity of working memory</a:t>
              </a:r>
            </a:p>
            <a:p>
              <a:pPr algn="l">
                <a:lnSpc>
                  <a:spcPts val="2940"/>
                </a:lnSpc>
              </a:pPr>
            </a:p>
            <a:p>
              <a:pPr algn="l" marL="0" indent="0" lvl="0">
                <a:lnSpc>
                  <a:spcPts val="2940"/>
                </a:lnSpc>
              </a:pPr>
            </a:p>
            <a:p>
              <a:pPr algn="l" marL="0" indent="0" lvl="0">
                <a:lnSpc>
                  <a:spcPts val="2940"/>
                </a:lnSpc>
              </a:pPr>
              <a:r>
                <a:rPr lang="en-US" sz="2100">
                  <a:solidFill>
                    <a:srgbClr val="1A1A2E"/>
                  </a:solidFill>
                  <a:latin typeface="DM Sans"/>
                  <a:ea typeface="DM Sans"/>
                  <a:cs typeface="DM Sans"/>
                  <a:sym typeface="DM Sans"/>
                </a:rPr>
                <a:t>3. </a:t>
              </a:r>
              <a:r>
                <a:rPr lang="en-US" sz="2100" u="sng">
                  <a:solidFill>
                    <a:srgbClr val="1A1A2E"/>
                  </a:solidFill>
                  <a:latin typeface="DM Sans"/>
                  <a:ea typeface="DM Sans"/>
                  <a:cs typeface="DM Sans"/>
                  <a:sym typeface="DM Sans"/>
                  <a:hlinkClick r:id="rId5" tooltip="https://educationendowmentfoundation.org.uk/education-evidence/guidance-reports/metacognition"/>
                </a:rPr>
                <a:t>Metacognition and self-regulation guidance</a:t>
              </a:r>
            </a:p>
            <a:p>
              <a:pPr algn="l">
                <a:lnSpc>
                  <a:spcPts val="2940"/>
                </a:lnSpc>
              </a:pPr>
            </a:p>
            <a:p>
              <a:pPr algn="l">
                <a:lnSpc>
                  <a:spcPts val="2940"/>
                </a:lnSpc>
              </a:pPr>
            </a:p>
            <a:p>
              <a:pPr algn="l" marL="0" indent="0" lvl="0">
                <a:lnSpc>
                  <a:spcPts val="2940"/>
                </a:lnSpc>
              </a:pPr>
              <a:r>
                <a:rPr lang="en-US" sz="2100">
                  <a:solidFill>
                    <a:srgbClr val="1A1A2E"/>
                  </a:solidFill>
                  <a:latin typeface="DM Sans"/>
                  <a:ea typeface="DM Sans"/>
                  <a:cs typeface="DM Sans"/>
                  <a:sym typeface="DM Sans"/>
                </a:rPr>
                <a:t>4. </a:t>
              </a:r>
              <a:r>
                <a:rPr lang="en-US" sz="2100" u="sng">
                  <a:solidFill>
                    <a:srgbClr val="1A1A2E"/>
                  </a:solidFill>
                  <a:latin typeface="DM Sans"/>
                  <a:ea typeface="DM Sans"/>
                  <a:cs typeface="DM Sans"/>
                  <a:sym typeface="DM Sans"/>
                  <a:hlinkClick r:id="rId6" tooltip="https://www.learningscientists.org/blog/2017/3/30-1"/>
                </a:rPr>
                <a:t>Dual Coding Theory – Paivio</a:t>
              </a:r>
            </a:p>
            <a:p>
              <a:pPr algn="l" marL="453390" indent="-226695" lvl="1">
                <a:lnSpc>
                  <a:spcPts val="2940"/>
                </a:lnSpc>
                <a:buFont typeface="Arial"/>
                <a:buChar char="•"/>
              </a:pPr>
              <a:r>
                <a:rPr lang="en-US" sz="2100">
                  <a:solidFill>
                    <a:srgbClr val="1A1A2E"/>
                  </a:solidFill>
                  <a:latin typeface="DM Sans"/>
                  <a:ea typeface="DM Sans"/>
                  <a:cs typeface="DM Sans"/>
                  <a:sym typeface="DM Sans"/>
                </a:rPr>
                <a:t>Explains benefits of combining verbal and visual content</a:t>
              </a:r>
            </a:p>
            <a:p>
              <a:pPr algn="l">
                <a:lnSpc>
                  <a:spcPts val="2940"/>
                </a:lnSpc>
              </a:pPr>
            </a:p>
            <a:p>
              <a:pPr algn="l" marL="0" indent="0" lvl="0">
                <a:lnSpc>
                  <a:spcPts val="2940"/>
                </a:lnSpc>
              </a:pPr>
            </a:p>
          </p:txBody>
        </p:sp>
      </p:gr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E0E3E1"/>
        </a:solidFill>
      </p:bgPr>
    </p:bg>
    <p:spTree>
      <p:nvGrpSpPr>
        <p:cNvPr id="1" name=""/>
        <p:cNvGrpSpPr/>
        <p:nvPr/>
      </p:nvGrpSpPr>
      <p:grpSpPr>
        <a:xfrm>
          <a:off x="0" y="0"/>
          <a:ext cx="0" cy="0"/>
          <a:chOff x="0" y="0"/>
          <a:chExt cx="0" cy="0"/>
        </a:xfrm>
      </p:grpSpPr>
      <p:grpSp>
        <p:nvGrpSpPr>
          <p:cNvPr name="Group 2" id="2"/>
          <p:cNvGrpSpPr/>
          <p:nvPr/>
        </p:nvGrpSpPr>
        <p:grpSpPr>
          <a:xfrm rot="0">
            <a:off x="-1611795" y="-114499"/>
            <a:ext cx="7553325" cy="10287000"/>
            <a:chOff x="0" y="0"/>
            <a:chExt cx="1170208" cy="1593725"/>
          </a:xfrm>
        </p:grpSpPr>
        <p:sp>
          <p:nvSpPr>
            <p:cNvPr name="Freeform 3" id="3"/>
            <p:cNvSpPr/>
            <p:nvPr/>
          </p:nvSpPr>
          <p:spPr>
            <a:xfrm flipH="false" flipV="false" rot="0">
              <a:off x="0" y="0"/>
              <a:ext cx="1170208" cy="1593725"/>
            </a:xfrm>
            <a:custGeom>
              <a:avLst/>
              <a:gdLst/>
              <a:ahLst/>
              <a:cxnLst/>
              <a:rect r="r" b="b" t="t" l="l"/>
              <a:pathLst>
                <a:path h="1593725" w="1170208">
                  <a:moveTo>
                    <a:pt x="0" y="0"/>
                  </a:moveTo>
                  <a:lnTo>
                    <a:pt x="1170208" y="0"/>
                  </a:lnTo>
                  <a:lnTo>
                    <a:pt x="1170208" y="1593725"/>
                  </a:lnTo>
                  <a:lnTo>
                    <a:pt x="0" y="1593725"/>
                  </a:lnTo>
                  <a:close/>
                </a:path>
              </a:pathLst>
            </a:custGeom>
            <a:blipFill>
              <a:blip r:embed="rId2"/>
              <a:stretch>
                <a:fillRect l="-52143" t="0" r="-52143" b="0"/>
              </a:stretch>
            </a:blipFill>
          </p:spPr>
        </p:sp>
      </p:grpSp>
      <p:grpSp>
        <p:nvGrpSpPr>
          <p:cNvPr name="Group 4" id="4"/>
          <p:cNvGrpSpPr/>
          <p:nvPr/>
        </p:nvGrpSpPr>
        <p:grpSpPr>
          <a:xfrm rot="0">
            <a:off x="6146955" y="855372"/>
            <a:ext cx="11902441" cy="8576256"/>
            <a:chOff x="0" y="0"/>
            <a:chExt cx="15869921" cy="11435008"/>
          </a:xfrm>
        </p:grpSpPr>
        <p:sp>
          <p:nvSpPr>
            <p:cNvPr name="TextBox 5" id="5"/>
            <p:cNvSpPr txBox="true"/>
            <p:nvPr/>
          </p:nvSpPr>
          <p:spPr>
            <a:xfrm rot="0">
              <a:off x="0" y="66675"/>
              <a:ext cx="15869921" cy="1554696"/>
            </a:xfrm>
            <a:prstGeom prst="rect">
              <a:avLst/>
            </a:prstGeom>
          </p:spPr>
          <p:txBody>
            <a:bodyPr anchor="t" rtlCol="false" tIns="0" lIns="0" bIns="0" rIns="0">
              <a:spAutoFit/>
            </a:bodyPr>
            <a:lstStyle/>
            <a:p>
              <a:pPr algn="l" marL="0" indent="0" lvl="0">
                <a:lnSpc>
                  <a:spcPts val="8800"/>
                </a:lnSpc>
              </a:pPr>
              <a:r>
                <a:rPr lang="en-US" sz="8000">
                  <a:solidFill>
                    <a:srgbClr val="1A1A2E"/>
                  </a:solidFill>
                  <a:latin typeface="Georgia Pro Light"/>
                  <a:ea typeface="Georgia Pro Light"/>
                  <a:cs typeface="Georgia Pro Light"/>
                  <a:sym typeface="Georgia Pro Light"/>
                </a:rPr>
                <a:t>What next? </a:t>
              </a:r>
            </a:p>
          </p:txBody>
        </p:sp>
        <p:sp>
          <p:nvSpPr>
            <p:cNvPr name="TextBox 6" id="6"/>
            <p:cNvSpPr txBox="true"/>
            <p:nvPr/>
          </p:nvSpPr>
          <p:spPr>
            <a:xfrm rot="0">
              <a:off x="0" y="2047803"/>
              <a:ext cx="15869921" cy="9387205"/>
            </a:xfrm>
            <a:prstGeom prst="rect">
              <a:avLst/>
            </a:prstGeom>
          </p:spPr>
          <p:txBody>
            <a:bodyPr anchor="t" rtlCol="false" tIns="0" lIns="0" bIns="0" rIns="0">
              <a:spAutoFit/>
            </a:bodyPr>
            <a:lstStyle/>
            <a:p>
              <a:pPr algn="just">
                <a:lnSpc>
                  <a:spcPts val="2940"/>
                </a:lnSpc>
              </a:pPr>
              <a:r>
                <a:rPr lang="en-US" sz="2100" b="true">
                  <a:solidFill>
                    <a:srgbClr val="1A1A2E"/>
                  </a:solidFill>
                  <a:latin typeface="DM Sans Bold"/>
                  <a:ea typeface="DM Sans Bold"/>
                  <a:cs typeface="DM Sans Bold"/>
                  <a:sym typeface="DM Sans Bold"/>
                </a:rPr>
                <a:t>How am I currently directing my students’ attention and how can I make it more intentional?</a:t>
              </a:r>
            </a:p>
            <a:p>
              <a:pPr algn="just">
                <a:lnSpc>
                  <a:spcPts val="2940"/>
                </a:lnSpc>
              </a:pPr>
              <a:r>
                <a:rPr lang="en-US" sz="2100" i="true">
                  <a:solidFill>
                    <a:srgbClr val="1A1A2E"/>
                  </a:solidFill>
                  <a:latin typeface="DM Sans Italics"/>
                  <a:ea typeface="DM Sans Italics"/>
                  <a:cs typeface="DM Sans Italics"/>
                  <a:sym typeface="DM Sans Italics"/>
                </a:rPr>
                <a:t>Think about distractions in your classroom environment and how you highlight key information.</a:t>
              </a:r>
            </a:p>
            <a:p>
              <a:pPr algn="just">
                <a:lnSpc>
                  <a:spcPts val="2940"/>
                </a:lnSpc>
              </a:pPr>
            </a:p>
            <a:p>
              <a:pPr algn="just">
                <a:lnSpc>
                  <a:spcPts val="2940"/>
                </a:lnSpc>
              </a:pPr>
              <a:r>
                <a:rPr lang="en-US" sz="2100" b="true">
                  <a:solidFill>
                    <a:srgbClr val="1A1A2E"/>
                  </a:solidFill>
                  <a:latin typeface="DM Sans Bold"/>
                  <a:ea typeface="DM Sans Bold"/>
                  <a:cs typeface="DM Sans Bold"/>
                  <a:sym typeface="DM Sans Bold"/>
                </a:rPr>
                <a:t>Am I mindful of cognitive overload when introducing new material?</a:t>
              </a:r>
            </a:p>
            <a:p>
              <a:pPr algn="just">
                <a:lnSpc>
                  <a:spcPts val="2940"/>
                </a:lnSpc>
              </a:pPr>
              <a:r>
                <a:rPr lang="en-US" sz="2100">
                  <a:solidFill>
                    <a:srgbClr val="1A1A2E"/>
                  </a:solidFill>
                  <a:latin typeface="DM Sans"/>
                  <a:ea typeface="DM Sans"/>
                  <a:cs typeface="DM Sans"/>
                  <a:sym typeface="DM Sans"/>
                </a:rPr>
                <a:t>Consider how much new content you present at once — and whether students have time to process it.</a:t>
              </a:r>
            </a:p>
            <a:p>
              <a:pPr algn="just">
                <a:lnSpc>
                  <a:spcPts val="2940"/>
                </a:lnSpc>
              </a:pPr>
            </a:p>
            <a:p>
              <a:pPr algn="just">
                <a:lnSpc>
                  <a:spcPts val="2940"/>
                </a:lnSpc>
              </a:pPr>
              <a:r>
                <a:rPr lang="en-US" sz="2100" b="true">
                  <a:solidFill>
                    <a:srgbClr val="1A1A2E"/>
                  </a:solidFill>
                  <a:latin typeface="DM Sans Bold"/>
                  <a:ea typeface="DM Sans Bold"/>
                  <a:cs typeface="DM Sans Bold"/>
                  <a:sym typeface="DM Sans Bold"/>
                </a:rPr>
                <a:t>What strategies am I using to help students transfer learning into long-term memory?</a:t>
              </a:r>
            </a:p>
            <a:p>
              <a:pPr algn="just">
                <a:lnSpc>
                  <a:spcPts val="2940"/>
                </a:lnSpc>
              </a:pPr>
              <a:r>
                <a:rPr lang="en-US" sz="2100">
                  <a:solidFill>
                    <a:srgbClr val="1A1A2E"/>
                  </a:solidFill>
                  <a:latin typeface="DM Sans"/>
                  <a:ea typeface="DM Sans"/>
                  <a:cs typeface="DM Sans"/>
                  <a:sym typeface="DM Sans"/>
                </a:rPr>
                <a:t>E.g., use of retrieval practice, repetition, dual coding, or elaboration.</a:t>
              </a:r>
            </a:p>
            <a:p>
              <a:pPr algn="just">
                <a:lnSpc>
                  <a:spcPts val="2940"/>
                </a:lnSpc>
              </a:pPr>
            </a:p>
            <a:p>
              <a:pPr algn="just">
                <a:lnSpc>
                  <a:spcPts val="2940"/>
                </a:lnSpc>
              </a:pPr>
              <a:r>
                <a:rPr lang="en-US" sz="2100" b="true">
                  <a:solidFill>
                    <a:srgbClr val="1A1A2E"/>
                  </a:solidFill>
                  <a:latin typeface="DM Sans Bold"/>
                  <a:ea typeface="DM Sans Bold"/>
                  <a:cs typeface="DM Sans Bold"/>
                  <a:sym typeface="DM Sans Bold"/>
                </a:rPr>
                <a:t>How often do I build in opportunities for students to retrieve and apply previously learned content?</a:t>
              </a:r>
            </a:p>
            <a:p>
              <a:pPr algn="just">
                <a:lnSpc>
                  <a:spcPts val="2940"/>
                </a:lnSpc>
              </a:pPr>
              <a:r>
                <a:rPr lang="en-US" sz="2100">
                  <a:solidFill>
                    <a:srgbClr val="1A1A2E"/>
                  </a:solidFill>
                  <a:latin typeface="DM Sans"/>
                  <a:ea typeface="DM Sans"/>
                  <a:cs typeface="DM Sans"/>
                  <a:sym typeface="DM Sans"/>
                </a:rPr>
                <a:t>Reflect on whether your curriculum design supports spaced practice and regular review.</a:t>
              </a:r>
            </a:p>
            <a:p>
              <a:pPr algn="just">
                <a:lnSpc>
                  <a:spcPts val="2940"/>
                </a:lnSpc>
              </a:pPr>
            </a:p>
            <a:p>
              <a:pPr algn="just">
                <a:lnSpc>
                  <a:spcPts val="2940"/>
                </a:lnSpc>
              </a:pPr>
              <a:r>
                <a:rPr lang="en-US" sz="2100" b="true">
                  <a:solidFill>
                    <a:srgbClr val="1A1A2E"/>
                  </a:solidFill>
                  <a:latin typeface="DM Sans Bold"/>
                  <a:ea typeface="DM Sans Bold"/>
                  <a:cs typeface="DM Sans Bold"/>
                  <a:sym typeface="DM Sans Bold"/>
                </a:rPr>
                <a:t>What small change can I make tomorrow to better align my teaching with how memory works?</a:t>
              </a:r>
            </a:p>
            <a:p>
              <a:pPr algn="just">
                <a:lnSpc>
                  <a:spcPts val="2940"/>
                </a:lnSpc>
              </a:pPr>
              <a:r>
                <a:rPr lang="en-US" sz="2100">
                  <a:solidFill>
                    <a:srgbClr val="1A1A2E"/>
                  </a:solidFill>
                  <a:latin typeface="DM Sans"/>
                  <a:ea typeface="DM Sans"/>
                  <a:cs typeface="DM Sans"/>
                  <a:sym typeface="DM Sans"/>
                </a:rPr>
                <a:t>Encourage an actionable takeaway — even something as small as rephrasing a question or reusing a key visual.</a:t>
              </a:r>
            </a:p>
            <a:p>
              <a:pPr algn="just" marL="0" indent="0" lvl="0">
                <a:lnSpc>
                  <a:spcPts val="2940"/>
                </a:lnSpc>
              </a:p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description>Presentation - Willingham’s Memory Model</dc:description>
  <dc:identifier>DAG3iwX2MmA</dc:identifier>
  <dcterms:modified xsi:type="dcterms:W3CDTF">2011-08-01T06:04:30Z</dcterms:modified>
  <cp:revision>1</cp:revision>
  <dc:title>(1) Model of Simple Memory </dc:title>
</cp:coreProperties>
</file>