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x="18288000" cy="10287000"/>
  <p:notesSz cx="6858000" cy="9144000"/>
  <p:embeddedFontLst>
    <p:embeddedFont>
      <p:font typeface="Sensei" charset="1" panose="00000500000000000000"/>
      <p:regular r:id="rId22"/>
    </p:embeddedFont>
    <p:embeddedFont>
      <p:font typeface="Jua" charset="1" panose="00000000000000000000"/>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fonts/font22.fntdata" Type="http://schemas.openxmlformats.org/officeDocument/2006/relationships/font"/><Relationship Id="rId23" Target="fonts/font23.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15.png" Type="http://schemas.openxmlformats.org/officeDocument/2006/relationships/image"/><Relationship Id="rId5" Target="../media/image1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15.png" Type="http://schemas.openxmlformats.org/officeDocument/2006/relationships/image"/><Relationship Id="rId5" Target="../media/image1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1.png" Type="http://schemas.openxmlformats.org/officeDocument/2006/relationships/image"/><Relationship Id="rId3" Target="../media/image22.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3.png" Type="http://schemas.openxmlformats.org/officeDocument/2006/relationships/image"/><Relationship Id="rId7" Target="../media/image4.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1.png" Type="http://schemas.openxmlformats.org/officeDocument/2006/relationships/image"/><Relationship Id="rId3" Target="../media/image22.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3.png" Type="http://schemas.openxmlformats.org/officeDocument/2006/relationships/image"/><Relationship Id="rId7" Target="../media/image4.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 Id="rId3" Target="../media/image1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5.png" Type="http://schemas.openxmlformats.org/officeDocument/2006/relationships/image"/><Relationship Id="rId5" Target="../media/image6.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13.png" Type="http://schemas.openxmlformats.org/officeDocument/2006/relationships/image"/><Relationship Id="rId9" Target="../media/image14.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23.png" Type="http://schemas.openxmlformats.org/officeDocument/2006/relationships/image"/><Relationship Id="rId5" Target="../media/image24.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23.png" Type="http://schemas.openxmlformats.org/officeDocument/2006/relationships/image"/><Relationship Id="rId5" Target="../media/image24.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25.png" Type="http://schemas.openxmlformats.org/officeDocument/2006/relationships/image"/><Relationship Id="rId5" Target="../media/image26.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1.png" Type="http://schemas.openxmlformats.org/officeDocument/2006/relationships/image"/><Relationship Id="rId11" Target="../media/image32.svg" Type="http://schemas.openxmlformats.org/officeDocument/2006/relationships/image"/><Relationship Id="rId2" Target="../media/image27.png" Type="http://schemas.openxmlformats.org/officeDocument/2006/relationships/image"/><Relationship Id="rId3" Target="../media/image28.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33.png" Type="http://schemas.openxmlformats.org/officeDocument/2006/relationships/image"/><Relationship Id="rId5" Target="../media/image34.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33.png" Type="http://schemas.openxmlformats.org/officeDocument/2006/relationships/image"/><Relationship Id="rId5" Target="../media/image34.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7.png" Type="http://schemas.openxmlformats.org/officeDocument/2006/relationships/image"/><Relationship Id="rId11" Target="../media/image18.svg" Type="http://schemas.openxmlformats.org/officeDocument/2006/relationships/image"/><Relationship Id="rId12" Target="../media/image9.png" Type="http://schemas.openxmlformats.org/officeDocument/2006/relationships/image"/><Relationship Id="rId13" Target="../media/image10.svg" Type="http://schemas.openxmlformats.org/officeDocument/2006/relationships/image"/><Relationship Id="rId2" Target="../media/image21.png" Type="http://schemas.openxmlformats.org/officeDocument/2006/relationships/image"/><Relationship Id="rId3" Target="../media/image2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27.png" Type="http://schemas.openxmlformats.org/officeDocument/2006/relationships/image"/><Relationship Id="rId7" Target="../media/image28.svg" Type="http://schemas.openxmlformats.org/officeDocument/2006/relationships/image"/><Relationship Id="rId8" Target="../media/image35.png" Type="http://schemas.openxmlformats.org/officeDocument/2006/relationships/image"/><Relationship Id="rId9" Target="../media/image36.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10" Target="https://voice21.org" TargetMode="External" Type="http://schemas.openxmlformats.org/officeDocument/2006/relationships/hyperlink"/><Relationship Id="rId11" Target="https://educationendowmentfoundation.org.uk/education-evidence/teaching-learning-toolkit/oral-language-interventions" TargetMode="External" Type="http://schemas.openxmlformats.org/officeDocument/2006/relationships/hyperlink"/><Relationship Id="rId12" Target="https://educationendowmentfoundation.org.uk/education-evidence/teaching-learning-toolkit/oral-language-interventions" TargetMode="External" Type="http://schemas.openxmlformats.org/officeDocument/2006/relationships/hyperlink"/><Relationship Id="rId13" Target="https://educationendowmentfoundation.org.uk/education-evidence/guidance-reports/metacognition?utm_source=chatgpt.com" TargetMode="External" Type="http://schemas.openxmlformats.org/officeDocument/2006/relationships/hyperlink"/><Relationship Id="rId14" Target="https://oracyeducationcommission.co.uk" TargetMode="External" Type="http://schemas.openxmlformats.org/officeDocument/2006/relationships/hyperlink"/><Relationship Id="rId15" Target="https://oracyeducationcommission.co.uk" TargetMode="External" Type="http://schemas.openxmlformats.org/officeDocument/2006/relationships/hyperlink"/><Relationship Id="rId2" Target="../media/image37.png" Type="http://schemas.openxmlformats.org/officeDocument/2006/relationships/image"/><Relationship Id="rId3" Target="../media/image38.svg" Type="http://schemas.openxmlformats.org/officeDocument/2006/relationships/image"/><Relationship Id="rId4" Target="../media/image39.png" Type="http://schemas.openxmlformats.org/officeDocument/2006/relationships/image"/><Relationship Id="rId5" Target="../media/image40.svg" Type="http://schemas.openxmlformats.org/officeDocument/2006/relationships/image"/><Relationship Id="rId6" Target="../media/image3.png" Type="http://schemas.openxmlformats.org/officeDocument/2006/relationships/image"/><Relationship Id="rId7" Target="../media/image4.svg" Type="http://schemas.openxmlformats.org/officeDocument/2006/relationships/image"/><Relationship Id="rId8" Target="../media/image41.png" Type="http://schemas.openxmlformats.org/officeDocument/2006/relationships/image"/><Relationship Id="rId9" Target="../media/image42.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7.png" Type="http://schemas.openxmlformats.org/officeDocument/2006/relationships/image"/><Relationship Id="rId3" Target="../media/image38.svg" Type="http://schemas.openxmlformats.org/officeDocument/2006/relationships/image"/><Relationship Id="rId4" Target="../media/image39.png" Type="http://schemas.openxmlformats.org/officeDocument/2006/relationships/image"/><Relationship Id="rId5" Target="../media/image40.svg" Type="http://schemas.openxmlformats.org/officeDocument/2006/relationships/image"/><Relationship Id="rId6" Target="../media/image3.png" Type="http://schemas.openxmlformats.org/officeDocument/2006/relationships/image"/><Relationship Id="rId7" Target="../media/image4.svg" Type="http://schemas.openxmlformats.org/officeDocument/2006/relationships/image"/><Relationship Id="rId8" Target="../media/image41.png" Type="http://schemas.openxmlformats.org/officeDocument/2006/relationships/image"/><Relationship Id="rId9" Target="../media/image4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0">
            <a:off x="3622401" y="1561933"/>
            <a:ext cx="10316963" cy="7479798"/>
          </a:xfrm>
          <a:custGeom>
            <a:avLst/>
            <a:gdLst/>
            <a:ahLst/>
            <a:cxnLst/>
            <a:rect r="r" b="b" t="t" l="l"/>
            <a:pathLst>
              <a:path h="7479798" w="10316963">
                <a:moveTo>
                  <a:pt x="0" y="0"/>
                </a:moveTo>
                <a:lnTo>
                  <a:pt x="10316963" y="0"/>
                </a:lnTo>
                <a:lnTo>
                  <a:pt x="10316963" y="7479798"/>
                </a:lnTo>
                <a:lnTo>
                  <a:pt x="0" y="7479798"/>
                </a:lnTo>
                <a:lnTo>
                  <a:pt x="0" y="0"/>
                </a:lnTo>
                <a:close/>
              </a:path>
            </a:pathLst>
          </a:custGeom>
          <a:blipFill>
            <a:blip r:embed="rId2">
              <a:alphaModFix amt="19999"/>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2796443" y="342274"/>
            <a:ext cx="12695113" cy="3498837"/>
          </a:xfrm>
          <a:prstGeom prst="rect">
            <a:avLst/>
          </a:prstGeom>
        </p:spPr>
        <p:txBody>
          <a:bodyPr anchor="t" rtlCol="false" tIns="0" lIns="0" bIns="0" rIns="0">
            <a:spAutoFit/>
          </a:bodyPr>
          <a:lstStyle/>
          <a:p>
            <a:pPr algn="ctr">
              <a:lnSpc>
                <a:spcPts val="14000"/>
              </a:lnSpc>
              <a:spcBef>
                <a:spcPct val="0"/>
              </a:spcBef>
            </a:pPr>
            <a:r>
              <a:rPr lang="en-US" sz="10000">
                <a:solidFill>
                  <a:srgbClr val="2C6196"/>
                </a:solidFill>
                <a:latin typeface="Sensei"/>
                <a:ea typeface="Sensei"/>
                <a:cs typeface="Sensei"/>
                <a:sym typeface="Sensei"/>
              </a:rPr>
              <a:t>Developing Oracy &amp; Communication</a:t>
            </a:r>
          </a:p>
        </p:txBody>
      </p:sp>
      <p:sp>
        <p:nvSpPr>
          <p:cNvPr name="TextBox 4" id="4"/>
          <p:cNvSpPr txBox="true"/>
          <p:nvPr/>
        </p:nvSpPr>
        <p:spPr>
          <a:xfrm rot="0">
            <a:off x="2056606" y="4814542"/>
            <a:ext cx="14174789" cy="2114545"/>
          </a:xfrm>
          <a:prstGeom prst="rect">
            <a:avLst/>
          </a:prstGeom>
        </p:spPr>
        <p:txBody>
          <a:bodyPr anchor="t" rtlCol="false" tIns="0" lIns="0" bIns="0" rIns="0">
            <a:spAutoFit/>
          </a:bodyPr>
          <a:lstStyle/>
          <a:p>
            <a:pPr algn="ctr">
              <a:lnSpc>
                <a:spcPts val="8400"/>
              </a:lnSpc>
              <a:spcBef>
                <a:spcPct val="0"/>
              </a:spcBef>
            </a:pPr>
            <a:r>
              <a:rPr lang="en-US" sz="6000">
                <a:solidFill>
                  <a:srgbClr val="2C6196"/>
                </a:solidFill>
                <a:latin typeface="Sensei"/>
                <a:ea typeface="Sensei"/>
                <a:cs typeface="Sensei"/>
                <a:sym typeface="Sensei"/>
              </a:rPr>
              <a:t>Why oracy matters for learning across the curriculum</a:t>
            </a:r>
          </a:p>
        </p:txBody>
      </p:sp>
      <p:sp>
        <p:nvSpPr>
          <p:cNvPr name="Freeform 5" id="5"/>
          <p:cNvSpPr/>
          <p:nvPr/>
        </p:nvSpPr>
        <p:spPr>
          <a:xfrm flipH="false" flipV="false" rot="0">
            <a:off x="14169374" y="5587582"/>
            <a:ext cx="6179852" cy="6612682"/>
          </a:xfrm>
          <a:custGeom>
            <a:avLst/>
            <a:gdLst/>
            <a:ahLst/>
            <a:cxnLst/>
            <a:rect r="r" b="b" t="t" l="l"/>
            <a:pathLst>
              <a:path h="6612682" w="6179852">
                <a:moveTo>
                  <a:pt x="0" y="0"/>
                </a:moveTo>
                <a:lnTo>
                  <a:pt x="6179852" y="0"/>
                </a:lnTo>
                <a:lnTo>
                  <a:pt x="6179852" y="6612682"/>
                </a:lnTo>
                <a:lnTo>
                  <a:pt x="0" y="66126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407966">
            <a:off x="-2199754" y="-3258989"/>
            <a:ext cx="6052529" cy="6476442"/>
          </a:xfrm>
          <a:custGeom>
            <a:avLst/>
            <a:gdLst/>
            <a:ahLst/>
            <a:cxnLst/>
            <a:rect r="r" b="b" t="t" l="l"/>
            <a:pathLst>
              <a:path h="6476442" w="6052529">
                <a:moveTo>
                  <a:pt x="0" y="0"/>
                </a:moveTo>
                <a:lnTo>
                  <a:pt x="6052529" y="0"/>
                </a:lnTo>
                <a:lnTo>
                  <a:pt x="6052529" y="6476442"/>
                </a:lnTo>
                <a:lnTo>
                  <a:pt x="0" y="64764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1501902" y="551824"/>
            <a:ext cx="3003804" cy="4114800"/>
          </a:xfrm>
          <a:custGeom>
            <a:avLst/>
            <a:gdLst/>
            <a:ahLst/>
            <a:cxnLst/>
            <a:rect r="r" b="b" t="t" l="l"/>
            <a:pathLst>
              <a:path h="4114800" w="3003804">
                <a:moveTo>
                  <a:pt x="0" y="0"/>
                </a:moveTo>
                <a:lnTo>
                  <a:pt x="3003804" y="0"/>
                </a:lnTo>
                <a:lnTo>
                  <a:pt x="300380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9786892">
            <a:off x="15534650" y="6632033"/>
            <a:ext cx="3449300" cy="4725069"/>
          </a:xfrm>
          <a:custGeom>
            <a:avLst/>
            <a:gdLst/>
            <a:ahLst/>
            <a:cxnLst/>
            <a:rect r="r" b="b" t="t" l="l"/>
            <a:pathLst>
              <a:path h="4725069" w="3449300">
                <a:moveTo>
                  <a:pt x="0" y="0"/>
                </a:moveTo>
                <a:lnTo>
                  <a:pt x="3449300" y="0"/>
                </a:lnTo>
                <a:lnTo>
                  <a:pt x="3449300" y="4725069"/>
                </a:lnTo>
                <a:lnTo>
                  <a:pt x="0" y="472506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250925">
            <a:off x="15545158" y="990846"/>
            <a:ext cx="1892749" cy="2496432"/>
          </a:xfrm>
          <a:custGeom>
            <a:avLst/>
            <a:gdLst/>
            <a:ahLst/>
            <a:cxnLst/>
            <a:rect r="r" b="b" t="t" l="l"/>
            <a:pathLst>
              <a:path h="2496432" w="1892749">
                <a:moveTo>
                  <a:pt x="0" y="0"/>
                </a:moveTo>
                <a:lnTo>
                  <a:pt x="1892749" y="0"/>
                </a:lnTo>
                <a:lnTo>
                  <a:pt x="1892749" y="2496431"/>
                </a:lnTo>
                <a:lnTo>
                  <a:pt x="0" y="249643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717870" y="7641382"/>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10">
              <a:alphaModFix amt="37000"/>
              <a:extLst>
                <a:ext uri="{96DAC541-7B7A-43D3-8B79-37D633B846F1}">
                  <asvg:svgBlip xmlns:asvg="http://schemas.microsoft.com/office/drawing/2016/SVG/main" r:embed="rId11"/>
                </a:ext>
              </a:extLst>
            </a:blip>
            <a:stretch>
              <a:fillRect l="0" t="0" r="0" b="0"/>
            </a:stretch>
          </a:blipFill>
        </p:spPr>
      </p:sp>
      <p:sp>
        <p:nvSpPr>
          <p:cNvPr name="Freeform 11" id="11"/>
          <p:cNvSpPr/>
          <p:nvPr/>
        </p:nvSpPr>
        <p:spPr>
          <a:xfrm flipH="false" flipV="false" rot="0">
            <a:off x="1339530" y="8184047"/>
            <a:ext cx="2169067" cy="709877"/>
          </a:xfrm>
          <a:custGeom>
            <a:avLst/>
            <a:gdLst/>
            <a:ahLst/>
            <a:cxnLst/>
            <a:rect r="r" b="b" t="t" l="l"/>
            <a:pathLst>
              <a:path h="709877" w="2169067">
                <a:moveTo>
                  <a:pt x="0" y="0"/>
                </a:moveTo>
                <a:lnTo>
                  <a:pt x="2169067" y="0"/>
                </a:lnTo>
                <a:lnTo>
                  <a:pt x="2169067" y="709876"/>
                </a:lnTo>
                <a:lnTo>
                  <a:pt x="0" y="70987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2" id="12"/>
          <p:cNvSpPr/>
          <p:nvPr/>
        </p:nvSpPr>
        <p:spPr>
          <a:xfrm flipH="false" flipV="false" rot="0">
            <a:off x="15744011" y="4281508"/>
            <a:ext cx="2007711" cy="770231"/>
          </a:xfrm>
          <a:custGeom>
            <a:avLst/>
            <a:gdLst/>
            <a:ahLst/>
            <a:cxnLst/>
            <a:rect r="r" b="b" t="t" l="l"/>
            <a:pathLst>
              <a:path h="770231" w="2007711">
                <a:moveTo>
                  <a:pt x="0" y="0"/>
                </a:moveTo>
                <a:lnTo>
                  <a:pt x="2007711" y="0"/>
                </a:lnTo>
                <a:lnTo>
                  <a:pt x="2007711" y="770231"/>
                </a:lnTo>
                <a:lnTo>
                  <a:pt x="0" y="770231"/>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13" id="13"/>
          <p:cNvSpPr txBox="true"/>
          <p:nvPr/>
        </p:nvSpPr>
        <p:spPr>
          <a:xfrm rot="0">
            <a:off x="7168432" y="8303376"/>
            <a:ext cx="4457912" cy="1047745"/>
          </a:xfrm>
          <a:prstGeom prst="rect">
            <a:avLst/>
          </a:prstGeom>
        </p:spPr>
        <p:txBody>
          <a:bodyPr anchor="t" rtlCol="false" tIns="0" lIns="0" bIns="0" rIns="0">
            <a:spAutoFit/>
          </a:bodyPr>
          <a:lstStyle/>
          <a:p>
            <a:pPr algn="ctr">
              <a:lnSpc>
                <a:spcPts val="8400"/>
              </a:lnSpc>
              <a:spcBef>
                <a:spcPct val="0"/>
              </a:spcBef>
            </a:pPr>
            <a:r>
              <a:rPr lang="en-US" sz="6000">
                <a:solidFill>
                  <a:srgbClr val="2C6196"/>
                </a:solidFill>
                <a:latin typeface="Sensei"/>
                <a:ea typeface="Sensei"/>
                <a:cs typeface="Sensei"/>
                <a:sym typeface="Sensei"/>
              </a:rPr>
              <a:t>Session 1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true" flipV="false" rot="-4470915">
            <a:off x="-6762526" y="-6374364"/>
            <a:ext cx="13351666" cy="14286802"/>
          </a:xfrm>
          <a:custGeom>
            <a:avLst/>
            <a:gdLst/>
            <a:ahLst/>
            <a:cxnLst/>
            <a:rect r="r" b="b" t="t" l="l"/>
            <a:pathLst>
              <a:path h="14286802" w="13351666">
                <a:moveTo>
                  <a:pt x="13351665" y="0"/>
                </a:moveTo>
                <a:lnTo>
                  <a:pt x="0" y="0"/>
                </a:lnTo>
                <a:lnTo>
                  <a:pt x="0" y="14286801"/>
                </a:lnTo>
                <a:lnTo>
                  <a:pt x="13351665" y="14286801"/>
                </a:lnTo>
                <a:lnTo>
                  <a:pt x="13351665" y="0"/>
                </a:lnTo>
                <a:close/>
              </a:path>
            </a:pathLst>
          </a:custGeom>
          <a:blipFill>
            <a:blip r:embed="rId2">
              <a:alphaModFix amt="14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7436" y="411826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867442" y="406988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3968693" y="411826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6" id="6"/>
          <p:cNvSpPr txBox="true"/>
          <p:nvPr/>
        </p:nvSpPr>
        <p:spPr>
          <a:xfrm rot="0">
            <a:off x="1028700" y="5222982"/>
            <a:ext cx="3166629" cy="2299969"/>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A. Insist th</a:t>
            </a:r>
            <a:r>
              <a:rPr lang="en-US" sz="3200">
                <a:solidFill>
                  <a:srgbClr val="F8FDFF"/>
                </a:solidFill>
                <a:latin typeface="Jua"/>
                <a:ea typeface="Jua"/>
                <a:cs typeface="Jua"/>
                <a:sym typeface="Jua"/>
              </a:rPr>
              <a:t>at the pupil answers so they become more confident</a:t>
            </a:r>
          </a:p>
        </p:txBody>
      </p:sp>
      <p:sp>
        <p:nvSpPr>
          <p:cNvPr name="Freeform 7" id="7"/>
          <p:cNvSpPr/>
          <p:nvPr/>
        </p:nvSpPr>
        <p:spPr>
          <a:xfrm flipH="false" flipV="false" rot="4906619">
            <a:off x="15683970" y="-2859349"/>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4906619">
            <a:off x="-3472068" y="7823998"/>
            <a:ext cx="6052529" cy="6476442"/>
          </a:xfrm>
          <a:custGeom>
            <a:avLst/>
            <a:gdLst/>
            <a:ahLst/>
            <a:cxnLst/>
            <a:rect r="r" b="b" t="t" l="l"/>
            <a:pathLst>
              <a:path h="6476442" w="6052529">
                <a:moveTo>
                  <a:pt x="0" y="0"/>
                </a:moveTo>
                <a:lnTo>
                  <a:pt x="6052529" y="0"/>
                </a:lnTo>
                <a:lnTo>
                  <a:pt x="6052529" y="6476442"/>
                </a:lnTo>
                <a:lnTo>
                  <a:pt x="0" y="64764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289349" y="378872"/>
            <a:ext cx="1693866" cy="649828"/>
          </a:xfrm>
          <a:custGeom>
            <a:avLst/>
            <a:gdLst/>
            <a:ahLst/>
            <a:cxnLst/>
            <a:rect r="r" b="b" t="t" l="l"/>
            <a:pathLst>
              <a:path h="649828" w="1693866">
                <a:moveTo>
                  <a:pt x="0" y="0"/>
                </a:moveTo>
                <a:lnTo>
                  <a:pt x="1693865" y="0"/>
                </a:lnTo>
                <a:lnTo>
                  <a:pt x="1693865" y="649828"/>
                </a:lnTo>
                <a:lnTo>
                  <a:pt x="0" y="64982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0" id="10"/>
          <p:cNvSpPr txBox="true"/>
          <p:nvPr/>
        </p:nvSpPr>
        <p:spPr>
          <a:xfrm rot="0">
            <a:off x="1877139" y="157040"/>
            <a:ext cx="13996723" cy="1387474"/>
          </a:xfrm>
          <a:prstGeom prst="rect">
            <a:avLst/>
          </a:prstGeom>
        </p:spPr>
        <p:txBody>
          <a:bodyPr anchor="t" rtlCol="false" tIns="0" lIns="0" bIns="0" rIns="0">
            <a:spAutoFit/>
          </a:bodyPr>
          <a:lstStyle/>
          <a:p>
            <a:pPr algn="ctr">
              <a:lnSpc>
                <a:spcPts val="11200"/>
              </a:lnSpc>
              <a:spcBef>
                <a:spcPct val="0"/>
              </a:spcBef>
            </a:pPr>
            <a:r>
              <a:rPr lang="en-US" sz="8000">
                <a:solidFill>
                  <a:srgbClr val="2C6196"/>
                </a:solidFill>
                <a:latin typeface="Sensei"/>
                <a:ea typeface="Sensei"/>
                <a:cs typeface="Sensei"/>
                <a:sym typeface="Sensei"/>
              </a:rPr>
              <a:t>Safeguarding Spark</a:t>
            </a:r>
          </a:p>
        </p:txBody>
      </p:sp>
      <p:sp>
        <p:nvSpPr>
          <p:cNvPr name="Freeform 11" id="11"/>
          <p:cNvSpPr/>
          <p:nvPr/>
        </p:nvSpPr>
        <p:spPr>
          <a:xfrm flipH="false" flipV="false" rot="0">
            <a:off x="9418068" y="420639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2" id="12"/>
          <p:cNvSpPr txBox="true"/>
          <p:nvPr/>
        </p:nvSpPr>
        <p:spPr>
          <a:xfrm rot="0">
            <a:off x="5582053" y="5222982"/>
            <a:ext cx="3000704" cy="2299969"/>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B. Remove the pupil from all speaking activities</a:t>
            </a:r>
          </a:p>
        </p:txBody>
      </p:sp>
      <p:sp>
        <p:nvSpPr>
          <p:cNvPr name="TextBox 13" id="13"/>
          <p:cNvSpPr txBox="true"/>
          <p:nvPr/>
        </p:nvSpPr>
        <p:spPr>
          <a:xfrm rot="0">
            <a:off x="9677036" y="5046436"/>
            <a:ext cx="4060339" cy="2733675"/>
          </a:xfrm>
          <a:prstGeom prst="rect">
            <a:avLst/>
          </a:prstGeom>
        </p:spPr>
        <p:txBody>
          <a:bodyPr anchor="t" rtlCol="false" tIns="0" lIns="0" bIns="0" rIns="0">
            <a:spAutoFit/>
          </a:bodyPr>
          <a:lstStyle/>
          <a:p>
            <a:pPr algn="ctr">
              <a:lnSpc>
                <a:spcPts val="4200"/>
              </a:lnSpc>
            </a:pPr>
            <a:r>
              <a:rPr lang="en-US" sz="3000">
                <a:solidFill>
                  <a:srgbClr val="F8FDFF"/>
                </a:solidFill>
                <a:latin typeface="Jua"/>
                <a:ea typeface="Jua"/>
                <a:cs typeface="Jua"/>
                <a:sym typeface="Jua"/>
              </a:rPr>
              <a:t>C. Explore the</a:t>
            </a:r>
          </a:p>
          <a:p>
            <a:pPr algn="ctr">
              <a:lnSpc>
                <a:spcPts val="4200"/>
              </a:lnSpc>
              <a:spcBef>
                <a:spcPct val="0"/>
              </a:spcBef>
            </a:pPr>
            <a:r>
              <a:rPr lang="en-US" sz="3000">
                <a:solidFill>
                  <a:srgbClr val="F8FDFF"/>
                </a:solidFill>
                <a:latin typeface="Jua"/>
                <a:ea typeface="Jua"/>
                <a:cs typeface="Jua"/>
                <a:sym typeface="Jua"/>
              </a:rPr>
              <a:t> reasons sensitively, record any concerns and share them with the appropriate person</a:t>
            </a:r>
          </a:p>
        </p:txBody>
      </p:sp>
      <p:sp>
        <p:nvSpPr>
          <p:cNvPr name="TextBox 14" id="14"/>
          <p:cNvSpPr txBox="true"/>
          <p:nvPr/>
        </p:nvSpPr>
        <p:spPr>
          <a:xfrm rot="0">
            <a:off x="14346975" y="5392526"/>
            <a:ext cx="3475130" cy="2299970"/>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D. Assume the pupil is simply shy and take no further action</a:t>
            </a:r>
          </a:p>
        </p:txBody>
      </p:sp>
      <p:sp>
        <p:nvSpPr>
          <p:cNvPr name="TextBox 15" id="15"/>
          <p:cNvSpPr txBox="true"/>
          <p:nvPr/>
        </p:nvSpPr>
        <p:spPr>
          <a:xfrm rot="0">
            <a:off x="0" y="2062345"/>
            <a:ext cx="17981387" cy="1337309"/>
          </a:xfrm>
          <a:prstGeom prst="rect">
            <a:avLst/>
          </a:prstGeom>
        </p:spPr>
        <p:txBody>
          <a:bodyPr anchor="t" rtlCol="false" tIns="0" lIns="0" bIns="0" rIns="0">
            <a:spAutoFit/>
          </a:bodyPr>
          <a:lstStyle/>
          <a:p>
            <a:pPr algn="ctr">
              <a:lnSpc>
                <a:spcPts val="5040"/>
              </a:lnSpc>
              <a:spcBef>
                <a:spcPct val="0"/>
              </a:spcBef>
            </a:pPr>
            <a:r>
              <a:rPr lang="en-US" sz="3600">
                <a:solidFill>
                  <a:srgbClr val="000000"/>
                </a:solidFill>
                <a:latin typeface="Jua"/>
                <a:ea typeface="Jua"/>
                <a:cs typeface="Jua"/>
                <a:sym typeface="Jua"/>
              </a:rPr>
              <a:t>A pupil repeatedly avoids speaking in class, appears anxious during partner work and becomes distressed when asked to present. What should the teacher do first?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true" flipV="false" rot="-4470915">
            <a:off x="-6762526" y="-6374364"/>
            <a:ext cx="13351666" cy="14286802"/>
          </a:xfrm>
          <a:custGeom>
            <a:avLst/>
            <a:gdLst/>
            <a:ahLst/>
            <a:cxnLst/>
            <a:rect r="r" b="b" t="t" l="l"/>
            <a:pathLst>
              <a:path h="14286802" w="13351666">
                <a:moveTo>
                  <a:pt x="13351665" y="0"/>
                </a:moveTo>
                <a:lnTo>
                  <a:pt x="0" y="0"/>
                </a:lnTo>
                <a:lnTo>
                  <a:pt x="0" y="14286801"/>
                </a:lnTo>
                <a:lnTo>
                  <a:pt x="13351665" y="14286801"/>
                </a:lnTo>
                <a:lnTo>
                  <a:pt x="13351665" y="0"/>
                </a:lnTo>
                <a:close/>
              </a:path>
            </a:pathLst>
          </a:custGeom>
          <a:blipFill>
            <a:blip r:embed="rId2">
              <a:alphaModFix amt="14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7436" y="411826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867442" y="406988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3968693" y="411826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4906619">
            <a:off x="15683970" y="-2859349"/>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4906619">
            <a:off x="-3472068" y="7823998"/>
            <a:ext cx="6052529" cy="6476442"/>
          </a:xfrm>
          <a:custGeom>
            <a:avLst/>
            <a:gdLst/>
            <a:ahLst/>
            <a:cxnLst/>
            <a:rect r="r" b="b" t="t" l="l"/>
            <a:pathLst>
              <a:path h="6476442" w="6052529">
                <a:moveTo>
                  <a:pt x="0" y="0"/>
                </a:moveTo>
                <a:lnTo>
                  <a:pt x="6052529" y="0"/>
                </a:lnTo>
                <a:lnTo>
                  <a:pt x="6052529" y="6476442"/>
                </a:lnTo>
                <a:lnTo>
                  <a:pt x="0" y="64764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0">
            <a:off x="289349" y="378872"/>
            <a:ext cx="1693866" cy="649828"/>
          </a:xfrm>
          <a:custGeom>
            <a:avLst/>
            <a:gdLst/>
            <a:ahLst/>
            <a:cxnLst/>
            <a:rect r="r" b="b" t="t" l="l"/>
            <a:pathLst>
              <a:path h="649828" w="1693866">
                <a:moveTo>
                  <a:pt x="0" y="0"/>
                </a:moveTo>
                <a:lnTo>
                  <a:pt x="1693865" y="0"/>
                </a:lnTo>
                <a:lnTo>
                  <a:pt x="1693865" y="649828"/>
                </a:lnTo>
                <a:lnTo>
                  <a:pt x="0" y="64982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9418068" y="420639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577721" y="3837174"/>
            <a:ext cx="811843" cy="811843"/>
          </a:xfrm>
          <a:custGeom>
            <a:avLst/>
            <a:gdLst/>
            <a:ahLst/>
            <a:cxnLst/>
            <a:rect r="r" b="b" t="t" l="l"/>
            <a:pathLst>
              <a:path h="811843" w="811843">
                <a:moveTo>
                  <a:pt x="0" y="0"/>
                </a:moveTo>
                <a:lnTo>
                  <a:pt x="811843" y="0"/>
                </a:lnTo>
                <a:lnTo>
                  <a:pt x="811843" y="811842"/>
                </a:lnTo>
                <a:lnTo>
                  <a:pt x="0" y="81184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1" id="11"/>
          <p:cNvSpPr txBox="true"/>
          <p:nvPr/>
        </p:nvSpPr>
        <p:spPr>
          <a:xfrm rot="0">
            <a:off x="1028700" y="5222982"/>
            <a:ext cx="3166629" cy="2299969"/>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A. Insist th</a:t>
            </a:r>
            <a:r>
              <a:rPr lang="en-US" sz="3200">
                <a:solidFill>
                  <a:srgbClr val="F8FDFF"/>
                </a:solidFill>
                <a:latin typeface="Jua"/>
                <a:ea typeface="Jua"/>
                <a:cs typeface="Jua"/>
                <a:sym typeface="Jua"/>
              </a:rPr>
              <a:t>at the pupil answers so they become more confident</a:t>
            </a:r>
          </a:p>
        </p:txBody>
      </p:sp>
      <p:sp>
        <p:nvSpPr>
          <p:cNvPr name="TextBox 12" id="12"/>
          <p:cNvSpPr txBox="true"/>
          <p:nvPr/>
        </p:nvSpPr>
        <p:spPr>
          <a:xfrm rot="0">
            <a:off x="1877139" y="157040"/>
            <a:ext cx="13996723" cy="1387474"/>
          </a:xfrm>
          <a:prstGeom prst="rect">
            <a:avLst/>
          </a:prstGeom>
        </p:spPr>
        <p:txBody>
          <a:bodyPr anchor="t" rtlCol="false" tIns="0" lIns="0" bIns="0" rIns="0">
            <a:spAutoFit/>
          </a:bodyPr>
          <a:lstStyle/>
          <a:p>
            <a:pPr algn="ctr">
              <a:lnSpc>
                <a:spcPts val="11200"/>
              </a:lnSpc>
              <a:spcBef>
                <a:spcPct val="0"/>
              </a:spcBef>
            </a:pPr>
            <a:r>
              <a:rPr lang="en-US" sz="8000">
                <a:solidFill>
                  <a:srgbClr val="2C6196"/>
                </a:solidFill>
                <a:latin typeface="Sensei"/>
                <a:ea typeface="Sensei"/>
                <a:cs typeface="Sensei"/>
                <a:sym typeface="Sensei"/>
              </a:rPr>
              <a:t>Safeguarding Spark</a:t>
            </a:r>
          </a:p>
        </p:txBody>
      </p:sp>
      <p:sp>
        <p:nvSpPr>
          <p:cNvPr name="TextBox 13" id="13"/>
          <p:cNvSpPr txBox="true"/>
          <p:nvPr/>
        </p:nvSpPr>
        <p:spPr>
          <a:xfrm rot="0">
            <a:off x="5582053" y="5222982"/>
            <a:ext cx="3000704" cy="2299969"/>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B. Remove the pupil from all speaking activities</a:t>
            </a:r>
          </a:p>
        </p:txBody>
      </p:sp>
      <p:sp>
        <p:nvSpPr>
          <p:cNvPr name="TextBox 14" id="14"/>
          <p:cNvSpPr txBox="true"/>
          <p:nvPr/>
        </p:nvSpPr>
        <p:spPr>
          <a:xfrm rot="0">
            <a:off x="9677036" y="4958301"/>
            <a:ext cx="4060339" cy="2733675"/>
          </a:xfrm>
          <a:prstGeom prst="rect">
            <a:avLst/>
          </a:prstGeom>
        </p:spPr>
        <p:txBody>
          <a:bodyPr anchor="t" rtlCol="false" tIns="0" lIns="0" bIns="0" rIns="0">
            <a:spAutoFit/>
          </a:bodyPr>
          <a:lstStyle/>
          <a:p>
            <a:pPr algn="ctr">
              <a:lnSpc>
                <a:spcPts val="4200"/>
              </a:lnSpc>
            </a:pPr>
            <a:r>
              <a:rPr lang="en-US" sz="3000">
                <a:solidFill>
                  <a:srgbClr val="F8FDFF"/>
                </a:solidFill>
                <a:latin typeface="Jua"/>
                <a:ea typeface="Jua"/>
                <a:cs typeface="Jua"/>
                <a:sym typeface="Jua"/>
              </a:rPr>
              <a:t>C. Explore the</a:t>
            </a:r>
          </a:p>
          <a:p>
            <a:pPr algn="ctr">
              <a:lnSpc>
                <a:spcPts val="4200"/>
              </a:lnSpc>
              <a:spcBef>
                <a:spcPct val="0"/>
              </a:spcBef>
            </a:pPr>
            <a:r>
              <a:rPr lang="en-US" sz="3000">
                <a:solidFill>
                  <a:srgbClr val="F8FDFF"/>
                </a:solidFill>
                <a:latin typeface="Jua"/>
                <a:ea typeface="Jua"/>
                <a:cs typeface="Jua"/>
                <a:sym typeface="Jua"/>
              </a:rPr>
              <a:t> reasons sensitively, record any concerns and share them with the appropriate person</a:t>
            </a:r>
          </a:p>
        </p:txBody>
      </p:sp>
      <p:sp>
        <p:nvSpPr>
          <p:cNvPr name="TextBox 15" id="15"/>
          <p:cNvSpPr txBox="true"/>
          <p:nvPr/>
        </p:nvSpPr>
        <p:spPr>
          <a:xfrm rot="0">
            <a:off x="14346975" y="5392526"/>
            <a:ext cx="3776293" cy="1737995"/>
          </a:xfrm>
          <a:prstGeom prst="rect">
            <a:avLst/>
          </a:prstGeom>
        </p:spPr>
        <p:txBody>
          <a:bodyPr anchor="t" rtlCol="false" tIns="0" lIns="0" bIns="0" rIns="0">
            <a:spAutoFit/>
          </a:bodyPr>
          <a:lstStyle/>
          <a:p>
            <a:pPr algn="ctr">
              <a:lnSpc>
                <a:spcPts val="4480"/>
              </a:lnSpc>
              <a:spcBef>
                <a:spcPct val="0"/>
              </a:spcBef>
            </a:pPr>
            <a:r>
              <a:rPr lang="en-US" sz="3200">
                <a:solidFill>
                  <a:srgbClr val="F8FDFF"/>
                </a:solidFill>
                <a:latin typeface="Jua"/>
                <a:ea typeface="Jua"/>
                <a:cs typeface="Jua"/>
                <a:sym typeface="Jua"/>
              </a:rPr>
              <a:t>D. Assume the pupil is simply shy and take no further action</a:t>
            </a:r>
          </a:p>
        </p:txBody>
      </p:sp>
      <p:sp>
        <p:nvSpPr>
          <p:cNvPr name="TextBox 16" id="16"/>
          <p:cNvSpPr txBox="true"/>
          <p:nvPr/>
        </p:nvSpPr>
        <p:spPr>
          <a:xfrm rot="0">
            <a:off x="0" y="2062345"/>
            <a:ext cx="17981387" cy="1337309"/>
          </a:xfrm>
          <a:prstGeom prst="rect">
            <a:avLst/>
          </a:prstGeom>
        </p:spPr>
        <p:txBody>
          <a:bodyPr anchor="t" rtlCol="false" tIns="0" lIns="0" bIns="0" rIns="0">
            <a:spAutoFit/>
          </a:bodyPr>
          <a:lstStyle/>
          <a:p>
            <a:pPr algn="ctr">
              <a:lnSpc>
                <a:spcPts val="5040"/>
              </a:lnSpc>
              <a:spcBef>
                <a:spcPct val="0"/>
              </a:spcBef>
            </a:pPr>
            <a:r>
              <a:rPr lang="en-US" sz="3600">
                <a:solidFill>
                  <a:srgbClr val="000000"/>
                </a:solidFill>
                <a:latin typeface="Jua"/>
                <a:ea typeface="Jua"/>
                <a:cs typeface="Jua"/>
                <a:sym typeface="Jua"/>
              </a:rPr>
              <a:t>A pupil repeatedly avoids speaking in class, appears anxious during partner work and becomes distressed when asked to present. What should the teacher do first?</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1647909">
            <a:off x="5694674" y="313606"/>
            <a:ext cx="5975826" cy="3958985"/>
          </a:xfrm>
          <a:custGeom>
            <a:avLst/>
            <a:gdLst/>
            <a:ahLst/>
            <a:cxnLst/>
            <a:rect r="r" b="b" t="t" l="l"/>
            <a:pathLst>
              <a:path h="3958985" w="5975826">
                <a:moveTo>
                  <a:pt x="0" y="0"/>
                </a:moveTo>
                <a:lnTo>
                  <a:pt x="5975827" y="0"/>
                </a:lnTo>
                <a:lnTo>
                  <a:pt x="5975827" y="3958985"/>
                </a:lnTo>
                <a:lnTo>
                  <a:pt x="0" y="395898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80261" y="7487339"/>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4906619">
            <a:off x="14172185" y="6614990"/>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877139" y="109415"/>
            <a:ext cx="13996723" cy="1900851"/>
          </a:xfrm>
          <a:prstGeom prst="rect">
            <a:avLst/>
          </a:prstGeom>
        </p:spPr>
        <p:txBody>
          <a:bodyPr anchor="t" rtlCol="false" tIns="0" lIns="0" bIns="0" rIns="0">
            <a:spAutoFit/>
          </a:bodyPr>
          <a:lstStyle/>
          <a:p>
            <a:pPr algn="ctr">
              <a:lnSpc>
                <a:spcPts val="15453"/>
              </a:lnSpc>
              <a:spcBef>
                <a:spcPct val="0"/>
              </a:spcBef>
            </a:pPr>
            <a:r>
              <a:rPr lang="en-US" sz="11038">
                <a:solidFill>
                  <a:srgbClr val="2C6196"/>
                </a:solidFill>
                <a:latin typeface="Sensei"/>
                <a:ea typeface="Sensei"/>
                <a:cs typeface="Sensei"/>
                <a:sym typeface="Sensei"/>
              </a:rPr>
              <a:t>The Journey Ahead</a:t>
            </a:r>
          </a:p>
        </p:txBody>
      </p:sp>
      <p:sp>
        <p:nvSpPr>
          <p:cNvPr name="TextBox 6" id="6"/>
          <p:cNvSpPr txBox="true"/>
          <p:nvPr/>
        </p:nvSpPr>
        <p:spPr>
          <a:xfrm rot="0">
            <a:off x="1877139" y="2850237"/>
            <a:ext cx="15993604" cy="5275136"/>
          </a:xfrm>
          <a:prstGeom prst="rect">
            <a:avLst/>
          </a:prstGeom>
        </p:spPr>
        <p:txBody>
          <a:bodyPr anchor="t" rtlCol="false" tIns="0" lIns="0" bIns="0" rIns="0">
            <a:spAutoFit/>
          </a:bodyPr>
          <a:lstStyle/>
          <a:p>
            <a:pPr algn="just">
              <a:lnSpc>
                <a:spcPts val="5869"/>
              </a:lnSpc>
            </a:pPr>
            <a:r>
              <a:rPr lang="en-US" sz="4192">
                <a:solidFill>
                  <a:srgbClr val="2C6196"/>
                </a:solidFill>
                <a:latin typeface="Jua"/>
                <a:ea typeface="Jua"/>
                <a:cs typeface="Jua"/>
                <a:sym typeface="Jua"/>
              </a:rPr>
              <a:t>Week 1 – Why oracy matters for learning across the curriculum</a:t>
            </a:r>
          </a:p>
          <a:p>
            <a:pPr algn="just">
              <a:lnSpc>
                <a:spcPts val="5869"/>
              </a:lnSpc>
            </a:pPr>
            <a:r>
              <a:rPr lang="en-US" sz="4192">
                <a:solidFill>
                  <a:srgbClr val="2C6196"/>
                </a:solidFill>
                <a:latin typeface="Jua"/>
                <a:ea typeface="Jua"/>
                <a:cs typeface="Jua"/>
                <a:sym typeface="Jua"/>
              </a:rPr>
              <a:t>Week 2 – Creating classrooms where every pupil talks</a:t>
            </a:r>
          </a:p>
          <a:p>
            <a:pPr algn="just">
              <a:lnSpc>
                <a:spcPts val="5869"/>
              </a:lnSpc>
            </a:pPr>
            <a:r>
              <a:rPr lang="en-US" sz="4192">
                <a:solidFill>
                  <a:srgbClr val="2C6196"/>
                </a:solidFill>
                <a:latin typeface="Jua"/>
                <a:ea typeface="Jua"/>
                <a:cs typeface="Jua"/>
                <a:sym typeface="Jua"/>
              </a:rPr>
              <a:t>Week 3 – Vocabulary, sentence stems and academic language</a:t>
            </a:r>
          </a:p>
          <a:p>
            <a:pPr algn="just">
              <a:lnSpc>
                <a:spcPts val="5869"/>
              </a:lnSpc>
            </a:pPr>
            <a:r>
              <a:rPr lang="en-US" sz="4192">
                <a:solidFill>
                  <a:srgbClr val="2C6196"/>
                </a:solidFill>
                <a:latin typeface="Jua"/>
                <a:ea typeface="Jua"/>
                <a:cs typeface="Jua"/>
                <a:sym typeface="Jua"/>
              </a:rPr>
              <a:t>Week 4 – Teaching discussion and exploratory talk</a:t>
            </a:r>
          </a:p>
          <a:p>
            <a:pPr algn="just">
              <a:lnSpc>
                <a:spcPts val="5869"/>
              </a:lnSpc>
            </a:pPr>
            <a:r>
              <a:rPr lang="en-US" sz="4192">
                <a:solidFill>
                  <a:srgbClr val="2C6196"/>
                </a:solidFill>
                <a:latin typeface="Jua"/>
                <a:ea typeface="Jua"/>
                <a:cs typeface="Jua"/>
                <a:sym typeface="Jua"/>
              </a:rPr>
              <a:t>Week 5 – Developing confident speakers and active listeners</a:t>
            </a:r>
          </a:p>
          <a:p>
            <a:pPr algn="just">
              <a:lnSpc>
                <a:spcPts val="5869"/>
              </a:lnSpc>
            </a:pPr>
            <a:r>
              <a:rPr lang="en-US" sz="4192">
                <a:solidFill>
                  <a:srgbClr val="2C6196"/>
                </a:solidFill>
                <a:latin typeface="Jua"/>
                <a:ea typeface="Jua"/>
                <a:cs typeface="Jua"/>
                <a:sym typeface="Jua"/>
              </a:rPr>
              <a:t>Week 6 – Embedding oracy across every subject</a:t>
            </a:r>
          </a:p>
          <a:p>
            <a:pPr algn="just">
              <a:lnSpc>
                <a:spcPts val="5869"/>
              </a:lnSpc>
              <a:spcBef>
                <a:spcPct val="0"/>
              </a:spcBef>
            </a:pPr>
          </a:p>
        </p:txBody>
      </p:sp>
      <p:sp>
        <p:nvSpPr>
          <p:cNvPr name="Freeform 7" id="7"/>
          <p:cNvSpPr/>
          <p:nvPr/>
        </p:nvSpPr>
        <p:spPr>
          <a:xfrm flipH="false" flipV="false" rot="4906619">
            <a:off x="15603682" y="-2543835"/>
            <a:ext cx="5368635" cy="5744649"/>
          </a:xfrm>
          <a:custGeom>
            <a:avLst/>
            <a:gdLst/>
            <a:ahLst/>
            <a:cxnLst/>
            <a:rect r="r" b="b" t="t" l="l"/>
            <a:pathLst>
              <a:path h="5744649" w="5368635">
                <a:moveTo>
                  <a:pt x="0" y="0"/>
                </a:moveTo>
                <a:lnTo>
                  <a:pt x="5368636" y="0"/>
                </a:lnTo>
                <a:lnTo>
                  <a:pt x="5368636" y="5744649"/>
                </a:lnTo>
                <a:lnTo>
                  <a:pt x="0" y="574464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3032465">
            <a:off x="-3113378" y="-2872324"/>
            <a:ext cx="5368635" cy="5744649"/>
          </a:xfrm>
          <a:custGeom>
            <a:avLst/>
            <a:gdLst/>
            <a:ahLst/>
            <a:cxnLst/>
            <a:rect r="r" b="b" t="t" l="l"/>
            <a:pathLst>
              <a:path h="5744649" w="5368635">
                <a:moveTo>
                  <a:pt x="0" y="0"/>
                </a:moveTo>
                <a:lnTo>
                  <a:pt x="5368635" y="0"/>
                </a:lnTo>
                <a:lnTo>
                  <a:pt x="5368635" y="5744648"/>
                </a:lnTo>
                <a:lnTo>
                  <a:pt x="0" y="574464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829019" y="2990106"/>
            <a:ext cx="811843" cy="811843"/>
          </a:xfrm>
          <a:custGeom>
            <a:avLst/>
            <a:gdLst/>
            <a:ahLst/>
            <a:cxnLst/>
            <a:rect r="r" b="b" t="t" l="l"/>
            <a:pathLst>
              <a:path h="811843" w="811843">
                <a:moveTo>
                  <a:pt x="0" y="0"/>
                </a:moveTo>
                <a:lnTo>
                  <a:pt x="811843" y="0"/>
                </a:lnTo>
                <a:lnTo>
                  <a:pt x="811843" y="811843"/>
                </a:lnTo>
                <a:lnTo>
                  <a:pt x="0" y="81184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1647909">
            <a:off x="5694674" y="313606"/>
            <a:ext cx="5975826" cy="3958985"/>
          </a:xfrm>
          <a:custGeom>
            <a:avLst/>
            <a:gdLst/>
            <a:ahLst/>
            <a:cxnLst/>
            <a:rect r="r" b="b" t="t" l="l"/>
            <a:pathLst>
              <a:path h="3958985" w="5975826">
                <a:moveTo>
                  <a:pt x="0" y="0"/>
                </a:moveTo>
                <a:lnTo>
                  <a:pt x="5975827" y="0"/>
                </a:lnTo>
                <a:lnTo>
                  <a:pt x="5975827" y="3958985"/>
                </a:lnTo>
                <a:lnTo>
                  <a:pt x="0" y="395898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9060" y="82296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4906619">
            <a:off x="15261735" y="4830257"/>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877139" y="109415"/>
            <a:ext cx="13996723" cy="1900851"/>
          </a:xfrm>
          <a:prstGeom prst="rect">
            <a:avLst/>
          </a:prstGeom>
        </p:spPr>
        <p:txBody>
          <a:bodyPr anchor="t" rtlCol="false" tIns="0" lIns="0" bIns="0" rIns="0">
            <a:spAutoFit/>
          </a:bodyPr>
          <a:lstStyle/>
          <a:p>
            <a:pPr algn="ctr">
              <a:lnSpc>
                <a:spcPts val="15453"/>
              </a:lnSpc>
              <a:spcBef>
                <a:spcPct val="0"/>
              </a:spcBef>
            </a:pPr>
            <a:r>
              <a:rPr lang="en-US" sz="11038">
                <a:solidFill>
                  <a:srgbClr val="2C6196"/>
                </a:solidFill>
                <a:latin typeface="Sensei"/>
                <a:ea typeface="Sensei"/>
                <a:cs typeface="Sensei"/>
                <a:sym typeface="Sensei"/>
              </a:rPr>
              <a:t>The Journey Ahead</a:t>
            </a:r>
          </a:p>
        </p:txBody>
      </p:sp>
      <p:sp>
        <p:nvSpPr>
          <p:cNvPr name="TextBox 6" id="6"/>
          <p:cNvSpPr txBox="true"/>
          <p:nvPr/>
        </p:nvSpPr>
        <p:spPr>
          <a:xfrm rot="0">
            <a:off x="1265696" y="2299394"/>
            <a:ext cx="15993604" cy="6761036"/>
          </a:xfrm>
          <a:prstGeom prst="rect">
            <a:avLst/>
          </a:prstGeom>
        </p:spPr>
        <p:txBody>
          <a:bodyPr anchor="t" rtlCol="false" tIns="0" lIns="0" bIns="0" rIns="0">
            <a:spAutoFit/>
          </a:bodyPr>
          <a:lstStyle/>
          <a:p>
            <a:pPr algn="l">
              <a:lnSpc>
                <a:spcPts val="5869"/>
              </a:lnSpc>
            </a:pPr>
            <a:r>
              <a:rPr lang="en-US" sz="4192">
                <a:solidFill>
                  <a:srgbClr val="2C6196"/>
                </a:solidFill>
                <a:latin typeface="Jua"/>
                <a:ea typeface="Jua"/>
                <a:cs typeface="Jua"/>
                <a:sym typeface="Jua"/>
              </a:rPr>
              <a:t>Welcome to the Developing Oracy &amp; Communication series.</a:t>
            </a:r>
          </a:p>
          <a:p>
            <a:pPr algn="l">
              <a:lnSpc>
                <a:spcPts val="5869"/>
              </a:lnSpc>
            </a:pPr>
          </a:p>
          <a:p>
            <a:pPr algn="l">
              <a:lnSpc>
                <a:spcPts val="5869"/>
              </a:lnSpc>
            </a:pPr>
            <a:r>
              <a:rPr lang="en-US" sz="4192">
                <a:solidFill>
                  <a:srgbClr val="2C6196"/>
                </a:solidFill>
                <a:latin typeface="Jua"/>
                <a:ea typeface="Jua"/>
                <a:cs typeface="Jua"/>
                <a:sym typeface="Jua"/>
              </a:rPr>
              <a:t>This programme focuses on Key Stage 1 and Key Stage 2 classrooms and explores how purposeful classroom talk improves learning across every curriculum subject.</a:t>
            </a:r>
          </a:p>
          <a:p>
            <a:pPr algn="l">
              <a:lnSpc>
                <a:spcPts val="5869"/>
              </a:lnSpc>
            </a:pPr>
          </a:p>
          <a:p>
            <a:pPr algn="l">
              <a:lnSpc>
                <a:spcPts val="5869"/>
              </a:lnSpc>
            </a:pPr>
            <a:r>
              <a:rPr lang="en-US" sz="4192">
                <a:solidFill>
                  <a:srgbClr val="2C6196"/>
                </a:solidFill>
                <a:latin typeface="Jua"/>
                <a:ea typeface="Jua"/>
                <a:cs typeface="Jua"/>
                <a:sym typeface="Jua"/>
              </a:rPr>
              <a:t>Over the next six weeks we'll look at practical strategies that help every pupil become a more confident speaker, listener and thinker.</a:t>
            </a:r>
          </a:p>
          <a:p>
            <a:pPr algn="l">
              <a:lnSpc>
                <a:spcPts val="5869"/>
              </a:lnSpc>
              <a:spcBef>
                <a:spcPct val="0"/>
              </a:spcBef>
            </a:pPr>
          </a:p>
        </p:txBody>
      </p:sp>
      <p:sp>
        <p:nvSpPr>
          <p:cNvPr name="Freeform 7" id="7"/>
          <p:cNvSpPr/>
          <p:nvPr/>
        </p:nvSpPr>
        <p:spPr>
          <a:xfrm flipH="false" flipV="false" rot="4906619">
            <a:off x="15603682" y="-2543835"/>
            <a:ext cx="5368635" cy="5744649"/>
          </a:xfrm>
          <a:custGeom>
            <a:avLst/>
            <a:gdLst/>
            <a:ahLst/>
            <a:cxnLst/>
            <a:rect r="r" b="b" t="t" l="l"/>
            <a:pathLst>
              <a:path h="5744649" w="5368635">
                <a:moveTo>
                  <a:pt x="0" y="0"/>
                </a:moveTo>
                <a:lnTo>
                  <a:pt x="5368636" y="0"/>
                </a:lnTo>
                <a:lnTo>
                  <a:pt x="5368636" y="5744649"/>
                </a:lnTo>
                <a:lnTo>
                  <a:pt x="0" y="574464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3032465">
            <a:off x="-3113378" y="-2872324"/>
            <a:ext cx="5368635" cy="5744649"/>
          </a:xfrm>
          <a:custGeom>
            <a:avLst/>
            <a:gdLst/>
            <a:ahLst/>
            <a:cxnLst/>
            <a:rect r="r" b="b" t="t" l="l"/>
            <a:pathLst>
              <a:path h="5744649" w="5368635">
                <a:moveTo>
                  <a:pt x="0" y="0"/>
                </a:moveTo>
                <a:lnTo>
                  <a:pt x="5368635" y="0"/>
                </a:lnTo>
                <a:lnTo>
                  <a:pt x="5368635" y="5744648"/>
                </a:lnTo>
                <a:lnTo>
                  <a:pt x="0" y="574464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0">
            <a:off x="44614" y="358945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484621" y="354107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3585871" y="3589450"/>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5" id="5"/>
          <p:cNvSpPr txBox="true"/>
          <p:nvPr/>
        </p:nvSpPr>
        <p:spPr>
          <a:xfrm rot="0">
            <a:off x="-177434" y="4904976"/>
            <a:ext cx="4763403" cy="1873250"/>
          </a:xfrm>
          <a:prstGeom prst="rect">
            <a:avLst/>
          </a:prstGeom>
        </p:spPr>
        <p:txBody>
          <a:bodyPr anchor="t" rtlCol="false" tIns="0" lIns="0" bIns="0" rIns="0">
            <a:spAutoFit/>
          </a:bodyPr>
          <a:lstStyle/>
          <a:p>
            <a:pPr algn="ctr">
              <a:lnSpc>
                <a:spcPts val="7000"/>
              </a:lnSpc>
            </a:pPr>
            <a:r>
              <a:rPr lang="en-US" sz="5000">
                <a:solidFill>
                  <a:srgbClr val="F8FDFF"/>
                </a:solidFill>
                <a:latin typeface="Jua"/>
                <a:ea typeface="Jua"/>
                <a:cs typeface="Jua"/>
                <a:sym typeface="Jua"/>
              </a:rPr>
              <a:t>Spe</a:t>
            </a:r>
            <a:r>
              <a:rPr lang="en-US" sz="5000">
                <a:solidFill>
                  <a:srgbClr val="F8FDFF"/>
                </a:solidFill>
                <a:latin typeface="Jua"/>
                <a:ea typeface="Jua"/>
                <a:cs typeface="Jua"/>
                <a:sym typeface="Jua"/>
              </a:rPr>
              <a:t>ak </a:t>
            </a:r>
          </a:p>
          <a:p>
            <a:pPr algn="ctr">
              <a:lnSpc>
                <a:spcPts val="7000"/>
              </a:lnSpc>
              <a:spcBef>
                <a:spcPct val="0"/>
              </a:spcBef>
            </a:pPr>
            <a:r>
              <a:rPr lang="en-US" sz="5000">
                <a:solidFill>
                  <a:srgbClr val="F8FDFF"/>
                </a:solidFill>
                <a:latin typeface="Jua"/>
                <a:ea typeface="Jua"/>
                <a:cs typeface="Jua"/>
                <a:sym typeface="Jua"/>
              </a:rPr>
              <a:t>clearly</a:t>
            </a:r>
          </a:p>
        </p:txBody>
      </p:sp>
      <p:sp>
        <p:nvSpPr>
          <p:cNvPr name="Freeform 6" id="6"/>
          <p:cNvSpPr/>
          <p:nvPr/>
        </p:nvSpPr>
        <p:spPr>
          <a:xfrm flipH="false" flipV="false" rot="4906619">
            <a:off x="14878913" y="-3744867"/>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4906619">
            <a:off x="-3017608" y="5973165"/>
            <a:ext cx="6052529" cy="6476442"/>
          </a:xfrm>
          <a:custGeom>
            <a:avLst/>
            <a:gdLst/>
            <a:ahLst/>
            <a:cxnLst/>
            <a:rect r="r" b="b" t="t" l="l"/>
            <a:pathLst>
              <a:path h="6476442" w="6052529">
                <a:moveTo>
                  <a:pt x="0" y="0"/>
                </a:moveTo>
                <a:lnTo>
                  <a:pt x="6052529" y="0"/>
                </a:lnTo>
                <a:lnTo>
                  <a:pt x="6052529" y="6476442"/>
                </a:lnTo>
                <a:lnTo>
                  <a:pt x="0" y="64764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289349" y="378872"/>
            <a:ext cx="1693866" cy="649828"/>
          </a:xfrm>
          <a:custGeom>
            <a:avLst/>
            <a:gdLst/>
            <a:ahLst/>
            <a:cxnLst/>
            <a:rect r="r" b="b" t="t" l="l"/>
            <a:pathLst>
              <a:path h="649828" w="1693866">
                <a:moveTo>
                  <a:pt x="0" y="0"/>
                </a:moveTo>
                <a:lnTo>
                  <a:pt x="1693865" y="0"/>
                </a:lnTo>
                <a:lnTo>
                  <a:pt x="1693865" y="649828"/>
                </a:lnTo>
                <a:lnTo>
                  <a:pt x="0" y="64982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486214" y="9285379"/>
            <a:ext cx="1693866" cy="649828"/>
          </a:xfrm>
          <a:custGeom>
            <a:avLst/>
            <a:gdLst/>
            <a:ahLst/>
            <a:cxnLst/>
            <a:rect r="r" b="b" t="t" l="l"/>
            <a:pathLst>
              <a:path h="649828" w="1693866">
                <a:moveTo>
                  <a:pt x="0" y="0"/>
                </a:moveTo>
                <a:lnTo>
                  <a:pt x="1693865" y="0"/>
                </a:lnTo>
                <a:lnTo>
                  <a:pt x="1693865" y="649829"/>
                </a:lnTo>
                <a:lnTo>
                  <a:pt x="0" y="64982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0" id="10"/>
          <p:cNvSpPr txBox="true"/>
          <p:nvPr/>
        </p:nvSpPr>
        <p:spPr>
          <a:xfrm rot="0">
            <a:off x="1877139" y="109415"/>
            <a:ext cx="13996723" cy="1900851"/>
          </a:xfrm>
          <a:prstGeom prst="rect">
            <a:avLst/>
          </a:prstGeom>
        </p:spPr>
        <p:txBody>
          <a:bodyPr anchor="t" rtlCol="false" tIns="0" lIns="0" bIns="0" rIns="0">
            <a:spAutoFit/>
          </a:bodyPr>
          <a:lstStyle/>
          <a:p>
            <a:pPr algn="ctr">
              <a:lnSpc>
                <a:spcPts val="15453"/>
              </a:lnSpc>
              <a:spcBef>
                <a:spcPct val="0"/>
              </a:spcBef>
            </a:pPr>
            <a:r>
              <a:rPr lang="en-US" sz="11038">
                <a:solidFill>
                  <a:srgbClr val="2C6196"/>
                </a:solidFill>
                <a:latin typeface="Sensei"/>
                <a:ea typeface="Sensei"/>
                <a:cs typeface="Sensei"/>
                <a:sym typeface="Sensei"/>
              </a:rPr>
              <a:t>What is Oracy?</a:t>
            </a:r>
          </a:p>
        </p:txBody>
      </p:sp>
      <p:sp>
        <p:nvSpPr>
          <p:cNvPr name="Freeform 11" id="11"/>
          <p:cNvSpPr/>
          <p:nvPr/>
        </p:nvSpPr>
        <p:spPr>
          <a:xfrm flipH="false" flipV="false" rot="0">
            <a:off x="9035246" y="3677585"/>
            <a:ext cx="4319307" cy="4556632"/>
          </a:xfrm>
          <a:custGeom>
            <a:avLst/>
            <a:gdLst/>
            <a:ahLst/>
            <a:cxnLst/>
            <a:rect r="r" b="b" t="t" l="l"/>
            <a:pathLst>
              <a:path h="4556632" w="4319307">
                <a:moveTo>
                  <a:pt x="0" y="0"/>
                </a:moveTo>
                <a:lnTo>
                  <a:pt x="4319307" y="0"/>
                </a:lnTo>
                <a:lnTo>
                  <a:pt x="4319307" y="4556632"/>
                </a:lnTo>
                <a:lnTo>
                  <a:pt x="0" y="45566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5196213" y="4904976"/>
            <a:ext cx="3000704" cy="1873250"/>
          </a:xfrm>
          <a:prstGeom prst="rect">
            <a:avLst/>
          </a:prstGeom>
        </p:spPr>
        <p:txBody>
          <a:bodyPr anchor="t" rtlCol="false" tIns="0" lIns="0" bIns="0" rIns="0">
            <a:spAutoFit/>
          </a:bodyPr>
          <a:lstStyle/>
          <a:p>
            <a:pPr algn="ctr">
              <a:lnSpc>
                <a:spcPts val="7000"/>
              </a:lnSpc>
            </a:pPr>
            <a:r>
              <a:rPr lang="en-US" sz="5000">
                <a:solidFill>
                  <a:srgbClr val="F8FDFF"/>
                </a:solidFill>
                <a:latin typeface="Jua"/>
                <a:ea typeface="Jua"/>
                <a:cs typeface="Jua"/>
                <a:sym typeface="Jua"/>
              </a:rPr>
              <a:t>Listen </a:t>
            </a:r>
          </a:p>
          <a:p>
            <a:pPr algn="ctr">
              <a:lnSpc>
                <a:spcPts val="7000"/>
              </a:lnSpc>
              <a:spcBef>
                <a:spcPct val="0"/>
              </a:spcBef>
            </a:pPr>
            <a:r>
              <a:rPr lang="en-US" sz="5000">
                <a:solidFill>
                  <a:srgbClr val="F8FDFF"/>
                </a:solidFill>
                <a:latin typeface="Jua"/>
                <a:ea typeface="Jua"/>
                <a:cs typeface="Jua"/>
                <a:sym typeface="Jua"/>
              </a:rPr>
              <a:t>Actively</a:t>
            </a:r>
          </a:p>
        </p:txBody>
      </p:sp>
      <p:sp>
        <p:nvSpPr>
          <p:cNvPr name="TextBox 13" id="13"/>
          <p:cNvSpPr txBox="true"/>
          <p:nvPr/>
        </p:nvSpPr>
        <p:spPr>
          <a:xfrm rot="0">
            <a:off x="9694547" y="4904976"/>
            <a:ext cx="3000704" cy="1873250"/>
          </a:xfrm>
          <a:prstGeom prst="rect">
            <a:avLst/>
          </a:prstGeom>
        </p:spPr>
        <p:txBody>
          <a:bodyPr anchor="t" rtlCol="false" tIns="0" lIns="0" bIns="0" rIns="0">
            <a:spAutoFit/>
          </a:bodyPr>
          <a:lstStyle/>
          <a:p>
            <a:pPr algn="ctr">
              <a:lnSpc>
                <a:spcPts val="7000"/>
              </a:lnSpc>
              <a:spcBef>
                <a:spcPct val="0"/>
              </a:spcBef>
            </a:pPr>
            <a:r>
              <a:rPr lang="en-US" sz="5000">
                <a:solidFill>
                  <a:srgbClr val="F8FDFF"/>
                </a:solidFill>
                <a:latin typeface="Jua"/>
                <a:ea typeface="Jua"/>
                <a:cs typeface="Jua"/>
                <a:sym typeface="Jua"/>
              </a:rPr>
              <a:t>Think Critically</a:t>
            </a:r>
          </a:p>
        </p:txBody>
      </p:sp>
      <p:sp>
        <p:nvSpPr>
          <p:cNvPr name="TextBox 14" id="14"/>
          <p:cNvSpPr txBox="true"/>
          <p:nvPr/>
        </p:nvSpPr>
        <p:spPr>
          <a:xfrm rot="0">
            <a:off x="13964153" y="4768466"/>
            <a:ext cx="3776293" cy="1873250"/>
          </a:xfrm>
          <a:prstGeom prst="rect">
            <a:avLst/>
          </a:prstGeom>
        </p:spPr>
        <p:txBody>
          <a:bodyPr anchor="t" rtlCol="false" tIns="0" lIns="0" bIns="0" rIns="0">
            <a:spAutoFit/>
          </a:bodyPr>
          <a:lstStyle/>
          <a:p>
            <a:pPr algn="ctr">
              <a:lnSpc>
                <a:spcPts val="7000"/>
              </a:lnSpc>
            </a:pPr>
            <a:r>
              <a:rPr lang="en-US" sz="5000">
                <a:solidFill>
                  <a:srgbClr val="F8FDFF"/>
                </a:solidFill>
                <a:latin typeface="Jua"/>
                <a:ea typeface="Jua"/>
                <a:cs typeface="Jua"/>
                <a:sym typeface="Jua"/>
              </a:rPr>
              <a:t>Communicate</a:t>
            </a:r>
          </a:p>
          <a:p>
            <a:pPr algn="ctr">
              <a:lnSpc>
                <a:spcPts val="7000"/>
              </a:lnSpc>
              <a:spcBef>
                <a:spcPct val="0"/>
              </a:spcBef>
            </a:pPr>
            <a:r>
              <a:rPr lang="en-US" sz="5000">
                <a:solidFill>
                  <a:srgbClr val="F8FDFF"/>
                </a:solidFill>
                <a:latin typeface="Jua"/>
                <a:ea typeface="Jua"/>
                <a:cs typeface="Jua"/>
                <a:sym typeface="Jua"/>
              </a:rPr>
              <a:t>Confidently</a:t>
            </a:r>
          </a:p>
        </p:txBody>
      </p:sp>
      <p:sp>
        <p:nvSpPr>
          <p:cNvPr name="TextBox 15" id="15"/>
          <p:cNvSpPr txBox="true"/>
          <p:nvPr/>
        </p:nvSpPr>
        <p:spPr>
          <a:xfrm rot="0">
            <a:off x="5763654" y="1781665"/>
            <a:ext cx="6223695" cy="987425"/>
          </a:xfrm>
          <a:prstGeom prst="rect">
            <a:avLst/>
          </a:prstGeom>
        </p:spPr>
        <p:txBody>
          <a:bodyPr anchor="t" rtlCol="false" tIns="0" lIns="0" bIns="0" rIns="0">
            <a:spAutoFit/>
          </a:bodyPr>
          <a:lstStyle/>
          <a:p>
            <a:pPr algn="ctr">
              <a:lnSpc>
                <a:spcPts val="7000"/>
              </a:lnSpc>
              <a:spcBef>
                <a:spcPct val="0"/>
              </a:spcBef>
            </a:pPr>
            <a:r>
              <a:rPr lang="en-US" sz="5000">
                <a:solidFill>
                  <a:srgbClr val="2C6196"/>
                </a:solidFill>
                <a:latin typeface="Jua"/>
                <a:ea typeface="Jua"/>
                <a:cs typeface="Jua"/>
                <a:sym typeface="Jua"/>
              </a:rPr>
              <a:t>Oracy is the ability to:</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407966">
            <a:off x="-3202535" y="-4108721"/>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9786892">
            <a:off x="15071941" y="5542580"/>
            <a:ext cx="3449300" cy="4725069"/>
          </a:xfrm>
          <a:custGeom>
            <a:avLst/>
            <a:gdLst/>
            <a:ahLst/>
            <a:cxnLst/>
            <a:rect r="r" b="b" t="t" l="l"/>
            <a:pathLst>
              <a:path h="4725069" w="3449300">
                <a:moveTo>
                  <a:pt x="0" y="0"/>
                </a:moveTo>
                <a:lnTo>
                  <a:pt x="3449301" y="0"/>
                </a:lnTo>
                <a:lnTo>
                  <a:pt x="3449301" y="4725069"/>
                </a:lnTo>
                <a:lnTo>
                  <a:pt x="0" y="472506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1826742">
            <a:off x="15712058" y="1130663"/>
            <a:ext cx="2169067" cy="709877"/>
          </a:xfrm>
          <a:custGeom>
            <a:avLst/>
            <a:gdLst/>
            <a:ahLst/>
            <a:cxnLst/>
            <a:rect r="r" b="b" t="t" l="l"/>
            <a:pathLst>
              <a:path h="709877" w="2169067">
                <a:moveTo>
                  <a:pt x="0" y="0"/>
                </a:moveTo>
                <a:lnTo>
                  <a:pt x="2169067" y="0"/>
                </a:lnTo>
                <a:lnTo>
                  <a:pt x="2169067" y="709876"/>
                </a:lnTo>
                <a:lnTo>
                  <a:pt x="0" y="70987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24845" y="9226033"/>
            <a:ext cx="2007711" cy="770231"/>
          </a:xfrm>
          <a:custGeom>
            <a:avLst/>
            <a:gdLst/>
            <a:ahLst/>
            <a:cxnLst/>
            <a:rect r="r" b="b" t="t" l="l"/>
            <a:pathLst>
              <a:path h="770231" w="2007711">
                <a:moveTo>
                  <a:pt x="0" y="0"/>
                </a:moveTo>
                <a:lnTo>
                  <a:pt x="2007710" y="0"/>
                </a:lnTo>
                <a:lnTo>
                  <a:pt x="2007710" y="770231"/>
                </a:lnTo>
                <a:lnTo>
                  <a:pt x="0" y="77023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6" id="6"/>
          <p:cNvSpPr txBox="true"/>
          <p:nvPr/>
        </p:nvSpPr>
        <p:spPr>
          <a:xfrm rot="0">
            <a:off x="439937" y="633504"/>
            <a:ext cx="17408126" cy="9232900"/>
          </a:xfrm>
          <a:prstGeom prst="rect">
            <a:avLst/>
          </a:prstGeom>
        </p:spPr>
        <p:txBody>
          <a:bodyPr anchor="t" rtlCol="false" tIns="0" lIns="0" bIns="0" rIns="0">
            <a:spAutoFit/>
          </a:bodyPr>
          <a:lstStyle/>
          <a:p>
            <a:pPr algn="l">
              <a:lnSpc>
                <a:spcPts val="5599"/>
              </a:lnSpc>
            </a:pPr>
            <a:r>
              <a:rPr lang="en-US" sz="3999">
                <a:solidFill>
                  <a:srgbClr val="2C6196"/>
                </a:solidFill>
                <a:latin typeface="Jua"/>
                <a:ea typeface="Jua"/>
                <a:cs typeface="Jua"/>
                <a:sym typeface="Jua"/>
              </a:rPr>
              <a:t>Oracy is much more than speaking confidently in front of a class.</a:t>
            </a:r>
          </a:p>
          <a:p>
            <a:pPr algn="l">
              <a:lnSpc>
                <a:spcPts val="5599"/>
              </a:lnSpc>
            </a:pPr>
          </a:p>
          <a:p>
            <a:pPr algn="l">
              <a:lnSpc>
                <a:spcPts val="5599"/>
              </a:lnSpc>
            </a:pPr>
            <a:r>
              <a:rPr lang="en-US" sz="3999">
                <a:solidFill>
                  <a:srgbClr val="2C6196"/>
                </a:solidFill>
                <a:latin typeface="Jua"/>
                <a:ea typeface="Jua"/>
                <a:cs typeface="Jua"/>
                <a:sym typeface="Jua"/>
              </a:rPr>
              <a:t>It is the ability to use spoken language effectively to communicate ideas, explain thinking, solve problems, collaborate with others and deepen understanding.</a:t>
            </a:r>
          </a:p>
          <a:p>
            <a:pPr algn="l">
              <a:lnSpc>
                <a:spcPts val="5599"/>
              </a:lnSpc>
            </a:pPr>
            <a:r>
              <a:rPr lang="en-US" sz="3999">
                <a:solidFill>
                  <a:srgbClr val="2C6196"/>
                </a:solidFill>
                <a:latin typeface="Jua"/>
                <a:ea typeface="Jua"/>
                <a:cs typeface="Jua"/>
                <a:sym typeface="Jua"/>
              </a:rPr>
              <a:t>High-quality classroom talk enables pupils to organise their thinking before writing, clarify misconceptions through discussion and develop confidence in expressing their ideas.</a:t>
            </a:r>
          </a:p>
          <a:p>
            <a:pPr algn="l">
              <a:lnSpc>
                <a:spcPts val="5599"/>
              </a:lnSpc>
            </a:pPr>
          </a:p>
          <a:p>
            <a:pPr algn="l">
              <a:lnSpc>
                <a:spcPts val="5599"/>
              </a:lnSpc>
            </a:pPr>
            <a:r>
              <a:rPr lang="en-US" sz="3999">
                <a:solidFill>
                  <a:srgbClr val="2C6196"/>
                </a:solidFill>
                <a:latin typeface="Jua"/>
                <a:ea typeface="Jua"/>
                <a:cs typeface="Jua"/>
                <a:sym typeface="Jua"/>
              </a:rPr>
              <a:t>Just as we explicitly teach reading and writing, we should also explicitly teach speaking and listening. Oracy is not an "extra"—it is a foundation for learning across the curriculum.</a:t>
            </a:r>
          </a:p>
          <a:p>
            <a:pPr algn="l">
              <a:lnSpc>
                <a:spcPts val="5599"/>
              </a:lnSpc>
              <a:spcBef>
                <a:spcPct val="0"/>
              </a:spcBef>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4906619">
            <a:off x="12797374" y="-2022268"/>
            <a:ext cx="7920071" cy="8474784"/>
          </a:xfrm>
          <a:custGeom>
            <a:avLst/>
            <a:gdLst/>
            <a:ahLst/>
            <a:cxnLst/>
            <a:rect r="r" b="b" t="t" l="l"/>
            <a:pathLst>
              <a:path h="8474784" w="7920071">
                <a:moveTo>
                  <a:pt x="0" y="0"/>
                </a:moveTo>
                <a:lnTo>
                  <a:pt x="7920071" y="0"/>
                </a:lnTo>
                <a:lnTo>
                  <a:pt x="7920071" y="8474784"/>
                </a:lnTo>
                <a:lnTo>
                  <a:pt x="0" y="8474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3716482" y="865238"/>
            <a:ext cx="3348646" cy="3348646"/>
          </a:xfrm>
          <a:custGeom>
            <a:avLst/>
            <a:gdLst/>
            <a:ahLst/>
            <a:cxnLst/>
            <a:rect r="r" b="b" t="t" l="l"/>
            <a:pathLst>
              <a:path h="3348646" w="3348646">
                <a:moveTo>
                  <a:pt x="0" y="0"/>
                </a:moveTo>
                <a:lnTo>
                  <a:pt x="3348646" y="0"/>
                </a:lnTo>
                <a:lnTo>
                  <a:pt x="3348646" y="3348646"/>
                </a:lnTo>
                <a:lnTo>
                  <a:pt x="0" y="334864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521924" y="262639"/>
            <a:ext cx="9962283" cy="1370198"/>
          </a:xfrm>
          <a:prstGeom prst="rect">
            <a:avLst/>
          </a:prstGeom>
        </p:spPr>
        <p:txBody>
          <a:bodyPr anchor="t" rtlCol="false" tIns="0" lIns="0" bIns="0" rIns="0">
            <a:spAutoFit/>
          </a:bodyPr>
          <a:lstStyle/>
          <a:p>
            <a:pPr algn="l">
              <a:lnSpc>
                <a:spcPts val="11102"/>
              </a:lnSpc>
              <a:spcBef>
                <a:spcPct val="0"/>
              </a:spcBef>
            </a:pPr>
            <a:r>
              <a:rPr lang="en-US" sz="7930">
                <a:solidFill>
                  <a:srgbClr val="2C6196"/>
                </a:solidFill>
                <a:latin typeface="Sensei"/>
                <a:ea typeface="Sensei"/>
                <a:cs typeface="Sensei"/>
                <a:sym typeface="Sensei"/>
              </a:rPr>
              <a:t>Why Oracy Matters</a:t>
            </a:r>
          </a:p>
        </p:txBody>
      </p:sp>
      <p:sp>
        <p:nvSpPr>
          <p:cNvPr name="TextBox 5" id="5"/>
          <p:cNvSpPr txBox="true"/>
          <p:nvPr/>
        </p:nvSpPr>
        <p:spPr>
          <a:xfrm rot="0">
            <a:off x="615427" y="1613470"/>
            <a:ext cx="17057146" cy="10111193"/>
          </a:xfrm>
          <a:prstGeom prst="rect">
            <a:avLst/>
          </a:prstGeom>
        </p:spPr>
        <p:txBody>
          <a:bodyPr anchor="t" rtlCol="false" tIns="0" lIns="0" bIns="0" rIns="0">
            <a:spAutoFit/>
          </a:bodyPr>
          <a:lstStyle/>
          <a:p>
            <a:pPr algn="l">
              <a:lnSpc>
                <a:spcPts val="4965"/>
              </a:lnSpc>
            </a:pPr>
            <a:r>
              <a:rPr lang="en-US" sz="3546">
                <a:solidFill>
                  <a:srgbClr val="2C6196"/>
                </a:solidFill>
                <a:latin typeface="Jua"/>
                <a:ea typeface="Jua"/>
                <a:cs typeface="Jua"/>
                <a:sym typeface="Jua"/>
              </a:rPr>
              <a:t>Oracy improves:</a:t>
            </a:r>
          </a:p>
          <a:p>
            <a:pPr algn="l" marL="765695" indent="-382847" lvl="1">
              <a:lnSpc>
                <a:spcPts val="4965"/>
              </a:lnSpc>
              <a:buFont typeface="Arial"/>
              <a:buChar char="•"/>
            </a:pPr>
            <a:r>
              <a:rPr lang="en-US" sz="3546">
                <a:solidFill>
                  <a:srgbClr val="2C6196"/>
                </a:solidFill>
                <a:latin typeface="Jua"/>
                <a:ea typeface="Jua"/>
                <a:cs typeface="Jua"/>
                <a:sym typeface="Jua"/>
              </a:rPr>
              <a:t>Learning</a:t>
            </a:r>
          </a:p>
          <a:p>
            <a:pPr algn="l" marL="765695" indent="-382847" lvl="1">
              <a:lnSpc>
                <a:spcPts val="4965"/>
              </a:lnSpc>
              <a:buFont typeface="Arial"/>
              <a:buChar char="•"/>
            </a:pPr>
            <a:r>
              <a:rPr lang="en-US" sz="3546">
                <a:solidFill>
                  <a:srgbClr val="2C6196"/>
                </a:solidFill>
                <a:latin typeface="Jua"/>
                <a:ea typeface="Jua"/>
                <a:cs typeface="Jua"/>
                <a:sym typeface="Jua"/>
              </a:rPr>
              <a:t>Reading</a:t>
            </a:r>
          </a:p>
          <a:p>
            <a:pPr algn="l" marL="765695" indent="-382847" lvl="1">
              <a:lnSpc>
                <a:spcPts val="4965"/>
              </a:lnSpc>
              <a:buFont typeface="Arial"/>
              <a:buChar char="•"/>
            </a:pPr>
            <a:r>
              <a:rPr lang="en-US" sz="3546">
                <a:solidFill>
                  <a:srgbClr val="2C6196"/>
                </a:solidFill>
                <a:latin typeface="Jua"/>
                <a:ea typeface="Jua"/>
                <a:cs typeface="Jua"/>
                <a:sym typeface="Jua"/>
              </a:rPr>
              <a:t>Writing</a:t>
            </a:r>
          </a:p>
          <a:p>
            <a:pPr algn="l" marL="765695" indent="-382847" lvl="1">
              <a:lnSpc>
                <a:spcPts val="4965"/>
              </a:lnSpc>
              <a:buFont typeface="Arial"/>
              <a:buChar char="•"/>
            </a:pPr>
            <a:r>
              <a:rPr lang="en-US" sz="3546">
                <a:solidFill>
                  <a:srgbClr val="2C6196"/>
                </a:solidFill>
                <a:latin typeface="Jua"/>
                <a:ea typeface="Jua"/>
                <a:cs typeface="Jua"/>
                <a:sym typeface="Jua"/>
              </a:rPr>
              <a:t>Confidence</a:t>
            </a:r>
          </a:p>
          <a:p>
            <a:pPr algn="l">
              <a:lnSpc>
                <a:spcPts val="4965"/>
              </a:lnSpc>
            </a:pPr>
          </a:p>
          <a:p>
            <a:pPr algn="l">
              <a:lnSpc>
                <a:spcPts val="4965"/>
              </a:lnSpc>
            </a:pPr>
            <a:r>
              <a:rPr lang="en-US" sz="3546">
                <a:solidFill>
                  <a:srgbClr val="2C6196"/>
                </a:solidFill>
                <a:latin typeface="Jua"/>
                <a:ea typeface="Jua"/>
                <a:cs typeface="Jua"/>
                <a:sym typeface="Jua"/>
              </a:rPr>
              <a:t>Research consistently shows that pupils who regularly engage in high-quality classroom discussion make stronger progress across subjects.</a:t>
            </a:r>
          </a:p>
          <a:p>
            <a:pPr algn="l">
              <a:lnSpc>
                <a:spcPts val="4965"/>
              </a:lnSpc>
            </a:pPr>
          </a:p>
          <a:p>
            <a:pPr algn="l">
              <a:lnSpc>
                <a:spcPts val="4965"/>
              </a:lnSpc>
            </a:pPr>
            <a:r>
              <a:rPr lang="en-US" sz="3546">
                <a:solidFill>
                  <a:srgbClr val="2C6196"/>
                </a:solidFill>
                <a:latin typeface="Jua"/>
                <a:ea typeface="Jua"/>
                <a:cs typeface="Jua"/>
                <a:sym typeface="Jua"/>
              </a:rPr>
              <a:t>Talking allows pupils to rehearse ideas before writing, explain concepts aloud and develop a deeper understanding of what they are learning.</a:t>
            </a:r>
          </a:p>
          <a:p>
            <a:pPr algn="l">
              <a:lnSpc>
                <a:spcPts val="4965"/>
              </a:lnSpc>
            </a:pPr>
          </a:p>
          <a:p>
            <a:pPr algn="l">
              <a:lnSpc>
                <a:spcPts val="4965"/>
              </a:lnSpc>
            </a:pPr>
            <a:r>
              <a:rPr lang="en-US" sz="3546">
                <a:solidFill>
                  <a:srgbClr val="2C6196"/>
                </a:solidFill>
                <a:latin typeface="Jua"/>
                <a:ea typeface="Jua"/>
                <a:cs typeface="Jua"/>
                <a:sym typeface="Jua"/>
              </a:rPr>
              <a:t>Oracy also supports confidence, participation and social development.</a:t>
            </a:r>
          </a:p>
          <a:p>
            <a:pPr algn="l">
              <a:lnSpc>
                <a:spcPts val="4965"/>
              </a:lnSpc>
            </a:pPr>
          </a:p>
          <a:p>
            <a:pPr algn="l">
              <a:lnSpc>
                <a:spcPts val="4965"/>
              </a:lnSpc>
            </a:pPr>
          </a:p>
          <a:p>
            <a:pPr algn="l">
              <a:lnSpc>
                <a:spcPts val="4965"/>
              </a:lnSpc>
              <a:spcBef>
                <a:spcPct val="0"/>
              </a:spcBef>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4906619">
            <a:off x="13529434" y="-2571837"/>
            <a:ext cx="6743224" cy="7215512"/>
          </a:xfrm>
          <a:custGeom>
            <a:avLst/>
            <a:gdLst/>
            <a:ahLst/>
            <a:cxnLst/>
            <a:rect r="r" b="b" t="t" l="l"/>
            <a:pathLst>
              <a:path h="7215512" w="6743224">
                <a:moveTo>
                  <a:pt x="0" y="0"/>
                </a:moveTo>
                <a:lnTo>
                  <a:pt x="6743224" y="0"/>
                </a:lnTo>
                <a:lnTo>
                  <a:pt x="6743224" y="7215512"/>
                </a:lnTo>
                <a:lnTo>
                  <a:pt x="0" y="721551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4190207" y="138125"/>
            <a:ext cx="3216444" cy="3216444"/>
          </a:xfrm>
          <a:custGeom>
            <a:avLst/>
            <a:gdLst/>
            <a:ahLst/>
            <a:cxnLst/>
            <a:rect r="r" b="b" t="t" l="l"/>
            <a:pathLst>
              <a:path h="3216444" w="3216444">
                <a:moveTo>
                  <a:pt x="0" y="0"/>
                </a:moveTo>
                <a:lnTo>
                  <a:pt x="3216444" y="0"/>
                </a:lnTo>
                <a:lnTo>
                  <a:pt x="3216444" y="3216444"/>
                </a:lnTo>
                <a:lnTo>
                  <a:pt x="0" y="32164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349504" y="1343084"/>
            <a:ext cx="17057146" cy="12877844"/>
          </a:xfrm>
          <a:prstGeom prst="rect">
            <a:avLst/>
          </a:prstGeom>
        </p:spPr>
        <p:txBody>
          <a:bodyPr anchor="t" rtlCol="false" tIns="0" lIns="0" bIns="0" rIns="0">
            <a:spAutoFit/>
          </a:bodyPr>
          <a:lstStyle/>
          <a:p>
            <a:pPr algn="l">
              <a:lnSpc>
                <a:spcPts val="4480"/>
              </a:lnSpc>
            </a:pPr>
            <a:r>
              <a:rPr lang="en-US" sz="3200">
                <a:solidFill>
                  <a:srgbClr val="2C6196"/>
                </a:solidFill>
                <a:latin typeface="Jua"/>
                <a:ea typeface="Jua"/>
                <a:cs typeface="Jua"/>
                <a:sym typeface="Jua"/>
              </a:rPr>
              <a:t>Oracy supports learning in:</a:t>
            </a:r>
          </a:p>
          <a:p>
            <a:pPr algn="l">
              <a:lnSpc>
                <a:spcPts val="4480"/>
              </a:lnSpc>
            </a:pPr>
          </a:p>
          <a:p>
            <a:pPr algn="l">
              <a:lnSpc>
                <a:spcPts val="4480"/>
              </a:lnSpc>
            </a:pPr>
            <a:r>
              <a:rPr lang="en-US" sz="3200">
                <a:solidFill>
                  <a:srgbClr val="2C6196"/>
                </a:solidFill>
                <a:latin typeface="Jua"/>
                <a:ea typeface="Jua"/>
                <a:cs typeface="Jua"/>
                <a:sym typeface="Jua"/>
              </a:rPr>
              <a:t>E</a:t>
            </a:r>
            <a:r>
              <a:rPr lang="en-US" sz="3200">
                <a:solidFill>
                  <a:srgbClr val="2C6196"/>
                </a:solidFill>
                <a:latin typeface="Jua"/>
                <a:ea typeface="Jua"/>
                <a:cs typeface="Jua"/>
                <a:sym typeface="Jua"/>
              </a:rPr>
              <a:t>nglish - Discussion helps pupils organise ideas before writing, develop</a:t>
            </a:r>
          </a:p>
          <a:p>
            <a:pPr algn="l">
              <a:lnSpc>
                <a:spcPts val="4480"/>
              </a:lnSpc>
            </a:pPr>
            <a:r>
              <a:rPr lang="en-US" sz="3200">
                <a:solidFill>
                  <a:srgbClr val="2C6196"/>
                </a:solidFill>
                <a:latin typeface="Jua"/>
                <a:ea typeface="Jua"/>
                <a:cs typeface="Jua"/>
                <a:sym typeface="Jua"/>
              </a:rPr>
              <a:t>vocabulary and improve comprehension through book talk and storytelling.</a:t>
            </a:r>
          </a:p>
          <a:p>
            <a:pPr algn="l">
              <a:lnSpc>
                <a:spcPts val="4480"/>
              </a:lnSpc>
            </a:pPr>
          </a:p>
          <a:p>
            <a:pPr algn="l">
              <a:lnSpc>
                <a:spcPts val="4480"/>
              </a:lnSpc>
            </a:pPr>
            <a:r>
              <a:rPr lang="en-US" sz="3200">
                <a:solidFill>
                  <a:srgbClr val="2C6196"/>
                </a:solidFill>
                <a:latin typeface="Jua"/>
                <a:ea typeface="Jua"/>
                <a:cs typeface="Jua"/>
                <a:sym typeface="Jua"/>
              </a:rPr>
              <a:t>Mathematics - Explaining methods aloud encourages reasoning, justification and mathematical language. Talking through strategies often reveals misconceptions that written answers alone cannot.</a:t>
            </a:r>
          </a:p>
          <a:p>
            <a:pPr algn="l">
              <a:lnSpc>
                <a:spcPts val="4480"/>
              </a:lnSpc>
            </a:pPr>
          </a:p>
          <a:p>
            <a:pPr algn="l">
              <a:lnSpc>
                <a:spcPts val="4480"/>
              </a:lnSpc>
            </a:pPr>
            <a:r>
              <a:rPr lang="en-US" sz="3200">
                <a:solidFill>
                  <a:srgbClr val="2C6196"/>
                </a:solidFill>
                <a:latin typeface="Jua"/>
                <a:ea typeface="Jua"/>
                <a:cs typeface="Jua"/>
                <a:sym typeface="Jua"/>
              </a:rPr>
              <a:t>Science - Scientific enquiry depends on questioning, predicting, explaining observations and discussing evidence. Rich classroom talk strengthens scientific thinking.</a:t>
            </a:r>
          </a:p>
          <a:p>
            <a:pPr algn="l">
              <a:lnSpc>
                <a:spcPts val="4480"/>
              </a:lnSpc>
            </a:pPr>
          </a:p>
          <a:p>
            <a:pPr algn="l">
              <a:lnSpc>
                <a:spcPts val="4480"/>
              </a:lnSpc>
            </a:pPr>
            <a:r>
              <a:rPr lang="en-US" sz="3200">
                <a:solidFill>
                  <a:srgbClr val="2C6196"/>
                </a:solidFill>
                <a:latin typeface="Jua"/>
                <a:ea typeface="Jua"/>
                <a:cs typeface="Jua"/>
                <a:sym typeface="Jua"/>
              </a:rPr>
              <a:t>Foundation Subjects - Whether analysing historical sources, discussing geographical issues or evaluating artwork, pupils deepen understanding through purposeful discussion and collaborative thinking.</a:t>
            </a:r>
          </a:p>
          <a:p>
            <a:pPr algn="l">
              <a:lnSpc>
                <a:spcPts val="4965"/>
              </a:lnSpc>
            </a:pPr>
          </a:p>
          <a:p>
            <a:pPr algn="l">
              <a:lnSpc>
                <a:spcPts val="4965"/>
              </a:lnSpc>
            </a:pPr>
          </a:p>
          <a:p>
            <a:pPr algn="l">
              <a:lnSpc>
                <a:spcPts val="4965"/>
              </a:lnSpc>
            </a:pPr>
          </a:p>
          <a:p>
            <a:pPr algn="l">
              <a:lnSpc>
                <a:spcPts val="4965"/>
              </a:lnSpc>
            </a:pPr>
          </a:p>
          <a:p>
            <a:pPr algn="l">
              <a:lnSpc>
                <a:spcPts val="4965"/>
              </a:lnSpc>
            </a:pPr>
          </a:p>
          <a:p>
            <a:pPr algn="l">
              <a:lnSpc>
                <a:spcPts val="4965"/>
              </a:lnSpc>
            </a:pPr>
          </a:p>
          <a:p>
            <a:pPr algn="l">
              <a:lnSpc>
                <a:spcPts val="4965"/>
              </a:lnSpc>
              <a:spcBef>
                <a:spcPct val="0"/>
              </a:spcBef>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4906619">
            <a:off x="12159683" y="-979102"/>
            <a:ext cx="7130400" cy="7629806"/>
          </a:xfrm>
          <a:custGeom>
            <a:avLst/>
            <a:gdLst/>
            <a:ahLst/>
            <a:cxnLst/>
            <a:rect r="r" b="b" t="t" l="l"/>
            <a:pathLst>
              <a:path h="7629806" w="7130400">
                <a:moveTo>
                  <a:pt x="0" y="0"/>
                </a:moveTo>
                <a:lnTo>
                  <a:pt x="7130400" y="0"/>
                </a:lnTo>
                <a:lnTo>
                  <a:pt x="7130400" y="7629806"/>
                </a:lnTo>
                <a:lnTo>
                  <a:pt x="0" y="762980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2325712" y="457834"/>
            <a:ext cx="5597426" cy="5464487"/>
          </a:xfrm>
          <a:custGeom>
            <a:avLst/>
            <a:gdLst/>
            <a:ahLst/>
            <a:cxnLst/>
            <a:rect r="r" b="b" t="t" l="l"/>
            <a:pathLst>
              <a:path h="5464487" w="5597426">
                <a:moveTo>
                  <a:pt x="0" y="0"/>
                </a:moveTo>
                <a:lnTo>
                  <a:pt x="5597426" y="0"/>
                </a:lnTo>
                <a:lnTo>
                  <a:pt x="5597426" y="5464487"/>
                </a:lnTo>
                <a:lnTo>
                  <a:pt x="0" y="546448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0" y="476884"/>
            <a:ext cx="10358891" cy="1182739"/>
          </a:xfrm>
          <a:prstGeom prst="rect">
            <a:avLst/>
          </a:prstGeom>
        </p:spPr>
        <p:txBody>
          <a:bodyPr anchor="t" rtlCol="false" tIns="0" lIns="0" bIns="0" rIns="0">
            <a:spAutoFit/>
          </a:bodyPr>
          <a:lstStyle/>
          <a:p>
            <a:pPr algn="r">
              <a:lnSpc>
                <a:spcPts val="9278"/>
              </a:lnSpc>
            </a:pPr>
            <a:r>
              <a:rPr lang="en-US" sz="7930">
                <a:solidFill>
                  <a:srgbClr val="2C6196"/>
                </a:solidFill>
                <a:latin typeface="Sensei"/>
                <a:ea typeface="Sensei"/>
                <a:cs typeface="Sensei"/>
                <a:sym typeface="Sensei"/>
              </a:rPr>
              <a:t>Talk Supports Thinking</a:t>
            </a:r>
          </a:p>
        </p:txBody>
      </p:sp>
      <p:sp>
        <p:nvSpPr>
          <p:cNvPr name="TextBox 5" id="5"/>
          <p:cNvSpPr txBox="true"/>
          <p:nvPr/>
        </p:nvSpPr>
        <p:spPr>
          <a:xfrm rot="0">
            <a:off x="571850" y="1895786"/>
            <a:ext cx="17144301" cy="7919720"/>
          </a:xfrm>
          <a:prstGeom prst="rect">
            <a:avLst/>
          </a:prstGeom>
        </p:spPr>
        <p:txBody>
          <a:bodyPr anchor="t" rtlCol="false" tIns="0" lIns="0" bIns="0" rIns="0">
            <a:spAutoFit/>
          </a:bodyPr>
          <a:lstStyle/>
          <a:p>
            <a:pPr algn="just">
              <a:lnSpc>
                <a:spcPts val="4480"/>
              </a:lnSpc>
            </a:pPr>
            <a:r>
              <a:rPr lang="en-US" sz="3200">
                <a:solidFill>
                  <a:srgbClr val="2C6196"/>
                </a:solidFill>
                <a:latin typeface="Jua"/>
                <a:ea typeface="Jua"/>
                <a:cs typeface="Jua"/>
                <a:sym typeface="Jua"/>
              </a:rPr>
              <a:t>Talking helps pupils:</a:t>
            </a:r>
          </a:p>
          <a:p>
            <a:pPr algn="just" marL="690881" indent="-345440" lvl="1">
              <a:lnSpc>
                <a:spcPts val="4480"/>
              </a:lnSpc>
              <a:buFont typeface="Arial"/>
              <a:buChar char="•"/>
            </a:pPr>
            <a:r>
              <a:rPr lang="en-US" sz="3200">
                <a:solidFill>
                  <a:srgbClr val="2C6196"/>
                </a:solidFill>
                <a:latin typeface="Jua"/>
                <a:ea typeface="Jua"/>
                <a:cs typeface="Jua"/>
                <a:sym typeface="Jua"/>
              </a:rPr>
              <a:t>Organise ideas</a:t>
            </a:r>
          </a:p>
          <a:p>
            <a:pPr algn="just" marL="690881" indent="-345440" lvl="1">
              <a:lnSpc>
                <a:spcPts val="4480"/>
              </a:lnSpc>
              <a:buFont typeface="Arial"/>
              <a:buChar char="•"/>
            </a:pPr>
            <a:r>
              <a:rPr lang="en-US" sz="3200">
                <a:solidFill>
                  <a:srgbClr val="2C6196"/>
                </a:solidFill>
                <a:latin typeface="Jua"/>
                <a:ea typeface="Jua"/>
                <a:cs typeface="Jua"/>
                <a:sym typeface="Jua"/>
              </a:rPr>
              <a:t>Clarify understanding</a:t>
            </a:r>
          </a:p>
          <a:p>
            <a:pPr algn="just" marL="690881" indent="-345440" lvl="1">
              <a:lnSpc>
                <a:spcPts val="4480"/>
              </a:lnSpc>
              <a:buFont typeface="Arial"/>
              <a:buChar char="•"/>
            </a:pPr>
            <a:r>
              <a:rPr lang="en-US" sz="3200">
                <a:solidFill>
                  <a:srgbClr val="2C6196"/>
                </a:solidFill>
                <a:latin typeface="Jua"/>
                <a:ea typeface="Jua"/>
                <a:cs typeface="Jua"/>
                <a:sym typeface="Jua"/>
              </a:rPr>
              <a:t>Solve problems</a:t>
            </a:r>
          </a:p>
          <a:p>
            <a:pPr algn="just" marL="690881" indent="-345440" lvl="1">
              <a:lnSpc>
                <a:spcPts val="4480"/>
              </a:lnSpc>
              <a:buFont typeface="Arial"/>
              <a:buChar char="•"/>
            </a:pPr>
            <a:r>
              <a:rPr lang="en-US" sz="3200">
                <a:solidFill>
                  <a:srgbClr val="2C6196"/>
                </a:solidFill>
                <a:latin typeface="Jua"/>
                <a:ea typeface="Jua"/>
                <a:cs typeface="Jua"/>
                <a:sym typeface="Jua"/>
              </a:rPr>
              <a:t>Remember learning</a:t>
            </a:r>
          </a:p>
          <a:p>
            <a:pPr algn="just">
              <a:lnSpc>
                <a:spcPts val="4480"/>
              </a:lnSpc>
            </a:pPr>
          </a:p>
          <a:p>
            <a:pPr algn="just">
              <a:lnSpc>
                <a:spcPts val="4480"/>
              </a:lnSpc>
            </a:pPr>
            <a:r>
              <a:rPr lang="en-US" sz="3200">
                <a:solidFill>
                  <a:srgbClr val="2C6196"/>
                </a:solidFill>
                <a:latin typeface="Jua"/>
                <a:ea typeface="Jua"/>
                <a:cs typeface="Jua"/>
                <a:sym typeface="Jua"/>
              </a:rPr>
              <a:t>We often assume thinking happens silently.</a:t>
            </a:r>
          </a:p>
          <a:p>
            <a:pPr algn="just">
              <a:lnSpc>
                <a:spcPts val="4480"/>
              </a:lnSpc>
            </a:pPr>
          </a:p>
          <a:p>
            <a:pPr algn="just">
              <a:lnSpc>
                <a:spcPts val="4480"/>
              </a:lnSpc>
            </a:pPr>
            <a:r>
              <a:rPr lang="en-US" sz="3200">
                <a:solidFill>
                  <a:srgbClr val="2C6196"/>
                </a:solidFill>
                <a:latin typeface="Jua"/>
                <a:ea typeface="Jua"/>
                <a:cs typeface="Jua"/>
                <a:sym typeface="Jua"/>
              </a:rPr>
              <a:t>In reality, spoken language helps pupils organise their thoughts before committing them to paper.</a:t>
            </a:r>
          </a:p>
          <a:p>
            <a:pPr algn="just">
              <a:lnSpc>
                <a:spcPts val="4480"/>
              </a:lnSpc>
            </a:pPr>
          </a:p>
          <a:p>
            <a:pPr algn="just">
              <a:lnSpc>
                <a:spcPts val="4480"/>
              </a:lnSpc>
            </a:pPr>
            <a:r>
              <a:rPr lang="en-US" sz="3200">
                <a:solidFill>
                  <a:srgbClr val="2C6196"/>
                </a:solidFill>
                <a:latin typeface="Jua"/>
                <a:ea typeface="Jua"/>
                <a:cs typeface="Jua"/>
                <a:sym typeface="Jua"/>
              </a:rPr>
              <a:t>Quality classroom talk strengthens memory, reasoning and understanding.</a:t>
            </a:r>
          </a:p>
          <a:p>
            <a:pPr algn="just">
              <a:lnSpc>
                <a:spcPts val="4480"/>
              </a:lnSpc>
            </a:pPr>
          </a:p>
          <a:p>
            <a:pPr algn="just">
              <a:lnSpc>
                <a:spcPts val="4480"/>
              </a:lnSpc>
              <a:spcBef>
                <a:spcPct val="0"/>
              </a:spcBef>
            </a:pP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TextBox 2" id="2"/>
          <p:cNvSpPr txBox="true"/>
          <p:nvPr/>
        </p:nvSpPr>
        <p:spPr>
          <a:xfrm rot="0">
            <a:off x="452550" y="1530622"/>
            <a:ext cx="16286117" cy="9043670"/>
          </a:xfrm>
          <a:prstGeom prst="rect">
            <a:avLst/>
          </a:prstGeom>
        </p:spPr>
        <p:txBody>
          <a:bodyPr anchor="t" rtlCol="false" tIns="0" lIns="0" bIns="0" rIns="0">
            <a:spAutoFit/>
          </a:bodyPr>
          <a:lstStyle/>
          <a:p>
            <a:pPr algn="l">
              <a:lnSpc>
                <a:spcPts val="4479"/>
              </a:lnSpc>
            </a:pPr>
            <a:r>
              <a:rPr lang="en-US" sz="3199">
                <a:solidFill>
                  <a:srgbClr val="2C6196"/>
                </a:solidFill>
                <a:latin typeface="Jua"/>
                <a:ea typeface="Jua"/>
                <a:cs typeface="Jua"/>
                <a:sym typeface="Jua"/>
              </a:rPr>
              <a:t>Pupils:</a:t>
            </a:r>
          </a:p>
          <a:p>
            <a:pPr algn="l">
              <a:lnSpc>
                <a:spcPts val="4479"/>
              </a:lnSpc>
            </a:pPr>
            <a:r>
              <a:rPr lang="en-US" sz="3199">
                <a:solidFill>
                  <a:srgbClr val="2C6196"/>
                </a:solidFill>
                <a:latin typeface="Jua"/>
                <a:ea typeface="Jua"/>
                <a:cs typeface="Jua"/>
                <a:sym typeface="Jua"/>
              </a:rPr>
              <a:t>Explain ideas                                            Ask questions</a:t>
            </a:r>
          </a:p>
          <a:p>
            <a:pPr algn="l">
              <a:lnSpc>
                <a:spcPts val="4479"/>
              </a:lnSpc>
            </a:pPr>
            <a:r>
              <a:rPr lang="en-US" sz="3199">
                <a:solidFill>
                  <a:srgbClr val="2C6196"/>
                </a:solidFill>
                <a:latin typeface="Jua"/>
                <a:ea typeface="Jua"/>
                <a:cs typeface="Jua"/>
                <a:sym typeface="Jua"/>
              </a:rPr>
              <a:t>Build on others' thinking                         Justify opinions</a:t>
            </a:r>
          </a:p>
          <a:p>
            <a:pPr algn="l">
              <a:lnSpc>
                <a:spcPts val="4479"/>
              </a:lnSpc>
            </a:pPr>
          </a:p>
          <a:p>
            <a:pPr algn="l">
              <a:lnSpc>
                <a:spcPts val="4479"/>
              </a:lnSpc>
            </a:pPr>
            <a:r>
              <a:rPr lang="en-US" sz="3199">
                <a:solidFill>
                  <a:srgbClr val="2C6196"/>
                </a:solidFill>
                <a:latin typeface="Jua"/>
                <a:ea typeface="Jua"/>
                <a:cs typeface="Jua"/>
                <a:sym typeface="Jua"/>
              </a:rPr>
              <a:t>In classrooms with strong oracy, pupils do more than answer questions - they explain their thinking, justify their reasoning and engage thoughtfully with the ideas of others.</a:t>
            </a:r>
          </a:p>
          <a:p>
            <a:pPr algn="l">
              <a:lnSpc>
                <a:spcPts val="4479"/>
              </a:lnSpc>
            </a:pPr>
          </a:p>
          <a:p>
            <a:pPr algn="l">
              <a:lnSpc>
                <a:spcPts val="4479"/>
              </a:lnSpc>
            </a:pPr>
            <a:r>
              <a:rPr lang="en-US" sz="3199">
                <a:solidFill>
                  <a:srgbClr val="2C6196"/>
                </a:solidFill>
                <a:latin typeface="Jua"/>
                <a:ea typeface="Jua"/>
                <a:cs typeface="Jua"/>
                <a:sym typeface="Jua"/>
              </a:rPr>
              <a:t>Teachers deliberately teach discussion skills, modelling how to build on another person's contribution, respectfully disagree and ask probing questions.</a:t>
            </a:r>
          </a:p>
          <a:p>
            <a:pPr algn="l">
              <a:lnSpc>
                <a:spcPts val="4479"/>
              </a:lnSpc>
            </a:pPr>
          </a:p>
          <a:p>
            <a:pPr algn="l">
              <a:lnSpc>
                <a:spcPts val="4479"/>
              </a:lnSpc>
            </a:pPr>
            <a:r>
              <a:rPr lang="en-US" sz="3199">
                <a:solidFill>
                  <a:srgbClr val="2C6196"/>
                </a:solidFill>
                <a:latin typeface="Jua"/>
                <a:ea typeface="Jua"/>
                <a:cs typeface="Jua"/>
                <a:sym typeface="Jua"/>
              </a:rPr>
              <a:t>Every pupil is expected to participate. Structured talk routines ensure quieter pupils also have opportunities to contribute and develop confidence.</a:t>
            </a:r>
          </a:p>
          <a:p>
            <a:pPr algn="l">
              <a:lnSpc>
                <a:spcPts val="4479"/>
              </a:lnSpc>
            </a:pPr>
          </a:p>
          <a:p>
            <a:pPr algn="l">
              <a:lnSpc>
                <a:spcPts val="4479"/>
              </a:lnSpc>
            </a:pPr>
            <a:r>
              <a:rPr lang="en-US" sz="3199">
                <a:solidFill>
                  <a:srgbClr val="2C6196"/>
                </a:solidFill>
                <a:latin typeface="Jua"/>
                <a:ea typeface="Jua"/>
                <a:cs typeface="Jua"/>
                <a:sym typeface="Jua"/>
              </a:rPr>
              <a:t>Over time, this creates a classroom culture where talk is purposeful, inclusive and central to learning.</a:t>
            </a:r>
          </a:p>
          <a:p>
            <a:pPr algn="l">
              <a:lnSpc>
                <a:spcPts val="4479"/>
              </a:lnSpc>
              <a:spcBef>
                <a:spcPct val="0"/>
              </a:spcBef>
            </a:pPr>
          </a:p>
        </p:txBody>
      </p:sp>
      <p:sp>
        <p:nvSpPr>
          <p:cNvPr name="Freeform 3" id="3"/>
          <p:cNvSpPr/>
          <p:nvPr/>
        </p:nvSpPr>
        <p:spPr>
          <a:xfrm flipH="false" flipV="false" rot="1161905">
            <a:off x="15741261" y="-374524"/>
            <a:ext cx="1437270" cy="470379"/>
          </a:xfrm>
          <a:custGeom>
            <a:avLst/>
            <a:gdLst/>
            <a:ahLst/>
            <a:cxnLst/>
            <a:rect r="r" b="b" t="t" l="l"/>
            <a:pathLst>
              <a:path h="470379" w="1437270">
                <a:moveTo>
                  <a:pt x="0" y="0"/>
                </a:moveTo>
                <a:lnTo>
                  <a:pt x="1437270" y="0"/>
                </a:lnTo>
                <a:lnTo>
                  <a:pt x="1437270" y="470379"/>
                </a:lnTo>
                <a:lnTo>
                  <a:pt x="0" y="47037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3971503">
            <a:off x="14488734" y="-505782"/>
            <a:ext cx="4499864" cy="4815030"/>
          </a:xfrm>
          <a:custGeom>
            <a:avLst/>
            <a:gdLst/>
            <a:ahLst/>
            <a:cxnLst/>
            <a:rect r="r" b="b" t="t" l="l"/>
            <a:pathLst>
              <a:path h="4815030" w="4499864">
                <a:moveTo>
                  <a:pt x="0" y="0"/>
                </a:moveTo>
                <a:lnTo>
                  <a:pt x="4499865" y="0"/>
                </a:lnTo>
                <a:lnTo>
                  <a:pt x="4499865" y="4815030"/>
                </a:lnTo>
                <a:lnTo>
                  <a:pt x="0" y="481503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3627781" y="3923192"/>
            <a:ext cx="2726553" cy="2726553"/>
          </a:xfrm>
          <a:custGeom>
            <a:avLst/>
            <a:gdLst/>
            <a:ahLst/>
            <a:cxnLst/>
            <a:rect r="r" b="b" t="t" l="l"/>
            <a:pathLst>
              <a:path h="2726553" w="2726553">
                <a:moveTo>
                  <a:pt x="0" y="0"/>
                </a:moveTo>
                <a:lnTo>
                  <a:pt x="2726553" y="0"/>
                </a:lnTo>
                <a:lnTo>
                  <a:pt x="2726553" y="2726553"/>
                </a:lnTo>
                <a:lnTo>
                  <a:pt x="0" y="2726553"/>
                </a:lnTo>
                <a:lnTo>
                  <a:pt x="0" y="0"/>
                </a:lnTo>
                <a:close/>
              </a:path>
            </a:pathLst>
          </a:custGeom>
          <a:blipFill>
            <a:blip r:embed="rId6">
              <a:alphaModFix amt="37000"/>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4727247" y="320839"/>
            <a:ext cx="1627087" cy="2255927"/>
          </a:xfrm>
          <a:custGeom>
            <a:avLst/>
            <a:gdLst/>
            <a:ahLst/>
            <a:cxnLst/>
            <a:rect r="r" b="b" t="t" l="l"/>
            <a:pathLst>
              <a:path h="2255927" w="1627087">
                <a:moveTo>
                  <a:pt x="0" y="0"/>
                </a:moveTo>
                <a:lnTo>
                  <a:pt x="1627087" y="0"/>
                </a:lnTo>
                <a:lnTo>
                  <a:pt x="1627087" y="2255927"/>
                </a:lnTo>
                <a:lnTo>
                  <a:pt x="0" y="225592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5703932" y="1447704"/>
            <a:ext cx="2313058" cy="2258122"/>
          </a:xfrm>
          <a:custGeom>
            <a:avLst/>
            <a:gdLst/>
            <a:ahLst/>
            <a:cxnLst/>
            <a:rect r="r" b="b" t="t" l="l"/>
            <a:pathLst>
              <a:path h="2258122" w="2313058">
                <a:moveTo>
                  <a:pt x="0" y="0"/>
                </a:moveTo>
                <a:lnTo>
                  <a:pt x="2313058" y="0"/>
                </a:lnTo>
                <a:lnTo>
                  <a:pt x="2313058" y="2258123"/>
                </a:lnTo>
                <a:lnTo>
                  <a:pt x="0" y="225812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8" id="8"/>
          <p:cNvSpPr txBox="true"/>
          <p:nvPr/>
        </p:nvSpPr>
        <p:spPr>
          <a:xfrm rot="0">
            <a:off x="147351" y="339889"/>
            <a:ext cx="13950389" cy="1182739"/>
          </a:xfrm>
          <a:prstGeom prst="rect">
            <a:avLst/>
          </a:prstGeom>
        </p:spPr>
        <p:txBody>
          <a:bodyPr anchor="t" rtlCol="false" tIns="0" lIns="0" bIns="0" rIns="0">
            <a:spAutoFit/>
          </a:bodyPr>
          <a:lstStyle/>
          <a:p>
            <a:pPr algn="l">
              <a:lnSpc>
                <a:spcPts val="9278"/>
              </a:lnSpc>
            </a:pPr>
            <a:r>
              <a:rPr lang="en-US" sz="7930">
                <a:solidFill>
                  <a:srgbClr val="2C6196"/>
                </a:solidFill>
                <a:latin typeface="Sensei"/>
                <a:ea typeface="Sensei"/>
                <a:cs typeface="Sensei"/>
                <a:sym typeface="Sensei"/>
              </a:rPr>
              <a:t>What Great Oracy Looks Like</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TextBox 2" id="2"/>
          <p:cNvSpPr txBox="true"/>
          <p:nvPr/>
        </p:nvSpPr>
        <p:spPr>
          <a:xfrm rot="0">
            <a:off x="1496953" y="401940"/>
            <a:ext cx="12718261" cy="1120170"/>
          </a:xfrm>
          <a:prstGeom prst="rect">
            <a:avLst/>
          </a:prstGeom>
        </p:spPr>
        <p:txBody>
          <a:bodyPr anchor="t" rtlCol="false" tIns="0" lIns="0" bIns="0" rIns="0">
            <a:spAutoFit/>
          </a:bodyPr>
          <a:lstStyle/>
          <a:p>
            <a:pPr algn="l">
              <a:lnSpc>
                <a:spcPts val="9133"/>
              </a:lnSpc>
              <a:spcBef>
                <a:spcPct val="0"/>
              </a:spcBef>
            </a:pPr>
            <a:r>
              <a:rPr lang="en-US" sz="6523">
                <a:solidFill>
                  <a:srgbClr val="2C6196"/>
                </a:solidFill>
                <a:latin typeface="Sensei"/>
                <a:ea typeface="Sensei"/>
                <a:cs typeface="Sensei"/>
                <a:sym typeface="Sensei"/>
              </a:rPr>
              <a:t>The Teacher's Role</a:t>
            </a:r>
          </a:p>
        </p:txBody>
      </p:sp>
      <p:sp>
        <p:nvSpPr>
          <p:cNvPr name="TextBox 3" id="3"/>
          <p:cNvSpPr txBox="true"/>
          <p:nvPr/>
        </p:nvSpPr>
        <p:spPr>
          <a:xfrm rot="0">
            <a:off x="1547926" y="1757032"/>
            <a:ext cx="12718261" cy="3656965"/>
          </a:xfrm>
          <a:prstGeom prst="rect">
            <a:avLst/>
          </a:prstGeom>
        </p:spPr>
        <p:txBody>
          <a:bodyPr anchor="t" rtlCol="false" tIns="0" lIns="0" bIns="0" rIns="0">
            <a:spAutoFit/>
          </a:bodyPr>
          <a:lstStyle/>
          <a:p>
            <a:pPr algn="l">
              <a:lnSpc>
                <a:spcPts val="4759"/>
              </a:lnSpc>
            </a:pPr>
            <a:r>
              <a:rPr lang="en-US" sz="3399">
                <a:solidFill>
                  <a:srgbClr val="2C6196"/>
                </a:solidFill>
                <a:latin typeface="Jua"/>
                <a:ea typeface="Jua"/>
                <a:cs typeface="Jua"/>
                <a:sym typeface="Jua"/>
              </a:rPr>
              <a:t>Teachers should:</a:t>
            </a:r>
          </a:p>
          <a:p>
            <a:pPr algn="l" marL="734059" indent="-367030" lvl="1">
              <a:lnSpc>
                <a:spcPts val="4759"/>
              </a:lnSpc>
              <a:buFont typeface="Arial"/>
              <a:buChar char="•"/>
            </a:pPr>
            <a:r>
              <a:rPr lang="en-US" sz="3399">
                <a:solidFill>
                  <a:srgbClr val="2C6196"/>
                </a:solidFill>
                <a:latin typeface="Jua"/>
                <a:ea typeface="Jua"/>
                <a:cs typeface="Jua"/>
                <a:sym typeface="Jua"/>
              </a:rPr>
              <a:t>Model high-quality talk</a:t>
            </a:r>
          </a:p>
          <a:p>
            <a:pPr algn="l" marL="734059" indent="-367030" lvl="1">
              <a:lnSpc>
                <a:spcPts val="4759"/>
              </a:lnSpc>
              <a:buFont typeface="Arial"/>
              <a:buChar char="•"/>
            </a:pPr>
            <a:r>
              <a:rPr lang="en-US" sz="3399">
                <a:solidFill>
                  <a:srgbClr val="2C6196"/>
                </a:solidFill>
                <a:latin typeface="Jua"/>
                <a:ea typeface="Jua"/>
                <a:cs typeface="Jua"/>
                <a:sym typeface="Jua"/>
              </a:rPr>
              <a:t>Teach discussion skills</a:t>
            </a:r>
          </a:p>
          <a:p>
            <a:pPr algn="l" marL="734059" indent="-367030" lvl="1">
              <a:lnSpc>
                <a:spcPts val="4759"/>
              </a:lnSpc>
              <a:buFont typeface="Arial"/>
              <a:buChar char="•"/>
            </a:pPr>
            <a:r>
              <a:rPr lang="en-US" sz="3399">
                <a:solidFill>
                  <a:srgbClr val="2C6196"/>
                </a:solidFill>
                <a:latin typeface="Jua"/>
                <a:ea typeface="Jua"/>
                <a:cs typeface="Jua"/>
                <a:sym typeface="Jua"/>
              </a:rPr>
              <a:t>Encourage every voice</a:t>
            </a:r>
          </a:p>
          <a:p>
            <a:pPr algn="l" marL="734059" indent="-367030" lvl="1">
              <a:lnSpc>
                <a:spcPts val="4759"/>
              </a:lnSpc>
              <a:buFont typeface="Arial"/>
              <a:buChar char="•"/>
            </a:pPr>
            <a:r>
              <a:rPr lang="en-US" sz="3399">
                <a:solidFill>
                  <a:srgbClr val="2C6196"/>
                </a:solidFill>
                <a:latin typeface="Jua"/>
                <a:ea typeface="Jua"/>
                <a:cs typeface="Jua"/>
                <a:sym typeface="Jua"/>
              </a:rPr>
              <a:t>Value listening</a:t>
            </a:r>
          </a:p>
          <a:p>
            <a:pPr algn="l">
              <a:lnSpc>
                <a:spcPts val="4759"/>
              </a:lnSpc>
              <a:spcBef>
                <a:spcPct val="0"/>
              </a:spcBef>
            </a:pPr>
          </a:p>
        </p:txBody>
      </p:sp>
      <p:sp>
        <p:nvSpPr>
          <p:cNvPr name="TextBox 4" id="4"/>
          <p:cNvSpPr txBox="true"/>
          <p:nvPr/>
        </p:nvSpPr>
        <p:spPr>
          <a:xfrm rot="0">
            <a:off x="6342212" y="4744658"/>
            <a:ext cx="11330136" cy="5457190"/>
          </a:xfrm>
          <a:prstGeom prst="rect">
            <a:avLst/>
          </a:prstGeom>
        </p:spPr>
        <p:txBody>
          <a:bodyPr anchor="t" rtlCol="false" tIns="0" lIns="0" bIns="0" rIns="0">
            <a:spAutoFit/>
          </a:bodyPr>
          <a:lstStyle/>
          <a:p>
            <a:pPr algn="just">
              <a:lnSpc>
                <a:spcPts val="4759"/>
              </a:lnSpc>
            </a:pPr>
            <a:r>
              <a:rPr lang="en-US" sz="3399">
                <a:solidFill>
                  <a:srgbClr val="2C6196"/>
                </a:solidFill>
                <a:latin typeface="Jua"/>
                <a:ea typeface="Jua"/>
                <a:cs typeface="Jua"/>
                <a:sym typeface="Jua"/>
              </a:rPr>
              <a:t>Developing oracy does not happen by chance.</a:t>
            </a:r>
          </a:p>
          <a:p>
            <a:pPr algn="just">
              <a:lnSpc>
                <a:spcPts val="4759"/>
              </a:lnSpc>
            </a:pPr>
            <a:r>
              <a:rPr lang="en-US" sz="3399">
                <a:solidFill>
                  <a:srgbClr val="2C6196"/>
                </a:solidFill>
                <a:latin typeface="Jua"/>
                <a:ea typeface="Jua"/>
                <a:cs typeface="Jua"/>
                <a:sym typeface="Jua"/>
              </a:rPr>
              <a:t>Teachers should:</a:t>
            </a:r>
          </a:p>
          <a:p>
            <a:pPr algn="just" marL="734059" indent="-367030" lvl="1">
              <a:lnSpc>
                <a:spcPts val="4759"/>
              </a:lnSpc>
              <a:buFont typeface="Arial"/>
              <a:buChar char="•"/>
            </a:pPr>
            <a:r>
              <a:rPr lang="en-US" sz="3399">
                <a:solidFill>
                  <a:srgbClr val="2C6196"/>
                </a:solidFill>
                <a:latin typeface="Jua"/>
                <a:ea typeface="Jua"/>
                <a:cs typeface="Jua"/>
                <a:sym typeface="Jua"/>
              </a:rPr>
              <a:t>model excellent spoken language</a:t>
            </a:r>
          </a:p>
          <a:p>
            <a:pPr algn="just" marL="734059" indent="-367030" lvl="1">
              <a:lnSpc>
                <a:spcPts val="4759"/>
              </a:lnSpc>
              <a:buFont typeface="Arial"/>
              <a:buChar char="•"/>
            </a:pPr>
            <a:r>
              <a:rPr lang="en-US" sz="3399">
                <a:solidFill>
                  <a:srgbClr val="2C6196"/>
                </a:solidFill>
                <a:latin typeface="Jua"/>
                <a:ea typeface="Jua"/>
                <a:cs typeface="Jua"/>
                <a:sym typeface="Jua"/>
              </a:rPr>
              <a:t>provide sentence stems</a:t>
            </a:r>
          </a:p>
          <a:p>
            <a:pPr algn="just" marL="734059" indent="-367030" lvl="1">
              <a:lnSpc>
                <a:spcPts val="4759"/>
              </a:lnSpc>
              <a:buFont typeface="Arial"/>
              <a:buChar char="•"/>
            </a:pPr>
            <a:r>
              <a:rPr lang="en-US" sz="3399">
                <a:solidFill>
                  <a:srgbClr val="2C6196"/>
                </a:solidFill>
                <a:latin typeface="Jua"/>
                <a:ea typeface="Jua"/>
                <a:cs typeface="Jua"/>
                <a:sym typeface="Jua"/>
              </a:rPr>
              <a:t>teach pupils how to listen actively</a:t>
            </a:r>
          </a:p>
          <a:p>
            <a:pPr algn="just" marL="734059" indent="-367030" lvl="1">
              <a:lnSpc>
                <a:spcPts val="4759"/>
              </a:lnSpc>
              <a:buFont typeface="Arial"/>
              <a:buChar char="•"/>
            </a:pPr>
            <a:r>
              <a:rPr lang="en-US" sz="3399">
                <a:solidFill>
                  <a:srgbClr val="2C6196"/>
                </a:solidFill>
                <a:latin typeface="Jua"/>
                <a:ea typeface="Jua"/>
                <a:cs typeface="Jua"/>
                <a:sym typeface="Jua"/>
              </a:rPr>
              <a:t>create opportunities for structured discussion</a:t>
            </a:r>
          </a:p>
          <a:p>
            <a:pPr algn="just">
              <a:lnSpc>
                <a:spcPts val="4759"/>
              </a:lnSpc>
            </a:pPr>
            <a:r>
              <a:rPr lang="en-US" sz="3399">
                <a:solidFill>
                  <a:srgbClr val="2C6196"/>
                </a:solidFill>
                <a:latin typeface="Jua"/>
                <a:ea typeface="Jua"/>
                <a:cs typeface="Jua"/>
                <a:sym typeface="Jua"/>
              </a:rPr>
              <a:t>Oracy should be planned just as carefully as reading or writing.</a:t>
            </a:r>
          </a:p>
          <a:p>
            <a:pPr algn="just">
              <a:lnSpc>
                <a:spcPts val="4759"/>
              </a:lnSpc>
              <a:spcBef>
                <a:spcPct val="0"/>
              </a:spcBef>
            </a:pPr>
          </a:p>
        </p:txBody>
      </p:sp>
      <p:sp>
        <p:nvSpPr>
          <p:cNvPr name="Freeform 5" id="5"/>
          <p:cNvSpPr/>
          <p:nvPr/>
        </p:nvSpPr>
        <p:spPr>
          <a:xfrm flipH="false" flipV="false" rot="4906619">
            <a:off x="14849639" y="-4639999"/>
            <a:ext cx="6279445" cy="6719251"/>
          </a:xfrm>
          <a:custGeom>
            <a:avLst/>
            <a:gdLst/>
            <a:ahLst/>
            <a:cxnLst/>
            <a:rect r="r" b="b" t="t" l="l"/>
            <a:pathLst>
              <a:path h="6719251" w="6279445">
                <a:moveTo>
                  <a:pt x="0" y="0"/>
                </a:moveTo>
                <a:lnTo>
                  <a:pt x="6279445" y="0"/>
                </a:lnTo>
                <a:lnTo>
                  <a:pt x="6279445" y="6719251"/>
                </a:lnTo>
                <a:lnTo>
                  <a:pt x="0" y="67192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4906619">
            <a:off x="-2751731" y="6306656"/>
            <a:ext cx="6405322" cy="6853944"/>
          </a:xfrm>
          <a:custGeom>
            <a:avLst/>
            <a:gdLst/>
            <a:ahLst/>
            <a:cxnLst/>
            <a:rect r="r" b="b" t="t" l="l"/>
            <a:pathLst>
              <a:path h="6853944" w="6405322">
                <a:moveTo>
                  <a:pt x="0" y="0"/>
                </a:moveTo>
                <a:lnTo>
                  <a:pt x="6405322" y="0"/>
                </a:lnTo>
                <a:lnTo>
                  <a:pt x="6405322" y="6853944"/>
                </a:lnTo>
                <a:lnTo>
                  <a:pt x="0" y="68539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15000439" y="2307584"/>
            <a:ext cx="1235592" cy="1470943"/>
          </a:xfrm>
          <a:custGeom>
            <a:avLst/>
            <a:gdLst/>
            <a:ahLst/>
            <a:cxnLst/>
            <a:rect r="r" b="b" t="t" l="l"/>
            <a:pathLst>
              <a:path h="1470943" w="1235592">
                <a:moveTo>
                  <a:pt x="0" y="0"/>
                </a:moveTo>
                <a:lnTo>
                  <a:pt x="1235592" y="0"/>
                </a:lnTo>
                <a:lnTo>
                  <a:pt x="1235592" y="1470943"/>
                </a:lnTo>
                <a:lnTo>
                  <a:pt x="0" y="147094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true" flipV="false" rot="0">
            <a:off x="1547926" y="6073747"/>
            <a:ext cx="1235592" cy="1470943"/>
          </a:xfrm>
          <a:custGeom>
            <a:avLst/>
            <a:gdLst/>
            <a:ahLst/>
            <a:cxnLst/>
            <a:rect r="r" b="b" t="t" l="l"/>
            <a:pathLst>
              <a:path h="1470943" w="1235592">
                <a:moveTo>
                  <a:pt x="1235592" y="0"/>
                </a:moveTo>
                <a:lnTo>
                  <a:pt x="0" y="0"/>
                </a:lnTo>
                <a:lnTo>
                  <a:pt x="0" y="1470943"/>
                </a:lnTo>
                <a:lnTo>
                  <a:pt x="1235592" y="1470943"/>
                </a:lnTo>
                <a:lnTo>
                  <a:pt x="1235592"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TextBox 2" id="2"/>
          <p:cNvSpPr txBox="true"/>
          <p:nvPr/>
        </p:nvSpPr>
        <p:spPr>
          <a:xfrm rot="0">
            <a:off x="108828" y="137535"/>
            <a:ext cx="12718261" cy="1120170"/>
          </a:xfrm>
          <a:prstGeom prst="rect">
            <a:avLst/>
          </a:prstGeom>
        </p:spPr>
        <p:txBody>
          <a:bodyPr anchor="t" rtlCol="false" tIns="0" lIns="0" bIns="0" rIns="0">
            <a:spAutoFit/>
          </a:bodyPr>
          <a:lstStyle/>
          <a:p>
            <a:pPr algn="l">
              <a:lnSpc>
                <a:spcPts val="9133"/>
              </a:lnSpc>
              <a:spcBef>
                <a:spcPct val="0"/>
              </a:spcBef>
            </a:pPr>
            <a:r>
              <a:rPr lang="en-US" sz="6523">
                <a:solidFill>
                  <a:srgbClr val="2C6196"/>
                </a:solidFill>
                <a:latin typeface="Sensei"/>
                <a:ea typeface="Sensei"/>
                <a:cs typeface="Sensei"/>
                <a:sym typeface="Sensei"/>
              </a:rPr>
              <a:t>Common Pitfalls</a:t>
            </a:r>
          </a:p>
        </p:txBody>
      </p:sp>
      <p:sp>
        <p:nvSpPr>
          <p:cNvPr name="TextBox 3" id="3"/>
          <p:cNvSpPr txBox="true"/>
          <p:nvPr/>
        </p:nvSpPr>
        <p:spPr>
          <a:xfrm rot="0">
            <a:off x="269969" y="1325882"/>
            <a:ext cx="17389413" cy="2370786"/>
          </a:xfrm>
          <a:prstGeom prst="rect">
            <a:avLst/>
          </a:prstGeom>
        </p:spPr>
        <p:txBody>
          <a:bodyPr anchor="t" rtlCol="false" tIns="0" lIns="0" bIns="0" rIns="0">
            <a:spAutoFit/>
          </a:bodyPr>
          <a:lstStyle/>
          <a:p>
            <a:pPr algn="l">
              <a:lnSpc>
                <a:spcPts val="4480"/>
              </a:lnSpc>
            </a:pPr>
            <a:r>
              <a:rPr lang="en-US" sz="3200">
                <a:solidFill>
                  <a:srgbClr val="2C6196"/>
                </a:solidFill>
                <a:latin typeface="Jua"/>
                <a:ea typeface="Jua"/>
                <a:cs typeface="Jua"/>
                <a:sym typeface="Jua"/>
              </a:rPr>
              <a:t>Avoid:</a:t>
            </a:r>
          </a:p>
          <a:p>
            <a:pPr algn="l">
              <a:lnSpc>
                <a:spcPts val="4480"/>
              </a:lnSpc>
            </a:pPr>
            <a:r>
              <a:rPr lang="en-US" sz="3200">
                <a:solidFill>
                  <a:srgbClr val="2C6196"/>
                </a:solidFill>
                <a:latin typeface="Jua"/>
                <a:ea typeface="Jua"/>
                <a:cs typeface="Jua"/>
                <a:sym typeface="Jua"/>
              </a:rPr>
              <a:t>Teacher talk dominating lessons                         Hearing only confident pupils</a:t>
            </a:r>
          </a:p>
          <a:p>
            <a:pPr algn="l">
              <a:lnSpc>
                <a:spcPts val="4480"/>
              </a:lnSpc>
            </a:pPr>
            <a:r>
              <a:rPr lang="en-US" sz="3200">
                <a:solidFill>
                  <a:srgbClr val="2C6196"/>
                </a:solidFill>
                <a:latin typeface="Jua"/>
                <a:ea typeface="Jua"/>
                <a:cs typeface="Jua"/>
                <a:sym typeface="Jua"/>
              </a:rPr>
              <a:t>Talk without purpose                                          Assuming pupils know how to discuss</a:t>
            </a:r>
          </a:p>
          <a:p>
            <a:pPr algn="l">
              <a:lnSpc>
                <a:spcPts val="5073"/>
              </a:lnSpc>
              <a:spcBef>
                <a:spcPct val="0"/>
              </a:spcBef>
            </a:pPr>
          </a:p>
        </p:txBody>
      </p:sp>
      <p:sp>
        <p:nvSpPr>
          <p:cNvPr name="Freeform 4" id="4"/>
          <p:cNvSpPr/>
          <p:nvPr/>
        </p:nvSpPr>
        <p:spPr>
          <a:xfrm flipH="false" flipV="false" rot="4906619">
            <a:off x="-2729698" y="6218521"/>
            <a:ext cx="6405322" cy="6853944"/>
          </a:xfrm>
          <a:custGeom>
            <a:avLst/>
            <a:gdLst/>
            <a:ahLst/>
            <a:cxnLst/>
            <a:rect r="r" b="b" t="t" l="l"/>
            <a:pathLst>
              <a:path h="6853944" w="6405322">
                <a:moveTo>
                  <a:pt x="0" y="0"/>
                </a:moveTo>
                <a:lnTo>
                  <a:pt x="6405323" y="0"/>
                </a:lnTo>
                <a:lnTo>
                  <a:pt x="6405323" y="6853944"/>
                </a:lnTo>
                <a:lnTo>
                  <a:pt x="0" y="68539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5" id="5"/>
          <p:cNvSpPr txBox="true"/>
          <p:nvPr/>
        </p:nvSpPr>
        <p:spPr>
          <a:xfrm rot="0">
            <a:off x="269969" y="3555923"/>
            <a:ext cx="17675852" cy="7357745"/>
          </a:xfrm>
          <a:prstGeom prst="rect">
            <a:avLst/>
          </a:prstGeom>
        </p:spPr>
        <p:txBody>
          <a:bodyPr anchor="t" rtlCol="false" tIns="0" lIns="0" bIns="0" rIns="0">
            <a:spAutoFit/>
          </a:bodyPr>
          <a:lstStyle/>
          <a:p>
            <a:pPr algn="just">
              <a:lnSpc>
                <a:spcPts val="4480"/>
              </a:lnSpc>
            </a:pPr>
            <a:r>
              <a:rPr lang="en-US" sz="3200">
                <a:solidFill>
                  <a:srgbClr val="2C6196"/>
                </a:solidFill>
                <a:latin typeface="Jua"/>
                <a:ea typeface="Jua"/>
                <a:cs typeface="Jua"/>
                <a:sym typeface="Jua"/>
              </a:rPr>
              <a:t>If teachers do most of the talking, pupils have fewer opportunities to process ideas and articulate their understanding.</a:t>
            </a:r>
          </a:p>
          <a:p>
            <a:pPr algn="just">
              <a:lnSpc>
                <a:spcPts val="4480"/>
              </a:lnSpc>
            </a:pPr>
          </a:p>
          <a:p>
            <a:pPr algn="just">
              <a:lnSpc>
                <a:spcPts val="4480"/>
              </a:lnSpc>
            </a:pPr>
            <a:r>
              <a:rPr lang="en-US" sz="3200">
                <a:solidFill>
                  <a:srgbClr val="2C6196"/>
                </a:solidFill>
                <a:latin typeface="Jua"/>
                <a:ea typeface="Jua"/>
                <a:cs typeface="Jua"/>
                <a:sym typeface="Jua"/>
              </a:rPr>
              <a:t>If teachers do most of the talking, pupils have fewer opportunities to process ideas and articulate their understanding.</a:t>
            </a:r>
          </a:p>
          <a:p>
            <a:pPr algn="just">
              <a:lnSpc>
                <a:spcPts val="4480"/>
              </a:lnSpc>
            </a:pPr>
          </a:p>
          <a:p>
            <a:pPr algn="just">
              <a:lnSpc>
                <a:spcPts val="4480"/>
              </a:lnSpc>
            </a:pPr>
            <a:r>
              <a:rPr lang="en-US" sz="3200">
                <a:solidFill>
                  <a:srgbClr val="2C6196"/>
                </a:solidFill>
                <a:latin typeface="Jua"/>
                <a:ea typeface="Jua"/>
                <a:cs typeface="Jua"/>
                <a:sym typeface="Jua"/>
              </a:rPr>
              <a:t>Simply asking pupils to "talk to your partner" is not enough. Effective discussion requires clear expectations, modelling and carefully designed tasks.</a:t>
            </a:r>
          </a:p>
          <a:p>
            <a:pPr algn="just">
              <a:lnSpc>
                <a:spcPts val="4480"/>
              </a:lnSpc>
            </a:pPr>
          </a:p>
          <a:p>
            <a:pPr algn="just">
              <a:lnSpc>
                <a:spcPts val="4480"/>
              </a:lnSpc>
            </a:pPr>
            <a:r>
              <a:rPr lang="en-US" sz="3200">
                <a:solidFill>
                  <a:srgbClr val="2C6196"/>
                </a:solidFill>
                <a:latin typeface="Jua"/>
                <a:ea typeface="Jua"/>
                <a:cs typeface="Jua"/>
                <a:sym typeface="Jua"/>
              </a:rPr>
              <a:t>Teaching pupils how to communicate effectively is just as important as giving them opportunities to speak.</a:t>
            </a:r>
          </a:p>
          <a:p>
            <a:pPr algn="just">
              <a:lnSpc>
                <a:spcPts val="4480"/>
              </a:lnSpc>
            </a:pPr>
          </a:p>
          <a:p>
            <a:pPr algn="just">
              <a:lnSpc>
                <a:spcPts val="4480"/>
              </a:lnSpc>
              <a:spcBef>
                <a:spcPct val="0"/>
              </a:spcBef>
            </a:pPr>
          </a:p>
        </p:txBody>
      </p:sp>
      <p:sp>
        <p:nvSpPr>
          <p:cNvPr name="Freeform 6" id="6"/>
          <p:cNvSpPr/>
          <p:nvPr/>
        </p:nvSpPr>
        <p:spPr>
          <a:xfrm flipH="false" flipV="false" rot="4906619">
            <a:off x="14849639" y="-4639999"/>
            <a:ext cx="6279445" cy="6719251"/>
          </a:xfrm>
          <a:custGeom>
            <a:avLst/>
            <a:gdLst/>
            <a:ahLst/>
            <a:cxnLst/>
            <a:rect r="r" b="b" t="t" l="l"/>
            <a:pathLst>
              <a:path h="6719251" w="6279445">
                <a:moveTo>
                  <a:pt x="0" y="0"/>
                </a:moveTo>
                <a:lnTo>
                  <a:pt x="6279445" y="0"/>
                </a:lnTo>
                <a:lnTo>
                  <a:pt x="6279445" y="6719251"/>
                </a:lnTo>
                <a:lnTo>
                  <a:pt x="0" y="67192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16498733" y="456750"/>
            <a:ext cx="1235592" cy="1470943"/>
          </a:xfrm>
          <a:custGeom>
            <a:avLst/>
            <a:gdLst/>
            <a:ahLst/>
            <a:cxnLst/>
            <a:rect r="r" b="b" t="t" l="l"/>
            <a:pathLst>
              <a:path h="1470943" w="1235592">
                <a:moveTo>
                  <a:pt x="0" y="0"/>
                </a:moveTo>
                <a:lnTo>
                  <a:pt x="1235592" y="0"/>
                </a:lnTo>
                <a:lnTo>
                  <a:pt x="1235592" y="1470943"/>
                </a:lnTo>
                <a:lnTo>
                  <a:pt x="0" y="147094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true" flipV="false" rot="0">
            <a:off x="14349526" y="-11711"/>
            <a:ext cx="1235592" cy="1470943"/>
          </a:xfrm>
          <a:custGeom>
            <a:avLst/>
            <a:gdLst/>
            <a:ahLst/>
            <a:cxnLst/>
            <a:rect r="r" b="b" t="t" l="l"/>
            <a:pathLst>
              <a:path h="1470943" w="1235592">
                <a:moveTo>
                  <a:pt x="1235592" y="0"/>
                </a:moveTo>
                <a:lnTo>
                  <a:pt x="0" y="0"/>
                </a:lnTo>
                <a:lnTo>
                  <a:pt x="0" y="1470943"/>
                </a:lnTo>
                <a:lnTo>
                  <a:pt x="1235592" y="1470943"/>
                </a:lnTo>
                <a:lnTo>
                  <a:pt x="1235592"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1647909">
            <a:off x="5662223" y="1220611"/>
            <a:ext cx="5975826" cy="3958985"/>
          </a:xfrm>
          <a:custGeom>
            <a:avLst/>
            <a:gdLst/>
            <a:ahLst/>
            <a:cxnLst/>
            <a:rect r="r" b="b" t="t" l="l"/>
            <a:pathLst>
              <a:path h="3958985" w="5975826">
                <a:moveTo>
                  <a:pt x="0" y="0"/>
                </a:moveTo>
                <a:lnTo>
                  <a:pt x="5975826" y="0"/>
                </a:lnTo>
                <a:lnTo>
                  <a:pt x="5975826" y="3958985"/>
                </a:lnTo>
                <a:lnTo>
                  <a:pt x="0" y="395898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2918064" y="249238"/>
            <a:ext cx="12451872" cy="1387474"/>
          </a:xfrm>
          <a:prstGeom prst="rect">
            <a:avLst/>
          </a:prstGeom>
        </p:spPr>
        <p:txBody>
          <a:bodyPr anchor="t" rtlCol="false" tIns="0" lIns="0" bIns="0" rIns="0">
            <a:spAutoFit/>
          </a:bodyPr>
          <a:lstStyle/>
          <a:p>
            <a:pPr algn="ctr">
              <a:lnSpc>
                <a:spcPts val="11200"/>
              </a:lnSpc>
              <a:spcBef>
                <a:spcPct val="0"/>
              </a:spcBef>
            </a:pPr>
            <a:r>
              <a:rPr lang="en-US" sz="8000">
                <a:solidFill>
                  <a:srgbClr val="2C6196"/>
                </a:solidFill>
                <a:latin typeface="Sensei"/>
                <a:ea typeface="Sensei"/>
                <a:cs typeface="Sensei"/>
                <a:sym typeface="Sensei"/>
              </a:rPr>
              <a:t>Reflection &amp; Staff Task</a:t>
            </a:r>
          </a:p>
        </p:txBody>
      </p:sp>
      <p:sp>
        <p:nvSpPr>
          <p:cNvPr name="Freeform 4" id="4"/>
          <p:cNvSpPr/>
          <p:nvPr/>
        </p:nvSpPr>
        <p:spPr>
          <a:xfrm flipH="true" flipV="false" rot="0">
            <a:off x="-2608105" y="5630274"/>
            <a:ext cx="6179852" cy="6612682"/>
          </a:xfrm>
          <a:custGeom>
            <a:avLst/>
            <a:gdLst/>
            <a:ahLst/>
            <a:cxnLst/>
            <a:rect r="r" b="b" t="t" l="l"/>
            <a:pathLst>
              <a:path h="6612682" w="6179852">
                <a:moveTo>
                  <a:pt x="6179852" y="0"/>
                </a:moveTo>
                <a:lnTo>
                  <a:pt x="0" y="0"/>
                </a:lnTo>
                <a:lnTo>
                  <a:pt x="0" y="6612682"/>
                </a:lnTo>
                <a:lnTo>
                  <a:pt x="6179852" y="6612682"/>
                </a:lnTo>
                <a:lnTo>
                  <a:pt x="6179852"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4906619">
            <a:off x="15261735" y="-3238221"/>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3122019" y="2518862"/>
            <a:ext cx="2169067" cy="709877"/>
          </a:xfrm>
          <a:custGeom>
            <a:avLst/>
            <a:gdLst/>
            <a:ahLst/>
            <a:cxnLst/>
            <a:rect r="r" b="b" t="t" l="l"/>
            <a:pathLst>
              <a:path h="709877" w="2169067">
                <a:moveTo>
                  <a:pt x="0" y="0"/>
                </a:moveTo>
                <a:lnTo>
                  <a:pt x="2169067" y="0"/>
                </a:lnTo>
                <a:lnTo>
                  <a:pt x="2169067" y="709876"/>
                </a:lnTo>
                <a:lnTo>
                  <a:pt x="0" y="70987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4170275">
            <a:off x="-1623429" y="-2135957"/>
            <a:ext cx="3449300" cy="4725069"/>
          </a:xfrm>
          <a:custGeom>
            <a:avLst/>
            <a:gdLst/>
            <a:ahLst/>
            <a:cxnLst/>
            <a:rect r="r" b="b" t="t" l="l"/>
            <a:pathLst>
              <a:path h="4725069" w="3449300">
                <a:moveTo>
                  <a:pt x="0" y="0"/>
                </a:moveTo>
                <a:lnTo>
                  <a:pt x="3449301" y="0"/>
                </a:lnTo>
                <a:lnTo>
                  <a:pt x="3449301" y="4725069"/>
                </a:lnTo>
                <a:lnTo>
                  <a:pt x="0" y="472506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181767" y="8933386"/>
            <a:ext cx="1693866" cy="649828"/>
          </a:xfrm>
          <a:custGeom>
            <a:avLst/>
            <a:gdLst/>
            <a:ahLst/>
            <a:cxnLst/>
            <a:rect r="r" b="b" t="t" l="l"/>
            <a:pathLst>
              <a:path h="649828" w="1693866">
                <a:moveTo>
                  <a:pt x="0" y="0"/>
                </a:moveTo>
                <a:lnTo>
                  <a:pt x="1693866" y="0"/>
                </a:lnTo>
                <a:lnTo>
                  <a:pt x="1693866" y="649828"/>
                </a:lnTo>
                <a:lnTo>
                  <a:pt x="0" y="649828"/>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9" id="9"/>
          <p:cNvSpPr txBox="true"/>
          <p:nvPr/>
        </p:nvSpPr>
        <p:spPr>
          <a:xfrm rot="0">
            <a:off x="665899" y="1493837"/>
            <a:ext cx="13651141" cy="3149600"/>
          </a:xfrm>
          <a:prstGeom prst="rect">
            <a:avLst/>
          </a:prstGeom>
        </p:spPr>
        <p:txBody>
          <a:bodyPr anchor="t" rtlCol="false" tIns="0" lIns="0" bIns="0" rIns="0">
            <a:spAutoFit/>
          </a:bodyPr>
          <a:lstStyle/>
          <a:p>
            <a:pPr algn="l">
              <a:lnSpc>
                <a:spcPts val="4900"/>
              </a:lnSpc>
            </a:pPr>
            <a:r>
              <a:rPr lang="en-US" sz="3500" spc="-3">
                <a:solidFill>
                  <a:srgbClr val="2C6196"/>
                </a:solidFill>
                <a:latin typeface="Jua"/>
                <a:ea typeface="Jua"/>
                <a:cs typeface="Jua"/>
                <a:sym typeface="Jua"/>
              </a:rPr>
              <a:t>Reflect:</a:t>
            </a:r>
          </a:p>
          <a:p>
            <a:pPr algn="l">
              <a:lnSpc>
                <a:spcPts val="4900"/>
              </a:lnSpc>
            </a:pPr>
            <a:r>
              <a:rPr lang="en-US" sz="3500" spc="-3">
                <a:solidFill>
                  <a:srgbClr val="2C6196"/>
                </a:solidFill>
                <a:latin typeface="Jua"/>
                <a:ea typeface="Jua"/>
                <a:cs typeface="Jua"/>
                <a:sym typeface="Jua"/>
              </a:rPr>
              <a:t>How much purposeful talk happens in my classroom?</a:t>
            </a:r>
          </a:p>
          <a:p>
            <a:pPr algn="l">
              <a:lnSpc>
                <a:spcPts val="4900"/>
              </a:lnSpc>
            </a:pPr>
            <a:r>
              <a:rPr lang="en-US" sz="3500" spc="-3">
                <a:solidFill>
                  <a:srgbClr val="2C6196"/>
                </a:solidFill>
                <a:latin typeface="Jua"/>
                <a:ea typeface="Jua"/>
                <a:cs typeface="Jua"/>
                <a:sym typeface="Jua"/>
              </a:rPr>
              <a:t>Who speaks most?</a:t>
            </a:r>
          </a:p>
          <a:p>
            <a:pPr algn="l">
              <a:lnSpc>
                <a:spcPts val="4900"/>
              </a:lnSpc>
            </a:pPr>
            <a:r>
              <a:rPr lang="en-US" sz="3500" spc="-3">
                <a:solidFill>
                  <a:srgbClr val="2C6196"/>
                </a:solidFill>
                <a:latin typeface="Jua"/>
                <a:ea typeface="Jua"/>
                <a:cs typeface="Jua"/>
                <a:sym typeface="Jua"/>
              </a:rPr>
              <a:t>How deliberately do I teach discussion skills?</a:t>
            </a:r>
          </a:p>
          <a:p>
            <a:pPr algn="l">
              <a:lnSpc>
                <a:spcPts val="4900"/>
              </a:lnSpc>
            </a:pPr>
          </a:p>
        </p:txBody>
      </p:sp>
      <p:sp>
        <p:nvSpPr>
          <p:cNvPr name="Freeform 10" id="10"/>
          <p:cNvSpPr/>
          <p:nvPr/>
        </p:nvSpPr>
        <p:spPr>
          <a:xfrm flipH="false" flipV="false" rot="0">
            <a:off x="15369460" y="8038418"/>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12">
              <a:alphaModFix amt="59000"/>
              <a:extLst>
                <a:ext uri="{96DAC541-7B7A-43D3-8B79-37D633B846F1}">
                  <asvg:svgBlip xmlns:asvg="http://schemas.microsoft.com/office/drawing/2016/SVG/main" r:embed="rId13"/>
                </a:ext>
              </a:extLst>
            </a:blip>
            <a:stretch>
              <a:fillRect l="0" t="0" r="0" b="0"/>
            </a:stretch>
          </a:blipFill>
        </p:spPr>
      </p:sp>
      <p:sp>
        <p:nvSpPr>
          <p:cNvPr name="TextBox 11" id="11"/>
          <p:cNvSpPr txBox="true"/>
          <p:nvPr/>
        </p:nvSpPr>
        <p:spPr>
          <a:xfrm rot="0">
            <a:off x="7491470" y="4576239"/>
            <a:ext cx="10764722" cy="5006975"/>
          </a:xfrm>
          <a:prstGeom prst="rect">
            <a:avLst/>
          </a:prstGeom>
        </p:spPr>
        <p:txBody>
          <a:bodyPr anchor="t" rtlCol="false" tIns="0" lIns="0" bIns="0" rIns="0">
            <a:spAutoFit/>
          </a:bodyPr>
          <a:lstStyle/>
          <a:p>
            <a:pPr algn="l">
              <a:lnSpc>
                <a:spcPts val="4900"/>
              </a:lnSpc>
            </a:pPr>
            <a:r>
              <a:rPr lang="en-US" sz="3500" spc="-3">
                <a:solidFill>
                  <a:srgbClr val="2C6196"/>
                </a:solidFill>
                <a:latin typeface="Jua"/>
                <a:ea typeface="Jua"/>
                <a:cs typeface="Jua"/>
                <a:sym typeface="Jua"/>
              </a:rPr>
              <a:t>Think about yesterday's lessons.</a:t>
            </a:r>
          </a:p>
          <a:p>
            <a:pPr algn="l" marL="755651" indent="-377825" lvl="1">
              <a:lnSpc>
                <a:spcPts val="4900"/>
              </a:lnSpc>
              <a:buFont typeface="Arial"/>
              <a:buChar char="•"/>
            </a:pPr>
            <a:r>
              <a:rPr lang="en-US" sz="3500" spc="-3">
                <a:solidFill>
                  <a:srgbClr val="2C6196"/>
                </a:solidFill>
                <a:latin typeface="Jua"/>
                <a:ea typeface="Jua"/>
                <a:cs typeface="Jua"/>
                <a:sym typeface="Jua"/>
              </a:rPr>
              <a:t>How much talk came from pupils?</a:t>
            </a:r>
          </a:p>
          <a:p>
            <a:pPr algn="l" marL="755651" indent="-377825" lvl="1">
              <a:lnSpc>
                <a:spcPts val="4900"/>
              </a:lnSpc>
              <a:buFont typeface="Arial"/>
              <a:buChar char="•"/>
            </a:pPr>
            <a:r>
              <a:rPr lang="en-US" sz="3500" spc="-3">
                <a:solidFill>
                  <a:srgbClr val="2C6196"/>
                </a:solidFill>
                <a:latin typeface="Jua"/>
                <a:ea typeface="Jua"/>
                <a:cs typeface="Jua"/>
                <a:sym typeface="Jua"/>
              </a:rPr>
              <a:t>Was it purposeful?</a:t>
            </a:r>
          </a:p>
          <a:p>
            <a:pPr algn="l" marL="755651" indent="-377825" lvl="1">
              <a:lnSpc>
                <a:spcPts val="4900"/>
              </a:lnSpc>
              <a:buFont typeface="Arial"/>
              <a:buChar char="•"/>
            </a:pPr>
            <a:r>
              <a:rPr lang="en-US" sz="3500" spc="-3">
                <a:solidFill>
                  <a:srgbClr val="2C6196"/>
                </a:solidFill>
                <a:latin typeface="Jua"/>
                <a:ea typeface="Jua"/>
                <a:cs typeface="Jua"/>
                <a:sym typeface="Jua"/>
              </a:rPr>
              <a:t>Di</a:t>
            </a:r>
            <a:r>
              <a:rPr lang="en-US" sz="3500" spc="-3">
                <a:solidFill>
                  <a:srgbClr val="2C6196"/>
                </a:solidFill>
                <a:latin typeface="Jua"/>
                <a:ea typeface="Jua"/>
                <a:cs typeface="Jua"/>
                <a:sym typeface="Jua"/>
              </a:rPr>
              <a:t>d every pupil contribute?</a:t>
            </a:r>
          </a:p>
          <a:p>
            <a:pPr algn="l" marL="755651" indent="-377825" lvl="1">
              <a:lnSpc>
                <a:spcPts val="4900"/>
              </a:lnSpc>
              <a:buFont typeface="Arial"/>
              <a:buChar char="•"/>
            </a:pPr>
            <a:r>
              <a:rPr lang="en-US" sz="3500" spc="-3">
                <a:solidFill>
                  <a:srgbClr val="2C6196"/>
                </a:solidFill>
                <a:latin typeface="Jua"/>
                <a:ea typeface="Jua"/>
                <a:cs typeface="Jua"/>
                <a:sym typeface="Jua"/>
              </a:rPr>
              <a:t>What one strategy could increase meaningful classroom discussion next week?</a:t>
            </a:r>
          </a:p>
          <a:p>
            <a:pPr algn="l">
              <a:lnSpc>
                <a:spcPts val="4900"/>
              </a:lnSpc>
            </a:pPr>
            <a:r>
              <a:rPr lang="en-US" sz="3500" spc="-3">
                <a:solidFill>
                  <a:srgbClr val="2C6196"/>
                </a:solidFill>
                <a:latin typeface="Jua"/>
                <a:ea typeface="Jua"/>
                <a:cs typeface="Jua"/>
                <a:sym typeface="Jua"/>
              </a:rPr>
              <a:t>Discuss your reflections with a colleague.</a:t>
            </a:r>
          </a:p>
          <a:p>
            <a:pPr algn="l">
              <a:lnSpc>
                <a:spcPts val="4900"/>
              </a:lnSpc>
            </a:pP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TextBox 2" id="2"/>
          <p:cNvSpPr txBox="true"/>
          <p:nvPr/>
        </p:nvSpPr>
        <p:spPr>
          <a:xfrm rot="0">
            <a:off x="1028700" y="249238"/>
            <a:ext cx="16230600" cy="1387474"/>
          </a:xfrm>
          <a:prstGeom prst="rect">
            <a:avLst/>
          </a:prstGeom>
        </p:spPr>
        <p:txBody>
          <a:bodyPr anchor="t" rtlCol="false" tIns="0" lIns="0" bIns="0" rIns="0">
            <a:spAutoFit/>
          </a:bodyPr>
          <a:lstStyle/>
          <a:p>
            <a:pPr algn="ctr">
              <a:lnSpc>
                <a:spcPts val="11200"/>
              </a:lnSpc>
              <a:spcBef>
                <a:spcPct val="0"/>
              </a:spcBef>
            </a:pPr>
            <a:r>
              <a:rPr lang="en-US" sz="8000">
                <a:solidFill>
                  <a:srgbClr val="2C6196"/>
                </a:solidFill>
                <a:latin typeface="Sensei"/>
                <a:ea typeface="Sensei"/>
                <a:cs typeface="Sensei"/>
                <a:sym typeface="Sensei"/>
              </a:rPr>
              <a:t>Research &amp; Evidence </a:t>
            </a:r>
          </a:p>
        </p:txBody>
      </p:sp>
      <p:sp>
        <p:nvSpPr>
          <p:cNvPr name="Freeform 3" id="3"/>
          <p:cNvSpPr/>
          <p:nvPr/>
        </p:nvSpPr>
        <p:spPr>
          <a:xfrm flipH="false" flipV="false" rot="-1143056">
            <a:off x="348278" y="673762"/>
            <a:ext cx="2169067" cy="709877"/>
          </a:xfrm>
          <a:custGeom>
            <a:avLst/>
            <a:gdLst/>
            <a:ahLst/>
            <a:cxnLst/>
            <a:rect r="r" b="b" t="t" l="l"/>
            <a:pathLst>
              <a:path h="709877" w="2169067">
                <a:moveTo>
                  <a:pt x="0" y="0"/>
                </a:moveTo>
                <a:lnTo>
                  <a:pt x="2169067" y="0"/>
                </a:lnTo>
                <a:lnTo>
                  <a:pt x="2169067" y="709876"/>
                </a:lnTo>
                <a:lnTo>
                  <a:pt x="0" y="7098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6671974" y="8576428"/>
            <a:ext cx="1616026" cy="1616026"/>
          </a:xfrm>
          <a:custGeom>
            <a:avLst/>
            <a:gdLst/>
            <a:ahLst/>
            <a:cxnLst/>
            <a:rect r="r" b="b" t="t" l="l"/>
            <a:pathLst>
              <a:path h="1616026" w="1616026">
                <a:moveTo>
                  <a:pt x="0" y="0"/>
                </a:moveTo>
                <a:lnTo>
                  <a:pt x="1616026" y="0"/>
                </a:lnTo>
                <a:lnTo>
                  <a:pt x="1616026" y="1616026"/>
                </a:lnTo>
                <a:lnTo>
                  <a:pt x="0" y="161602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4906619">
            <a:off x="15801985" y="-3589440"/>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6641504" y="0"/>
            <a:ext cx="1235592" cy="1470943"/>
          </a:xfrm>
          <a:custGeom>
            <a:avLst/>
            <a:gdLst/>
            <a:ahLst/>
            <a:cxnLst/>
            <a:rect r="r" b="b" t="t" l="l"/>
            <a:pathLst>
              <a:path h="1470943" w="1235592">
                <a:moveTo>
                  <a:pt x="0" y="0"/>
                </a:moveTo>
                <a:lnTo>
                  <a:pt x="1235592" y="0"/>
                </a:lnTo>
                <a:lnTo>
                  <a:pt x="1235592" y="1470943"/>
                </a:lnTo>
                <a:lnTo>
                  <a:pt x="0" y="147094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7" id="7"/>
          <p:cNvSpPr txBox="true"/>
          <p:nvPr/>
        </p:nvSpPr>
        <p:spPr>
          <a:xfrm rot="0">
            <a:off x="451220" y="2689072"/>
            <a:ext cx="17099121" cy="1099820"/>
          </a:xfrm>
          <a:prstGeom prst="rect">
            <a:avLst/>
          </a:prstGeom>
        </p:spPr>
        <p:txBody>
          <a:bodyPr anchor="t" rtlCol="false" tIns="0" lIns="0" bIns="0" rIns="0">
            <a:spAutoFit/>
          </a:bodyPr>
          <a:lstStyle/>
          <a:p>
            <a:pPr algn="l">
              <a:lnSpc>
                <a:spcPts val="4480"/>
              </a:lnSpc>
              <a:spcBef>
                <a:spcPct val="0"/>
              </a:spcBef>
            </a:pPr>
            <a:r>
              <a:rPr lang="en-US" sz="3200" u="sng">
                <a:solidFill>
                  <a:srgbClr val="2C6196"/>
                </a:solidFill>
                <a:latin typeface="Sensei"/>
                <a:ea typeface="Sensei"/>
                <a:cs typeface="Sensei"/>
                <a:sym typeface="Sensei"/>
                <a:hlinkClick r:id="rId10" tooltip="https://voice21.org"/>
              </a:rPr>
              <a:t>📌 Voice 21</a:t>
            </a:r>
            <a:r>
              <a:rPr lang="en-US" sz="3200">
                <a:solidFill>
                  <a:srgbClr val="2C6196"/>
                </a:solidFill>
                <a:latin typeface="Sensei"/>
                <a:ea typeface="Sensei"/>
                <a:cs typeface="Sensei"/>
                <a:sym typeface="Sensei"/>
              </a:rPr>
              <a:t> Leading UK organisation promoting high-quality oracy education, with practical frameworks and case studies for primary and secondary schools.</a:t>
            </a:r>
          </a:p>
        </p:txBody>
      </p:sp>
      <p:sp>
        <p:nvSpPr>
          <p:cNvPr name="TextBox 8" id="8"/>
          <p:cNvSpPr txBox="true"/>
          <p:nvPr/>
        </p:nvSpPr>
        <p:spPr>
          <a:xfrm rot="0">
            <a:off x="471418" y="4405867"/>
            <a:ext cx="17099121" cy="1661795"/>
          </a:xfrm>
          <a:prstGeom prst="rect">
            <a:avLst/>
          </a:prstGeom>
        </p:spPr>
        <p:txBody>
          <a:bodyPr anchor="t" rtlCol="false" tIns="0" lIns="0" bIns="0" rIns="0">
            <a:spAutoFit/>
          </a:bodyPr>
          <a:lstStyle/>
          <a:p>
            <a:pPr algn="l">
              <a:lnSpc>
                <a:spcPts val="4480"/>
              </a:lnSpc>
              <a:spcBef>
                <a:spcPct val="0"/>
              </a:spcBef>
            </a:pPr>
            <a:r>
              <a:rPr lang="en-US" sz="3200" u="sng">
                <a:solidFill>
                  <a:srgbClr val="2C6196"/>
                </a:solidFill>
                <a:latin typeface="Sensei"/>
                <a:ea typeface="Sensei"/>
                <a:cs typeface="Sensei"/>
                <a:sym typeface="Sensei"/>
                <a:hlinkClick r:id="rId11" tooltip="https://educationendowmentfoundation.org.uk/education-evidence/teaching-learning-toolkit/oral-language-interventions"/>
              </a:rPr>
              <a:t>📌 Education Endowment Foundation – Oral Language Interventions</a:t>
            </a:r>
            <a:r>
              <a:rPr lang="en-US" sz="3200" u="sng">
                <a:solidFill>
                  <a:srgbClr val="2C6196"/>
                </a:solidFill>
                <a:latin typeface="Sensei"/>
                <a:ea typeface="Sensei"/>
                <a:cs typeface="Sensei"/>
                <a:sym typeface="Sensei"/>
                <a:hlinkClick r:id="rId12" tooltip="https://educationendowmentfoundation.org.uk/education-evidence/teaching-learning-toolkit/oral-language-interventions"/>
              </a:rPr>
              <a:t> </a:t>
            </a:r>
            <a:r>
              <a:rPr lang="en-US" sz="3200">
                <a:solidFill>
                  <a:srgbClr val="2C6196"/>
                </a:solidFill>
                <a:latin typeface="Sensei"/>
                <a:ea typeface="Sensei"/>
                <a:cs typeface="Sensei"/>
                <a:sym typeface="Sensei"/>
              </a:rPr>
              <a:t>- Shows that structured oral language approaches can have a significant positive impact on pupil progress, particularly in literacy.</a:t>
            </a:r>
          </a:p>
        </p:txBody>
      </p:sp>
      <p:sp>
        <p:nvSpPr>
          <p:cNvPr name="TextBox 9" id="9"/>
          <p:cNvSpPr txBox="true"/>
          <p:nvPr/>
        </p:nvSpPr>
        <p:spPr>
          <a:xfrm rot="0">
            <a:off x="469581" y="6254865"/>
            <a:ext cx="17099121" cy="1099820"/>
          </a:xfrm>
          <a:prstGeom prst="rect">
            <a:avLst/>
          </a:prstGeom>
        </p:spPr>
        <p:txBody>
          <a:bodyPr anchor="t" rtlCol="false" tIns="0" lIns="0" bIns="0" rIns="0">
            <a:spAutoFit/>
          </a:bodyPr>
          <a:lstStyle/>
          <a:p>
            <a:pPr algn="l">
              <a:lnSpc>
                <a:spcPts val="4480"/>
              </a:lnSpc>
              <a:spcBef>
                <a:spcPct val="0"/>
              </a:spcBef>
            </a:pPr>
            <a:r>
              <a:rPr lang="en-US" sz="3200" u="sng">
                <a:solidFill>
                  <a:srgbClr val="2C6196"/>
                </a:solidFill>
                <a:latin typeface="Sensei"/>
                <a:ea typeface="Sensei"/>
                <a:cs typeface="Sensei"/>
                <a:sym typeface="Sensei"/>
                <a:hlinkClick r:id="rId13" tooltip="https://educationendowmentfoundation.org.uk/education-evidence/guidance-reports/metacognition?utm_source=chatgpt.com"/>
              </a:rPr>
              <a:t>📌 Education Endowment Foundation – Metacognition &amp; Self-Regulated Learning</a:t>
            </a:r>
            <a:r>
              <a:rPr lang="en-US" sz="3200">
                <a:solidFill>
                  <a:srgbClr val="2C6196"/>
                </a:solidFill>
                <a:latin typeface="Sensei"/>
                <a:ea typeface="Sensei"/>
                <a:cs typeface="Sensei"/>
                <a:sym typeface="Sensei"/>
              </a:rPr>
              <a:t> - Highlights the role of discussion in developing thinking, reasoning and independent learning.</a:t>
            </a:r>
          </a:p>
        </p:txBody>
      </p:sp>
      <p:sp>
        <p:nvSpPr>
          <p:cNvPr name="TextBox 10" id="10"/>
          <p:cNvSpPr txBox="true"/>
          <p:nvPr/>
        </p:nvSpPr>
        <p:spPr>
          <a:xfrm rot="0">
            <a:off x="380865" y="7997943"/>
            <a:ext cx="17099121" cy="1099820"/>
          </a:xfrm>
          <a:prstGeom prst="rect">
            <a:avLst/>
          </a:prstGeom>
        </p:spPr>
        <p:txBody>
          <a:bodyPr anchor="t" rtlCol="false" tIns="0" lIns="0" bIns="0" rIns="0">
            <a:spAutoFit/>
          </a:bodyPr>
          <a:lstStyle/>
          <a:p>
            <a:pPr algn="l">
              <a:lnSpc>
                <a:spcPts val="4480"/>
              </a:lnSpc>
              <a:spcBef>
                <a:spcPct val="0"/>
              </a:spcBef>
            </a:pPr>
            <a:r>
              <a:rPr lang="en-US" sz="3200" u="sng">
                <a:solidFill>
                  <a:srgbClr val="2C6196"/>
                </a:solidFill>
                <a:latin typeface="Sensei"/>
                <a:ea typeface="Sensei"/>
                <a:cs typeface="Sensei"/>
                <a:sym typeface="Sensei"/>
                <a:hlinkClick r:id="rId14" tooltip="https://oracyeducationcommission.co.uk"/>
              </a:rPr>
              <a:t>📌</a:t>
            </a:r>
            <a:r>
              <a:rPr lang="en-US" sz="3200" u="sng">
                <a:solidFill>
                  <a:srgbClr val="2C6196"/>
                </a:solidFill>
                <a:latin typeface="Sensei"/>
                <a:ea typeface="Sensei"/>
                <a:cs typeface="Sensei"/>
                <a:sym typeface="Sensei"/>
                <a:hlinkClick r:id="rId15" tooltip="https://oracyeducationcommission.co.uk"/>
              </a:rPr>
              <a:t> Oracy Education Commission</a:t>
            </a:r>
            <a:r>
              <a:rPr lang="en-US" sz="3200">
                <a:solidFill>
                  <a:srgbClr val="2C6196"/>
                </a:solidFill>
                <a:latin typeface="Sensei"/>
                <a:ea typeface="Sensei"/>
                <a:cs typeface="Sensei"/>
                <a:sym typeface="Sensei"/>
              </a:rPr>
              <a:t> - Provides evidence and recommendations for embedding oracy across the curriculum in English schools.</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8FDFF"/>
        </a:solidFill>
      </p:bgPr>
    </p:bg>
    <p:spTree>
      <p:nvGrpSpPr>
        <p:cNvPr id="1" name=""/>
        <p:cNvGrpSpPr/>
        <p:nvPr/>
      </p:nvGrpSpPr>
      <p:grpSpPr>
        <a:xfrm>
          <a:off x="0" y="0"/>
          <a:ext cx="0" cy="0"/>
          <a:chOff x="0" y="0"/>
          <a:chExt cx="0" cy="0"/>
        </a:xfrm>
      </p:grpSpPr>
      <p:sp>
        <p:nvSpPr>
          <p:cNvPr name="Freeform 2" id="2"/>
          <p:cNvSpPr/>
          <p:nvPr/>
        </p:nvSpPr>
        <p:spPr>
          <a:xfrm flipH="false" flipV="false" rot="-1143056">
            <a:off x="348278" y="673762"/>
            <a:ext cx="2169067" cy="709877"/>
          </a:xfrm>
          <a:custGeom>
            <a:avLst/>
            <a:gdLst/>
            <a:ahLst/>
            <a:cxnLst/>
            <a:rect r="r" b="b" t="t" l="l"/>
            <a:pathLst>
              <a:path h="709877" w="2169067">
                <a:moveTo>
                  <a:pt x="0" y="0"/>
                </a:moveTo>
                <a:lnTo>
                  <a:pt x="2169067" y="0"/>
                </a:lnTo>
                <a:lnTo>
                  <a:pt x="2169067" y="709876"/>
                </a:lnTo>
                <a:lnTo>
                  <a:pt x="0" y="70987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671974" y="8576428"/>
            <a:ext cx="1616026" cy="1616026"/>
          </a:xfrm>
          <a:custGeom>
            <a:avLst/>
            <a:gdLst/>
            <a:ahLst/>
            <a:cxnLst/>
            <a:rect r="r" b="b" t="t" l="l"/>
            <a:pathLst>
              <a:path h="1616026" w="1616026">
                <a:moveTo>
                  <a:pt x="0" y="0"/>
                </a:moveTo>
                <a:lnTo>
                  <a:pt x="1616026" y="0"/>
                </a:lnTo>
                <a:lnTo>
                  <a:pt x="1616026" y="1616026"/>
                </a:lnTo>
                <a:lnTo>
                  <a:pt x="0" y="161602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4906619">
            <a:off x="15801985" y="-3589440"/>
            <a:ext cx="6052529" cy="6476442"/>
          </a:xfrm>
          <a:custGeom>
            <a:avLst/>
            <a:gdLst/>
            <a:ahLst/>
            <a:cxnLst/>
            <a:rect r="r" b="b" t="t" l="l"/>
            <a:pathLst>
              <a:path h="6476442" w="6052529">
                <a:moveTo>
                  <a:pt x="0" y="0"/>
                </a:moveTo>
                <a:lnTo>
                  <a:pt x="6052530" y="0"/>
                </a:lnTo>
                <a:lnTo>
                  <a:pt x="6052530" y="6476442"/>
                </a:lnTo>
                <a:lnTo>
                  <a:pt x="0" y="64764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6641504" y="0"/>
            <a:ext cx="1235592" cy="1470943"/>
          </a:xfrm>
          <a:custGeom>
            <a:avLst/>
            <a:gdLst/>
            <a:ahLst/>
            <a:cxnLst/>
            <a:rect r="r" b="b" t="t" l="l"/>
            <a:pathLst>
              <a:path h="1470943" w="1235592">
                <a:moveTo>
                  <a:pt x="0" y="0"/>
                </a:moveTo>
                <a:lnTo>
                  <a:pt x="1235592" y="0"/>
                </a:lnTo>
                <a:lnTo>
                  <a:pt x="1235592" y="1470943"/>
                </a:lnTo>
                <a:lnTo>
                  <a:pt x="0" y="147094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6" id="6"/>
          <p:cNvSpPr txBox="true"/>
          <p:nvPr/>
        </p:nvSpPr>
        <p:spPr>
          <a:xfrm rot="0">
            <a:off x="0" y="2222806"/>
            <a:ext cx="18288000" cy="6504300"/>
          </a:xfrm>
          <a:prstGeom prst="rect">
            <a:avLst/>
          </a:prstGeom>
        </p:spPr>
        <p:txBody>
          <a:bodyPr anchor="t" rtlCol="false" tIns="0" lIns="0" bIns="0" rIns="0">
            <a:spAutoFit/>
          </a:bodyPr>
          <a:lstStyle/>
          <a:p>
            <a:pPr algn="ctr">
              <a:lnSpc>
                <a:spcPts val="7420"/>
              </a:lnSpc>
              <a:spcBef>
                <a:spcPct val="0"/>
              </a:spcBef>
            </a:pPr>
            <a:r>
              <a:rPr lang="en-US" sz="5300">
                <a:solidFill>
                  <a:srgbClr val="2C6196"/>
                </a:solidFill>
                <a:latin typeface="Sensei"/>
                <a:ea typeface="Sensei"/>
                <a:cs typeface="Sensei"/>
                <a:sym typeface="Sensei"/>
              </a:rPr>
              <a:t>Every great less</a:t>
            </a:r>
            <a:r>
              <a:rPr lang="en-US" sz="5300">
                <a:solidFill>
                  <a:srgbClr val="2C6196"/>
                </a:solidFill>
                <a:latin typeface="Sensei"/>
                <a:ea typeface="Sensei"/>
                <a:cs typeface="Sensei"/>
                <a:sym typeface="Sensei"/>
              </a:rPr>
              <a:t>on is built on great talk.</a:t>
            </a:r>
          </a:p>
          <a:p>
            <a:pPr algn="ctr">
              <a:lnSpc>
                <a:spcPts val="7420"/>
              </a:lnSpc>
              <a:spcBef>
                <a:spcPct val="0"/>
              </a:spcBef>
            </a:pPr>
            <a:r>
              <a:rPr lang="en-US" sz="5300">
                <a:solidFill>
                  <a:srgbClr val="2C6196"/>
                </a:solidFill>
                <a:latin typeface="Sensei"/>
                <a:ea typeface="Sensei"/>
                <a:cs typeface="Sensei"/>
                <a:sym typeface="Sensei"/>
              </a:rPr>
              <a:t>When pupils are taught how to speak, listen, question and reason effectively, they don't just become better communicators—they become better thinkers, stronger learners and more confident participants across every area of the curriculum.</a:t>
            </a:r>
          </a:p>
          <a:p>
            <a:pPr algn="ctr">
              <a:lnSpc>
                <a:spcPts val="7420"/>
              </a:lnSpc>
              <a:spcBef>
                <a:spcPct val="0"/>
              </a:spcBef>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DAHQeQJP7h4</dc:identifier>
  <dcterms:modified xsi:type="dcterms:W3CDTF">2011-08-01T06:04:30Z</dcterms:modified>
  <cp:revision>1</cp:revision>
  <dc:title>Week 1 - Why oracy matters for learning across the curriculum</dc:title>
</cp:coreProperties>
</file>