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8288000" cy="10287000"/>
  <p:notesSz cx="6858000" cy="9144000"/>
  <p:embeddedFontLst>
    <p:embeddedFont>
      <p:font typeface="Lazydog" charset="1" panose="00000000000000000000"/>
      <p:regular r:id="rId24"/>
    </p:embeddedFont>
    <p:embeddedFont>
      <p:font typeface="Public Sans" charset="1" panose="00000000000000000000"/>
      <p:regular r:id="rId25"/>
    </p:embeddedFont>
    <p:embeddedFont>
      <p:font typeface="Public Sans Bold" charset="1" panose="00000000000000000000"/>
      <p:regular r:id="rId26"/>
    </p:embeddedFont>
    <p:embeddedFont>
      <p:font typeface="Canva Sans" charset="1" panose="020B0503030501040103"/>
      <p:regular r:id="rId27"/>
    </p:embeddedFont>
    <p:embeddedFont>
      <p:font typeface="Public Sans Medium" charset="1" panose="00000000000000000000"/>
      <p:regular r:id="rId28"/>
    </p:embeddedFont>
    <p:embeddedFont>
      <p:font typeface="Public Sans Italics" charset="1" panose="00000000000000000000"/>
      <p:regular r:id="rId29"/>
    </p:embeddedFont>
    <p:embeddedFont>
      <p:font typeface="Public Sans Bold Italics" charset="1" panose="0000000000000000000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33" Target="../media/image32.png" Type="http://schemas.openxmlformats.org/officeDocument/2006/relationships/image"/><Relationship Id="rId34" Target="../media/image33.svg" Type="http://schemas.openxmlformats.org/officeDocument/2006/relationships/image"/><Relationship Id="rId35" Target="../media/image34.png" Type="http://schemas.openxmlformats.org/officeDocument/2006/relationships/image"/><Relationship Id="rId36" Target="../media/image35.svg" Type="http://schemas.openxmlformats.org/officeDocument/2006/relationships/image"/><Relationship Id="rId37" Target="../media/image36.png" Type="http://schemas.openxmlformats.org/officeDocument/2006/relationships/image"/><Relationship Id="rId38" Target="../media/image37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12" Target="../media/image10.png" Type="http://schemas.openxmlformats.org/officeDocument/2006/relationships/image"/><Relationship Id="rId13" Target="../media/image11.svg" Type="http://schemas.openxmlformats.org/officeDocument/2006/relationships/image"/><Relationship Id="rId14" Target="../media/image26.png" Type="http://schemas.openxmlformats.org/officeDocument/2006/relationships/image"/><Relationship Id="rId15" Target="../media/image27.svg" Type="http://schemas.openxmlformats.org/officeDocument/2006/relationships/image"/><Relationship Id="rId16" Target="../media/image30.png" Type="http://schemas.openxmlformats.org/officeDocument/2006/relationships/image"/><Relationship Id="rId17" Target="../media/image31.svg" Type="http://schemas.openxmlformats.org/officeDocument/2006/relationships/image"/><Relationship Id="rId18" Target="../media/image32.png" Type="http://schemas.openxmlformats.org/officeDocument/2006/relationships/image"/><Relationship Id="rId19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38.jpe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12" Target="../media/image10.png" Type="http://schemas.openxmlformats.org/officeDocument/2006/relationships/image"/><Relationship Id="rId13" Target="../media/image11.svg" Type="http://schemas.openxmlformats.org/officeDocument/2006/relationships/image"/><Relationship Id="rId14" Target="../media/image26.png" Type="http://schemas.openxmlformats.org/officeDocument/2006/relationships/image"/><Relationship Id="rId15" Target="../media/image27.svg" Type="http://schemas.openxmlformats.org/officeDocument/2006/relationships/image"/><Relationship Id="rId16" Target="../media/image30.png" Type="http://schemas.openxmlformats.org/officeDocument/2006/relationships/image"/><Relationship Id="rId17" Target="../media/image31.svg" Type="http://schemas.openxmlformats.org/officeDocument/2006/relationships/image"/><Relationship Id="rId18" Target="../media/image32.png" Type="http://schemas.openxmlformats.org/officeDocument/2006/relationships/image"/><Relationship Id="rId19" Target="../media/image33.svg" Type="http://schemas.openxmlformats.org/officeDocument/2006/relationships/image"/><Relationship Id="rId2" Target="../media/image1.jpeg" Type="http://schemas.openxmlformats.org/officeDocument/2006/relationships/image"/><Relationship Id="rId20" Target="../media/image39.jpeg" Type="http://schemas.openxmlformats.org/officeDocument/2006/relationships/image"/><Relationship Id="rId3" Target="../media/image38.jpe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png" Type="http://schemas.openxmlformats.org/officeDocument/2006/relationships/image"/><Relationship Id="rId12" Target="../media/image13.svg" Type="http://schemas.openxmlformats.org/officeDocument/2006/relationships/image"/><Relationship Id="rId13" Target="../media/image14.png" Type="http://schemas.openxmlformats.org/officeDocument/2006/relationships/image"/><Relationship Id="rId14" Target="../media/image15.svg" Type="http://schemas.openxmlformats.org/officeDocument/2006/relationships/image"/><Relationship Id="rId15" Target="../media/image30.png" Type="http://schemas.openxmlformats.org/officeDocument/2006/relationships/image"/><Relationship Id="rId16" Target="../media/image31.svg" Type="http://schemas.openxmlformats.org/officeDocument/2006/relationships/image"/><Relationship Id="rId17" Target="../media/image20.png" Type="http://schemas.openxmlformats.org/officeDocument/2006/relationships/image"/><Relationship Id="rId18" Target="../media/image21.svg" Type="http://schemas.openxmlformats.org/officeDocument/2006/relationships/image"/><Relationship Id="rId19" Target="../media/image36.png" Type="http://schemas.openxmlformats.org/officeDocument/2006/relationships/image"/><Relationship Id="rId2" Target="../media/image1.jpeg" Type="http://schemas.openxmlformats.org/officeDocument/2006/relationships/image"/><Relationship Id="rId20" Target="../media/image37.svg" Type="http://schemas.openxmlformats.org/officeDocument/2006/relationships/image"/><Relationship Id="rId21" Target="../media/image34.png" Type="http://schemas.openxmlformats.org/officeDocument/2006/relationships/image"/><Relationship Id="rId22" Target="../media/image35.svg" Type="http://schemas.openxmlformats.org/officeDocument/2006/relationships/image"/><Relationship Id="rId23" Target="../media/image32.png" Type="http://schemas.openxmlformats.org/officeDocument/2006/relationships/image"/><Relationship Id="rId24" Target="../media/image33.sv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11" Target="../media/image40.pn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1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png" Type="http://schemas.openxmlformats.org/officeDocument/2006/relationships/image"/><Relationship Id="rId12" Target="../media/image13.svg" Type="http://schemas.openxmlformats.org/officeDocument/2006/relationships/image"/><Relationship Id="rId13" Target="../media/image14.png" Type="http://schemas.openxmlformats.org/officeDocument/2006/relationships/image"/><Relationship Id="rId14" Target="../media/image15.svg" Type="http://schemas.openxmlformats.org/officeDocument/2006/relationships/image"/><Relationship Id="rId15" Target="../media/image30.png" Type="http://schemas.openxmlformats.org/officeDocument/2006/relationships/image"/><Relationship Id="rId16" Target="../media/image31.svg" Type="http://schemas.openxmlformats.org/officeDocument/2006/relationships/image"/><Relationship Id="rId17" Target="../media/image20.png" Type="http://schemas.openxmlformats.org/officeDocument/2006/relationships/image"/><Relationship Id="rId18" Target="../media/image21.svg" Type="http://schemas.openxmlformats.org/officeDocument/2006/relationships/image"/><Relationship Id="rId19" Target="../media/image36.png" Type="http://schemas.openxmlformats.org/officeDocument/2006/relationships/image"/><Relationship Id="rId2" Target="../media/image1.jpeg" Type="http://schemas.openxmlformats.org/officeDocument/2006/relationships/image"/><Relationship Id="rId20" Target="../media/image37.svg" Type="http://schemas.openxmlformats.org/officeDocument/2006/relationships/image"/><Relationship Id="rId21" Target="../media/image34.png" Type="http://schemas.openxmlformats.org/officeDocument/2006/relationships/image"/><Relationship Id="rId22" Target="../media/image35.svg" Type="http://schemas.openxmlformats.org/officeDocument/2006/relationships/image"/><Relationship Id="rId23" Target="../media/image32.png" Type="http://schemas.openxmlformats.org/officeDocument/2006/relationships/image"/><Relationship Id="rId24" Target="../media/image33.sv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svg" Type="http://schemas.openxmlformats.org/officeDocument/2006/relationships/image"/><Relationship Id="rId11" Target="../media/image34.png" Type="http://schemas.openxmlformats.org/officeDocument/2006/relationships/image"/><Relationship Id="rId12" Target="../media/image35.svg" Type="http://schemas.openxmlformats.org/officeDocument/2006/relationships/image"/><Relationship Id="rId13" Target="../media/image32.png" Type="http://schemas.openxmlformats.org/officeDocument/2006/relationships/image"/><Relationship Id="rId14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24.png" Type="http://schemas.openxmlformats.org/officeDocument/2006/relationships/image"/><Relationship Id="rId4" Target="../media/image25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4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png" Type="http://schemas.openxmlformats.org/officeDocument/2006/relationships/image"/><Relationship Id="rId12" Target="../media/image13.svg" Type="http://schemas.openxmlformats.org/officeDocument/2006/relationships/image"/><Relationship Id="rId13" Target="../media/image14.png" Type="http://schemas.openxmlformats.org/officeDocument/2006/relationships/image"/><Relationship Id="rId14" Target="../media/image15.svg" Type="http://schemas.openxmlformats.org/officeDocument/2006/relationships/image"/><Relationship Id="rId15" Target="../media/image30.png" Type="http://schemas.openxmlformats.org/officeDocument/2006/relationships/image"/><Relationship Id="rId16" Target="../media/image31.svg" Type="http://schemas.openxmlformats.org/officeDocument/2006/relationships/image"/><Relationship Id="rId17" Target="../media/image20.png" Type="http://schemas.openxmlformats.org/officeDocument/2006/relationships/image"/><Relationship Id="rId18" Target="../media/image21.svg" Type="http://schemas.openxmlformats.org/officeDocument/2006/relationships/image"/><Relationship Id="rId19" Target="../media/image36.png" Type="http://schemas.openxmlformats.org/officeDocument/2006/relationships/image"/><Relationship Id="rId2" Target="../media/image1.jpeg" Type="http://schemas.openxmlformats.org/officeDocument/2006/relationships/image"/><Relationship Id="rId20" Target="../media/image37.svg" Type="http://schemas.openxmlformats.org/officeDocument/2006/relationships/image"/><Relationship Id="rId21" Target="../media/image34.png" Type="http://schemas.openxmlformats.org/officeDocument/2006/relationships/image"/><Relationship Id="rId22" Target="../media/image35.svg" Type="http://schemas.openxmlformats.org/officeDocument/2006/relationships/image"/><Relationship Id="rId23" Target="../media/image32.png" Type="http://schemas.openxmlformats.org/officeDocument/2006/relationships/image"/><Relationship Id="rId24" Target="../media/image33.sv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svg" Type="http://schemas.openxmlformats.org/officeDocument/2006/relationships/image"/><Relationship Id="rId11" Target="../media/image8.png" Type="http://schemas.openxmlformats.org/officeDocument/2006/relationships/image"/><Relationship Id="rId12" Target="../media/image9.svg" Type="http://schemas.openxmlformats.org/officeDocument/2006/relationships/image"/><Relationship Id="rId13" Target="../media/image10.png" Type="http://schemas.openxmlformats.org/officeDocument/2006/relationships/image"/><Relationship Id="rId14" Target="../media/image11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20.png" Type="http://schemas.openxmlformats.org/officeDocument/2006/relationships/image"/><Relationship Id="rId18" Target="../media/image21.svg" Type="http://schemas.openxmlformats.org/officeDocument/2006/relationships/image"/><Relationship Id="rId19" Target="../media/image36.png" Type="http://schemas.openxmlformats.org/officeDocument/2006/relationships/image"/><Relationship Id="rId2" Target="../media/image1.jpeg" Type="http://schemas.openxmlformats.org/officeDocument/2006/relationships/image"/><Relationship Id="rId20" Target="../media/image37.svg" Type="http://schemas.openxmlformats.org/officeDocument/2006/relationships/image"/><Relationship Id="rId21" Target="../media/image34.png" Type="http://schemas.openxmlformats.org/officeDocument/2006/relationships/image"/><Relationship Id="rId22" Target="../media/image35.svg" Type="http://schemas.openxmlformats.org/officeDocument/2006/relationships/image"/><Relationship Id="rId23" Target="../media/image32.png" Type="http://schemas.openxmlformats.org/officeDocument/2006/relationships/image"/><Relationship Id="rId24" Target="../media/image33.sv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3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png" Type="http://schemas.openxmlformats.org/officeDocument/2006/relationships/image"/><Relationship Id="rId11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44.jpe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11" Target="../media/image45.jpeg" Type="http://schemas.openxmlformats.org/officeDocument/2006/relationships/image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11" Target="https://educationendowmentfoundation.org.uk/education-evidence/early-years-toolkit/communication-and-language-approaches" TargetMode="External" Type="http://schemas.openxmlformats.org/officeDocument/2006/relationships/hyperlink"/><Relationship Id="rId12" Target="https://educationendowmentfoundation.org.uk/education-evidence/early-years-toolkit/communication-and-language-approaches" TargetMode="External" Type="http://schemas.openxmlformats.org/officeDocument/2006/relationships/hyperlink"/><Relationship Id="rId13" Target="https://educationendowmentfoundation.org.uk/education-evidence/early-years-toolkit/communication-and-language-approaches" TargetMode="External" Type="http://schemas.openxmlformats.org/officeDocument/2006/relationships/hyperlink"/><Relationship Id="rId14" Target="https://educationendowmentfoundation.org.uk/education-evidence/early-years-toolkit/communication-and-language-approaches" TargetMode="External" Type="http://schemas.openxmlformats.org/officeDocument/2006/relationships/hyperlink"/><Relationship Id="rId15" Target="https://educationendowmentfoundation.org.uk/education-evidence/early-years-toolkit/communication-and-language-approaches" TargetMode="External" Type="http://schemas.openxmlformats.org/officeDocument/2006/relationships/hyperlink"/><Relationship Id="rId16" Target="https://educationendowmentfoundation.org.uk/education-evidence/early-years-toolkit/communication-and-language-approaches" TargetMode="External" Type="http://schemas.openxmlformats.org/officeDocument/2006/relationships/hyperlink"/><Relationship Id="rId17" Target="https://educationendowmentfoundation.org.uk/education-evidence/early-years-toolkit/communication-and-language-approaches" TargetMode="External" Type="http://schemas.openxmlformats.org/officeDocument/2006/relationships/hyperlink"/><Relationship Id="rId18" Target="https://educationendowmentfoundation.org.uk/education-evidence/early-years-toolkit/communication-and-language-approaches" TargetMode="External" Type="http://schemas.openxmlformats.org/officeDocument/2006/relationships/hyperlink"/><Relationship Id="rId19" Target="https://educationendowmentfoundation.org.uk/education-evidence/guidance-reports/preparing-for-literacy" TargetMode="External" Type="http://schemas.openxmlformats.org/officeDocument/2006/relationships/hyperlink"/><Relationship Id="rId2" Target="../media/image1.jpeg" Type="http://schemas.openxmlformats.org/officeDocument/2006/relationships/image"/><Relationship Id="rId20" Target="https://educationendowmentfoundation.org.uk/education-evidence/guidance-reports/preparing-for-literacy" TargetMode="External" Type="http://schemas.openxmlformats.org/officeDocument/2006/relationships/hyperlink"/><Relationship Id="rId21" Target="https://educationendowmentfoundation.org.uk/education-evidence/guidance-reports/preparing-for-literacy" TargetMode="External" Type="http://schemas.openxmlformats.org/officeDocument/2006/relationships/hyperlink"/><Relationship Id="rId22" Target="https://educationendowmentfoundation.org.uk/education-evidence/guidance-reports/preparing-for-literacy" TargetMode="External" Type="http://schemas.openxmlformats.org/officeDocument/2006/relationships/hyperlink"/><Relationship Id="rId23" Target="https://educationendowmentfoundation.org.uk/education-evidence/guidance-reports/preparing-for-literacy" TargetMode="External" Type="http://schemas.openxmlformats.org/officeDocument/2006/relationships/hyperlink"/><Relationship Id="rId24" Target="https://educationendowmentfoundation.org.uk/education-evidence/guidance-reports/preparing-for-literacy" TargetMode="External" Type="http://schemas.openxmlformats.org/officeDocument/2006/relationships/hyperlink"/><Relationship Id="rId25" Target="https://www.gov.uk/government/publications/early-years-foundation-stage-framework--2" TargetMode="External" Type="http://schemas.openxmlformats.org/officeDocument/2006/relationships/hyperlink"/><Relationship Id="rId26" Target="https://www.gov.uk/government/publications/early-years-foundation-stage-framework--2" TargetMode="External" Type="http://schemas.openxmlformats.org/officeDocument/2006/relationships/hyperlink"/><Relationship Id="rId27" Target="https://voice21.org/why-oracy/what-is-oracy/" TargetMode="External" Type="http://schemas.openxmlformats.org/officeDocument/2006/relationships/hyperlink"/><Relationship Id="rId28" Target="https://voice21.org/why-oracy/what-is-oracy/" TargetMode="External" Type="http://schemas.openxmlformats.org/officeDocument/2006/relationships/hyperlink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28.png" Type="http://schemas.openxmlformats.org/officeDocument/2006/relationships/image"/><Relationship Id="rId6" Target="../media/image2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png" Type="http://schemas.openxmlformats.org/officeDocument/2006/relationships/image"/><Relationship Id="rId12" Target="../media/image13.svg" Type="http://schemas.openxmlformats.org/officeDocument/2006/relationships/image"/><Relationship Id="rId13" Target="../media/image14.png" Type="http://schemas.openxmlformats.org/officeDocument/2006/relationships/image"/><Relationship Id="rId14" Target="../media/image15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18.png" Type="http://schemas.openxmlformats.org/officeDocument/2006/relationships/image"/><Relationship Id="rId18" Target="../media/image19.svg" Type="http://schemas.openxmlformats.org/officeDocument/2006/relationships/image"/><Relationship Id="rId19" Target="../media/image20.png" Type="http://schemas.openxmlformats.org/officeDocument/2006/relationships/image"/><Relationship Id="rId2" Target="../media/image1.jpeg" Type="http://schemas.openxmlformats.org/officeDocument/2006/relationships/image"/><Relationship Id="rId20" Target="../media/image21.svg" Type="http://schemas.openxmlformats.org/officeDocument/2006/relationships/image"/><Relationship Id="rId21" Target="../media/image22.png" Type="http://schemas.openxmlformats.org/officeDocument/2006/relationships/image"/><Relationship Id="rId22" Target="../media/image23.svg" Type="http://schemas.openxmlformats.org/officeDocument/2006/relationships/image"/><Relationship Id="rId23" Target="../media/image24.png" Type="http://schemas.openxmlformats.org/officeDocument/2006/relationships/image"/><Relationship Id="rId24" Target="../media/image25.svg" Type="http://schemas.openxmlformats.org/officeDocument/2006/relationships/image"/><Relationship Id="rId25" Target="../media/image26.png" Type="http://schemas.openxmlformats.org/officeDocument/2006/relationships/image"/><Relationship Id="rId26" Target="../media/image27.svg" Type="http://schemas.openxmlformats.org/officeDocument/2006/relationships/image"/><Relationship Id="rId27" Target="../media/image28.png" Type="http://schemas.openxmlformats.org/officeDocument/2006/relationships/image"/><Relationship Id="rId28" Target="../media/image29.svg" Type="http://schemas.openxmlformats.org/officeDocument/2006/relationships/image"/><Relationship Id="rId29" Target="../media/image30.png" Type="http://schemas.openxmlformats.org/officeDocument/2006/relationships/image"/><Relationship Id="rId3" Target="../media/image4.png" Type="http://schemas.openxmlformats.org/officeDocument/2006/relationships/image"/><Relationship Id="rId30" Target="../media/image31.svg" Type="http://schemas.openxmlformats.org/officeDocument/2006/relationships/image"/><Relationship Id="rId31" Target="../media/image32.png" Type="http://schemas.openxmlformats.org/officeDocument/2006/relationships/image"/><Relationship Id="rId32" Target="../media/image33.svg" Type="http://schemas.openxmlformats.org/officeDocument/2006/relationships/image"/><Relationship Id="rId33" Target="../media/image34.png" Type="http://schemas.openxmlformats.org/officeDocument/2006/relationships/image"/><Relationship Id="rId34" Target="../media/image35.svg" Type="http://schemas.openxmlformats.org/officeDocument/2006/relationships/image"/><Relationship Id="rId35" Target="../media/image36.png" Type="http://schemas.openxmlformats.org/officeDocument/2006/relationships/image"/><Relationship Id="rId36" Target="../media/image37.sv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752963" y="5859826"/>
            <a:ext cx="13276250" cy="9796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16"/>
              </a:lnSpc>
            </a:pPr>
            <a:r>
              <a:rPr lang="en-US" sz="6400" spc="-108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Why O</a:t>
            </a:r>
            <a:r>
              <a:rPr lang="en-US" sz="6400" spc="-108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racy Starts in Nursery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2872107">
            <a:off x="3381980" y="2433728"/>
            <a:ext cx="1538737" cy="1401649"/>
          </a:xfrm>
          <a:custGeom>
            <a:avLst/>
            <a:gdLst/>
            <a:ahLst/>
            <a:cxnLst/>
            <a:rect r="r" b="b" t="t" l="l"/>
            <a:pathLst>
              <a:path h="1401649" w="1538737">
                <a:moveTo>
                  <a:pt x="0" y="0"/>
                </a:moveTo>
                <a:lnTo>
                  <a:pt x="1538737" y="0"/>
                </a:lnTo>
                <a:lnTo>
                  <a:pt x="1538737" y="1401649"/>
                </a:lnTo>
                <a:lnTo>
                  <a:pt x="0" y="140164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8100000">
            <a:off x="13596041" y="2433149"/>
            <a:ext cx="1541211" cy="1403903"/>
          </a:xfrm>
          <a:custGeom>
            <a:avLst/>
            <a:gdLst/>
            <a:ahLst/>
            <a:cxnLst/>
            <a:rect r="r" b="b" t="t" l="l"/>
            <a:pathLst>
              <a:path h="1403903" w="1541211">
                <a:moveTo>
                  <a:pt x="0" y="0"/>
                </a:moveTo>
                <a:lnTo>
                  <a:pt x="1541211" y="0"/>
                </a:lnTo>
                <a:lnTo>
                  <a:pt x="1541211" y="1403903"/>
                </a:lnTo>
                <a:lnTo>
                  <a:pt x="0" y="140390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381894" y="9205469"/>
            <a:ext cx="4932572" cy="3508292"/>
          </a:xfrm>
          <a:custGeom>
            <a:avLst/>
            <a:gdLst/>
            <a:ahLst/>
            <a:cxnLst/>
            <a:rect r="r" b="b" t="t" l="l"/>
            <a:pathLst>
              <a:path h="3508292" w="4932572">
                <a:moveTo>
                  <a:pt x="0" y="0"/>
                </a:moveTo>
                <a:lnTo>
                  <a:pt x="4932572" y="0"/>
                </a:lnTo>
                <a:lnTo>
                  <a:pt x="4932572" y="3508292"/>
                </a:lnTo>
                <a:lnTo>
                  <a:pt x="0" y="35082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123730">
            <a:off x="10805440" y="948329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12029327" y="904534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-4132562" y="6367951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-10528174">
            <a:off x="1587915" y="897628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6" y="0"/>
                </a:lnTo>
                <a:lnTo>
                  <a:pt x="4066886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-3046937" y="4285157"/>
            <a:ext cx="4075637" cy="3668074"/>
          </a:xfrm>
          <a:custGeom>
            <a:avLst/>
            <a:gdLst/>
            <a:ahLst/>
            <a:cxnLst/>
            <a:rect r="r" b="b" t="t" l="l"/>
            <a:pathLst>
              <a:path h="3668074" w="4075637">
                <a:moveTo>
                  <a:pt x="0" y="0"/>
                </a:moveTo>
                <a:lnTo>
                  <a:pt x="4075637" y="0"/>
                </a:lnTo>
                <a:lnTo>
                  <a:pt x="4075637" y="3668074"/>
                </a:lnTo>
                <a:lnTo>
                  <a:pt x="0" y="366807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17571323" y="-1040355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11003733" y="-349576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19"/>
                </a:lnTo>
                <a:lnTo>
                  <a:pt x="0" y="473581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14366646" y="-2874746"/>
            <a:ext cx="5785308" cy="4114800"/>
          </a:xfrm>
          <a:custGeom>
            <a:avLst/>
            <a:gdLst/>
            <a:ahLst/>
            <a:cxnLst/>
            <a:rect r="r" b="b" t="t" l="l"/>
            <a:pathLst>
              <a:path h="4114800" w="5785308">
                <a:moveTo>
                  <a:pt x="0" y="0"/>
                </a:moveTo>
                <a:lnTo>
                  <a:pt x="5785308" y="0"/>
                </a:lnTo>
                <a:lnTo>
                  <a:pt x="57853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151733">
            <a:off x="2101093" y="-167267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0"/>
                </a:lnTo>
                <a:lnTo>
                  <a:pt x="0" y="25099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7" id="17"/>
          <p:cNvSpPr/>
          <p:nvPr/>
        </p:nvSpPr>
        <p:spPr>
          <a:xfrm flipH="false" flipV="false" rot="0">
            <a:off x="1538527" y="-2168453"/>
            <a:ext cx="3648677" cy="3197153"/>
          </a:xfrm>
          <a:custGeom>
            <a:avLst/>
            <a:gdLst/>
            <a:ahLst/>
            <a:cxnLst/>
            <a:rect r="r" b="b" t="t" l="l"/>
            <a:pathLst>
              <a:path h="3197153" w="3648677">
                <a:moveTo>
                  <a:pt x="0" y="0"/>
                </a:moveTo>
                <a:lnTo>
                  <a:pt x="3648677" y="0"/>
                </a:lnTo>
                <a:lnTo>
                  <a:pt x="3648677" y="3197153"/>
                </a:lnTo>
                <a:lnTo>
                  <a:pt x="0" y="3197153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6747451" y="-2321783"/>
            <a:ext cx="4567015" cy="3293960"/>
          </a:xfrm>
          <a:custGeom>
            <a:avLst/>
            <a:gdLst/>
            <a:ahLst/>
            <a:cxnLst/>
            <a:rect r="r" b="b" t="t" l="l"/>
            <a:pathLst>
              <a:path h="3293960" w="4567015">
                <a:moveTo>
                  <a:pt x="0" y="0"/>
                </a:moveTo>
                <a:lnTo>
                  <a:pt x="4567015" y="0"/>
                </a:lnTo>
                <a:lnTo>
                  <a:pt x="4567015" y="3293960"/>
                </a:lnTo>
                <a:lnTo>
                  <a:pt x="0" y="329396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-2829361" y="-2183489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0" id="20"/>
          <p:cNvSpPr/>
          <p:nvPr/>
        </p:nvSpPr>
        <p:spPr>
          <a:xfrm flipH="false" flipV="false" rot="-5400000">
            <a:off x="-3307168" y="-214782"/>
            <a:ext cx="5022499" cy="3371352"/>
          </a:xfrm>
          <a:custGeom>
            <a:avLst/>
            <a:gdLst/>
            <a:ahLst/>
            <a:cxnLst/>
            <a:rect r="r" b="b" t="t" l="l"/>
            <a:pathLst>
              <a:path h="3371352" w="5022499">
                <a:moveTo>
                  <a:pt x="0" y="0"/>
                </a:moveTo>
                <a:lnTo>
                  <a:pt x="5022499" y="0"/>
                </a:lnTo>
                <a:lnTo>
                  <a:pt x="5022499" y="3371352"/>
                </a:lnTo>
                <a:lnTo>
                  <a:pt x="0" y="3371352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2444433">
            <a:off x="15442292" y="-3477147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4" y="0"/>
                </a:lnTo>
                <a:lnTo>
                  <a:pt x="6141694" y="5432840"/>
                </a:lnTo>
                <a:lnTo>
                  <a:pt x="0" y="5432840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2" id="22"/>
          <p:cNvSpPr/>
          <p:nvPr/>
        </p:nvSpPr>
        <p:spPr>
          <a:xfrm flipH="false" flipV="false" rot="0">
            <a:off x="17607063" y="5712499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3" id="23"/>
          <p:cNvSpPr/>
          <p:nvPr/>
        </p:nvSpPr>
        <p:spPr>
          <a:xfrm flipH="false" flipV="false" rot="0">
            <a:off x="15774763" y="904534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5400000">
            <a:off x="16762621" y="3887512"/>
            <a:ext cx="5286681" cy="4114800"/>
          </a:xfrm>
          <a:custGeom>
            <a:avLst/>
            <a:gdLst/>
            <a:ahLst/>
            <a:cxnLst/>
            <a:rect r="r" b="b" t="t" l="l"/>
            <a:pathLst>
              <a:path h="4114800" w="5286681">
                <a:moveTo>
                  <a:pt x="0" y="0"/>
                </a:moveTo>
                <a:lnTo>
                  <a:pt x="5286681" y="0"/>
                </a:lnTo>
                <a:lnTo>
                  <a:pt x="52866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1619266" y="-1710386"/>
            <a:ext cx="4409947" cy="2585331"/>
          </a:xfrm>
          <a:custGeom>
            <a:avLst/>
            <a:gdLst/>
            <a:ahLst/>
            <a:cxnLst/>
            <a:rect r="r" b="b" t="t" l="l"/>
            <a:pathLst>
              <a:path h="2585331" w="4409947">
                <a:moveTo>
                  <a:pt x="0" y="0"/>
                </a:moveTo>
                <a:lnTo>
                  <a:pt x="4409947" y="0"/>
                </a:lnTo>
                <a:lnTo>
                  <a:pt x="4409947" y="2585332"/>
                </a:lnTo>
                <a:lnTo>
                  <a:pt x="0" y="2585332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6" id="26"/>
          <p:cNvSpPr/>
          <p:nvPr/>
        </p:nvSpPr>
        <p:spPr>
          <a:xfrm flipH="false" flipV="false" rot="-10800000">
            <a:off x="3814367" y="9303734"/>
            <a:ext cx="3380281" cy="2869014"/>
          </a:xfrm>
          <a:custGeom>
            <a:avLst/>
            <a:gdLst/>
            <a:ahLst/>
            <a:cxnLst/>
            <a:rect r="r" b="b" t="t" l="l"/>
            <a:pathLst>
              <a:path h="2869014" w="3380281">
                <a:moveTo>
                  <a:pt x="0" y="0"/>
                </a:moveTo>
                <a:lnTo>
                  <a:pt x="3380281" y="0"/>
                </a:lnTo>
                <a:lnTo>
                  <a:pt x="3380281" y="2869013"/>
                </a:lnTo>
                <a:lnTo>
                  <a:pt x="0" y="2869013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7" id="27"/>
          <p:cNvSpPr/>
          <p:nvPr/>
        </p:nvSpPr>
        <p:spPr>
          <a:xfrm flipH="false" flipV="false" rot="10537416">
            <a:off x="7642992" y="9218024"/>
            <a:ext cx="4112836" cy="2411150"/>
          </a:xfrm>
          <a:custGeom>
            <a:avLst/>
            <a:gdLst/>
            <a:ahLst/>
            <a:cxnLst/>
            <a:rect r="r" b="b" t="t" l="l"/>
            <a:pathLst>
              <a:path h="2411150" w="4112836">
                <a:moveTo>
                  <a:pt x="0" y="0"/>
                </a:moveTo>
                <a:lnTo>
                  <a:pt x="4112836" y="0"/>
                </a:lnTo>
                <a:lnTo>
                  <a:pt x="4112836" y="2411150"/>
                </a:lnTo>
                <a:lnTo>
                  <a:pt x="0" y="2411150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8" id="28"/>
          <p:cNvSpPr/>
          <p:nvPr/>
        </p:nvSpPr>
        <p:spPr>
          <a:xfrm flipH="false" flipV="false" rot="5400000">
            <a:off x="-3469812" y="7807300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7"/>
                </a:lnTo>
                <a:lnTo>
                  <a:pt x="0" y="3479767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3996142" y="1481086"/>
            <a:ext cx="10295716" cy="3620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20"/>
              </a:lnSpc>
            </a:pPr>
            <a:r>
              <a:rPr lang="en-US" sz="8000" spc="-136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Communication, Oracy and Vocabulary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4326842" y="7843387"/>
            <a:ext cx="9982080" cy="9796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16"/>
              </a:lnSpc>
            </a:pPr>
            <a:r>
              <a:rPr lang="en-US" sz="6400" spc="-108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Session 1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056778" y="1802561"/>
            <a:ext cx="6291783" cy="6815467"/>
            <a:chOff x="0" y="0"/>
            <a:chExt cx="750347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50346" cy="812800"/>
            </a:xfrm>
            <a:custGeom>
              <a:avLst/>
              <a:gdLst/>
              <a:ahLst/>
              <a:cxnLst/>
              <a:rect r="r" b="b" t="t" l="l"/>
              <a:pathLst>
                <a:path h="812800" w="750346">
                  <a:moveTo>
                    <a:pt x="28301" y="0"/>
                  </a:moveTo>
                  <a:lnTo>
                    <a:pt x="722045" y="0"/>
                  </a:lnTo>
                  <a:cubicBezTo>
                    <a:pt x="729551" y="0"/>
                    <a:pt x="736750" y="2982"/>
                    <a:pt x="742057" y="8289"/>
                  </a:cubicBezTo>
                  <a:cubicBezTo>
                    <a:pt x="747365" y="13597"/>
                    <a:pt x="750346" y="20795"/>
                    <a:pt x="750346" y="28301"/>
                  </a:cubicBezTo>
                  <a:lnTo>
                    <a:pt x="750346" y="784499"/>
                  </a:lnTo>
                  <a:cubicBezTo>
                    <a:pt x="750346" y="800129"/>
                    <a:pt x="737676" y="812800"/>
                    <a:pt x="722045" y="812800"/>
                  </a:cubicBezTo>
                  <a:lnTo>
                    <a:pt x="28301" y="812800"/>
                  </a:lnTo>
                  <a:cubicBezTo>
                    <a:pt x="20795" y="812800"/>
                    <a:pt x="13597" y="809818"/>
                    <a:pt x="8289" y="804511"/>
                  </a:cubicBezTo>
                  <a:cubicBezTo>
                    <a:pt x="2982" y="799203"/>
                    <a:pt x="0" y="792005"/>
                    <a:pt x="0" y="784499"/>
                  </a:cubicBezTo>
                  <a:lnTo>
                    <a:pt x="0" y="28301"/>
                  </a:lnTo>
                  <a:cubicBezTo>
                    <a:pt x="0" y="20795"/>
                    <a:pt x="2982" y="13597"/>
                    <a:pt x="8289" y="8289"/>
                  </a:cubicBezTo>
                  <a:cubicBezTo>
                    <a:pt x="13597" y="2982"/>
                    <a:pt x="20795" y="0"/>
                    <a:pt x="28301" y="0"/>
                  </a:cubicBezTo>
                  <a:close/>
                </a:path>
              </a:pathLst>
            </a:custGeom>
            <a:blipFill>
              <a:blip r:embed="rId3"/>
              <a:stretch>
                <a:fillRect l="-31293" t="0" r="-31293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34838" y="1367421"/>
            <a:ext cx="9876859" cy="1184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9120"/>
              </a:lnSpc>
            </a:pPr>
            <a:r>
              <a:rPr lang="en-US" sz="80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SAfegarding spark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123730">
            <a:off x="10805440" y="948329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029327" y="904534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-151733">
            <a:off x="2101093" y="-167267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0"/>
                </a:lnTo>
                <a:lnTo>
                  <a:pt x="0" y="25099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538527" y="-2168453"/>
            <a:ext cx="3648677" cy="3197153"/>
          </a:xfrm>
          <a:custGeom>
            <a:avLst/>
            <a:gdLst/>
            <a:ahLst/>
            <a:cxnLst/>
            <a:rect r="r" b="b" t="t" l="l"/>
            <a:pathLst>
              <a:path h="3197153" w="3648677">
                <a:moveTo>
                  <a:pt x="0" y="0"/>
                </a:moveTo>
                <a:lnTo>
                  <a:pt x="3648677" y="0"/>
                </a:lnTo>
                <a:lnTo>
                  <a:pt x="3648677" y="3197153"/>
                </a:lnTo>
                <a:lnTo>
                  <a:pt x="0" y="31971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2829361" y="-2183489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-5400000">
            <a:off x="-3307168" y="-214782"/>
            <a:ext cx="5022499" cy="3371352"/>
          </a:xfrm>
          <a:custGeom>
            <a:avLst/>
            <a:gdLst/>
            <a:ahLst/>
            <a:cxnLst/>
            <a:rect r="r" b="b" t="t" l="l"/>
            <a:pathLst>
              <a:path h="3371352" w="5022499">
                <a:moveTo>
                  <a:pt x="0" y="0"/>
                </a:moveTo>
                <a:lnTo>
                  <a:pt x="5022499" y="0"/>
                </a:lnTo>
                <a:lnTo>
                  <a:pt x="5022499" y="3371352"/>
                </a:lnTo>
                <a:lnTo>
                  <a:pt x="0" y="337135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7607063" y="5712499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15774763" y="904534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5400000">
            <a:off x="16762621" y="3887512"/>
            <a:ext cx="5286681" cy="4114800"/>
          </a:xfrm>
          <a:custGeom>
            <a:avLst/>
            <a:gdLst/>
            <a:ahLst/>
            <a:cxnLst/>
            <a:rect r="r" b="b" t="t" l="l"/>
            <a:pathLst>
              <a:path h="4114800" w="5286681">
                <a:moveTo>
                  <a:pt x="0" y="0"/>
                </a:moveTo>
                <a:lnTo>
                  <a:pt x="5286681" y="0"/>
                </a:lnTo>
                <a:lnTo>
                  <a:pt x="52866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889758" y="2692527"/>
            <a:ext cx="9872523" cy="65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</a:t>
            </a: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child rarely speaks during nursery sessions but appears relaxed and chatty with their parent at collection.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What is the most appropriate response?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A. Observe the child's communication across different situations, discuss concerns with colleagues and parents where appropriate, and consider whether additional support may be needed.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B</a:t>
            </a: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. Assume they are simply shy and will eventually grow out of it.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</a:t>
            </a: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. Encourage other children to answer for them.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D. Stop asking them questions during the day.</a:t>
            </a:r>
          </a:p>
          <a:p>
            <a:pPr algn="l">
              <a:lnSpc>
                <a:spcPts val="3456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056778" y="1802561"/>
            <a:ext cx="6291783" cy="6815467"/>
            <a:chOff x="0" y="0"/>
            <a:chExt cx="750347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50346" cy="812800"/>
            </a:xfrm>
            <a:custGeom>
              <a:avLst/>
              <a:gdLst/>
              <a:ahLst/>
              <a:cxnLst/>
              <a:rect r="r" b="b" t="t" l="l"/>
              <a:pathLst>
                <a:path h="812800" w="750346">
                  <a:moveTo>
                    <a:pt x="28301" y="0"/>
                  </a:moveTo>
                  <a:lnTo>
                    <a:pt x="722045" y="0"/>
                  </a:lnTo>
                  <a:cubicBezTo>
                    <a:pt x="729551" y="0"/>
                    <a:pt x="736750" y="2982"/>
                    <a:pt x="742057" y="8289"/>
                  </a:cubicBezTo>
                  <a:cubicBezTo>
                    <a:pt x="747365" y="13597"/>
                    <a:pt x="750346" y="20795"/>
                    <a:pt x="750346" y="28301"/>
                  </a:cubicBezTo>
                  <a:lnTo>
                    <a:pt x="750346" y="784499"/>
                  </a:lnTo>
                  <a:cubicBezTo>
                    <a:pt x="750346" y="800129"/>
                    <a:pt x="737676" y="812800"/>
                    <a:pt x="722045" y="812800"/>
                  </a:cubicBezTo>
                  <a:lnTo>
                    <a:pt x="28301" y="812800"/>
                  </a:lnTo>
                  <a:cubicBezTo>
                    <a:pt x="20795" y="812800"/>
                    <a:pt x="13597" y="809818"/>
                    <a:pt x="8289" y="804511"/>
                  </a:cubicBezTo>
                  <a:cubicBezTo>
                    <a:pt x="2982" y="799203"/>
                    <a:pt x="0" y="792005"/>
                    <a:pt x="0" y="784499"/>
                  </a:cubicBezTo>
                  <a:lnTo>
                    <a:pt x="0" y="28301"/>
                  </a:lnTo>
                  <a:cubicBezTo>
                    <a:pt x="0" y="20795"/>
                    <a:pt x="2982" y="13597"/>
                    <a:pt x="8289" y="8289"/>
                  </a:cubicBezTo>
                  <a:cubicBezTo>
                    <a:pt x="13597" y="2982"/>
                    <a:pt x="20795" y="0"/>
                    <a:pt x="28301" y="0"/>
                  </a:cubicBezTo>
                  <a:close/>
                </a:path>
              </a:pathLst>
            </a:custGeom>
            <a:blipFill>
              <a:blip r:embed="rId3"/>
              <a:stretch>
                <a:fillRect l="-31293" t="0" r="-31293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34838" y="1367421"/>
            <a:ext cx="9876859" cy="1184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9120"/>
              </a:lnSpc>
            </a:pPr>
            <a:r>
              <a:rPr lang="en-US" sz="80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SAfegarding spark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123730">
            <a:off x="10805440" y="948329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029327" y="904534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-151733">
            <a:off x="2101093" y="-167267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0"/>
                </a:lnTo>
                <a:lnTo>
                  <a:pt x="0" y="25099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538527" y="-2168453"/>
            <a:ext cx="3648677" cy="3197153"/>
          </a:xfrm>
          <a:custGeom>
            <a:avLst/>
            <a:gdLst/>
            <a:ahLst/>
            <a:cxnLst/>
            <a:rect r="r" b="b" t="t" l="l"/>
            <a:pathLst>
              <a:path h="3197153" w="3648677">
                <a:moveTo>
                  <a:pt x="0" y="0"/>
                </a:moveTo>
                <a:lnTo>
                  <a:pt x="3648677" y="0"/>
                </a:lnTo>
                <a:lnTo>
                  <a:pt x="3648677" y="3197153"/>
                </a:lnTo>
                <a:lnTo>
                  <a:pt x="0" y="31971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2829361" y="-2183489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-5400000">
            <a:off x="-3307168" y="-214782"/>
            <a:ext cx="5022499" cy="3371352"/>
          </a:xfrm>
          <a:custGeom>
            <a:avLst/>
            <a:gdLst/>
            <a:ahLst/>
            <a:cxnLst/>
            <a:rect r="r" b="b" t="t" l="l"/>
            <a:pathLst>
              <a:path h="3371352" w="5022499">
                <a:moveTo>
                  <a:pt x="0" y="0"/>
                </a:moveTo>
                <a:lnTo>
                  <a:pt x="5022499" y="0"/>
                </a:lnTo>
                <a:lnTo>
                  <a:pt x="5022499" y="3371352"/>
                </a:lnTo>
                <a:lnTo>
                  <a:pt x="0" y="337135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7607063" y="5712499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15774763" y="904534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5400000">
            <a:off x="16762621" y="3887512"/>
            <a:ext cx="5286681" cy="4114800"/>
          </a:xfrm>
          <a:custGeom>
            <a:avLst/>
            <a:gdLst/>
            <a:ahLst/>
            <a:cxnLst/>
            <a:rect r="r" b="b" t="t" l="l"/>
            <a:pathLst>
              <a:path h="4114800" w="5286681">
                <a:moveTo>
                  <a:pt x="0" y="0"/>
                </a:moveTo>
                <a:lnTo>
                  <a:pt x="5286681" y="0"/>
                </a:lnTo>
                <a:lnTo>
                  <a:pt x="52866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7283" y="5165534"/>
            <a:ext cx="640273" cy="640273"/>
          </a:xfrm>
          <a:custGeom>
            <a:avLst/>
            <a:gdLst/>
            <a:ahLst/>
            <a:cxnLst/>
            <a:rect r="r" b="b" t="t" l="l"/>
            <a:pathLst>
              <a:path h="640273" w="640273">
                <a:moveTo>
                  <a:pt x="0" y="0"/>
                </a:moveTo>
                <a:lnTo>
                  <a:pt x="640272" y="0"/>
                </a:lnTo>
                <a:lnTo>
                  <a:pt x="640272" y="640272"/>
                </a:lnTo>
                <a:lnTo>
                  <a:pt x="0" y="640272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889758" y="3036592"/>
            <a:ext cx="9872523" cy="65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</a:t>
            </a: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child rarely speaks during nursery sessions but appears relaxed and chatty with their parent at collection.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What is the most appropriate response?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A. Observe the child's communication across different situations, discuss concerns with colleagues and parents where appropriate, and consider whether additional support may be needed.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B</a:t>
            </a: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. Assume they are simply shy and will eventually grow out of it.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</a:t>
            </a: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. Encourage other children to answer for them.</a:t>
            </a:r>
          </a:p>
          <a:p>
            <a:pPr algn="l">
              <a:lnSpc>
                <a:spcPts val="3456"/>
              </a:lnSpc>
            </a:pPr>
          </a:p>
          <a:p>
            <a:pPr algn="l">
              <a:lnSpc>
                <a:spcPts val="3456"/>
              </a:lnSpc>
            </a:pPr>
            <a:r>
              <a:rPr lang="en-US" sz="2400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D. Stop asking them questions during the day.</a:t>
            </a:r>
          </a:p>
          <a:p>
            <a:pPr algn="l">
              <a:lnSpc>
                <a:spcPts val="3456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560171" y="729000"/>
            <a:ext cx="13214593" cy="1245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9690"/>
              </a:lnSpc>
              <a:spcBef>
                <a:spcPct val="0"/>
              </a:spcBef>
            </a:pPr>
            <a:r>
              <a:rPr lang="en-US" sz="85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S</a:t>
            </a:r>
            <a:r>
              <a:rPr lang="en-US" sz="8500" strike="noStrike" u="none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uccess Criteria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728786" y="2175837"/>
            <a:ext cx="15530514" cy="62890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79"/>
              </a:lnSpc>
            </a:pPr>
            <a:r>
              <a:rPr lang="en-US" sz="39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By</a:t>
            </a:r>
            <a:r>
              <a:rPr lang="en-US" sz="39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the end of today's session you will:</a:t>
            </a:r>
          </a:p>
          <a:p>
            <a:pPr algn="ctr">
              <a:lnSpc>
                <a:spcPts val="6279"/>
              </a:lnSpc>
            </a:pPr>
            <a:r>
              <a:rPr lang="en-US" sz="39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✓ Understand what oracy is and why it begins in the Early Years.</a:t>
            </a:r>
          </a:p>
          <a:p>
            <a:pPr algn="ctr">
              <a:lnSpc>
                <a:spcPts val="6279"/>
              </a:lnSpc>
            </a:pPr>
          </a:p>
          <a:p>
            <a:pPr algn="ctr">
              <a:lnSpc>
                <a:spcPts val="6279"/>
              </a:lnSpc>
            </a:pPr>
            <a:r>
              <a:rPr lang="en-US" sz="39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✓ Recognise the link between talk, thinking and learning.</a:t>
            </a:r>
          </a:p>
          <a:p>
            <a:pPr algn="ctr">
              <a:lnSpc>
                <a:spcPts val="6279"/>
              </a:lnSpc>
            </a:pPr>
          </a:p>
          <a:p>
            <a:pPr algn="ctr">
              <a:lnSpc>
                <a:spcPts val="6279"/>
              </a:lnSpc>
            </a:pPr>
            <a:r>
              <a:rPr lang="en-US" sz="39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✓ Reflect on how every adult can create opportunities for purposeful talk.</a:t>
            </a:r>
          </a:p>
          <a:p>
            <a:pPr algn="ctr">
              <a:lnSpc>
                <a:spcPts val="627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6025985" y="8538719"/>
            <a:ext cx="5059027" cy="3598233"/>
          </a:xfrm>
          <a:custGeom>
            <a:avLst/>
            <a:gdLst/>
            <a:ahLst/>
            <a:cxnLst/>
            <a:rect r="r" b="b" t="t" l="l"/>
            <a:pathLst>
              <a:path h="3598233" w="5059027">
                <a:moveTo>
                  <a:pt x="0" y="0"/>
                </a:moveTo>
                <a:lnTo>
                  <a:pt x="5059026" y="0"/>
                </a:lnTo>
                <a:lnTo>
                  <a:pt x="5059026" y="3598233"/>
                </a:lnTo>
                <a:lnTo>
                  <a:pt x="0" y="35982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123730">
            <a:off x="11043918" y="8885859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029327" y="837859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-3518595" y="8110729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-10528174">
            <a:off x="1587915" y="830953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6" y="0"/>
                </a:lnTo>
                <a:lnTo>
                  <a:pt x="4066886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889758" y="870630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17401822" y="8156315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15774763" y="837859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0800000">
            <a:off x="3814367" y="8636984"/>
            <a:ext cx="3380281" cy="2869014"/>
          </a:xfrm>
          <a:custGeom>
            <a:avLst/>
            <a:gdLst/>
            <a:ahLst/>
            <a:cxnLst/>
            <a:rect r="r" b="b" t="t" l="l"/>
            <a:pathLst>
              <a:path h="2869014" w="3380281">
                <a:moveTo>
                  <a:pt x="0" y="0"/>
                </a:moveTo>
                <a:lnTo>
                  <a:pt x="3380281" y="0"/>
                </a:lnTo>
                <a:lnTo>
                  <a:pt x="3380281" y="2869013"/>
                </a:lnTo>
                <a:lnTo>
                  <a:pt x="0" y="286901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10537416">
            <a:off x="7642992" y="8551274"/>
            <a:ext cx="4112836" cy="2411150"/>
          </a:xfrm>
          <a:custGeom>
            <a:avLst/>
            <a:gdLst/>
            <a:ahLst/>
            <a:cxnLst/>
            <a:rect r="r" b="b" t="t" l="l"/>
            <a:pathLst>
              <a:path h="2411150" w="4112836">
                <a:moveTo>
                  <a:pt x="0" y="0"/>
                </a:moveTo>
                <a:lnTo>
                  <a:pt x="4112836" y="0"/>
                </a:lnTo>
                <a:lnTo>
                  <a:pt x="4112836" y="2411150"/>
                </a:lnTo>
                <a:lnTo>
                  <a:pt x="0" y="241115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5400000">
            <a:off x="-3276023" y="8552981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445814" y="4628966"/>
            <a:ext cx="6111055" cy="2291199"/>
            <a:chOff x="0" y="0"/>
            <a:chExt cx="2045726" cy="76699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045726" cy="766998"/>
            </a:xfrm>
            <a:custGeom>
              <a:avLst/>
              <a:gdLst/>
              <a:ahLst/>
              <a:cxnLst/>
              <a:rect r="r" b="b" t="t" l="l"/>
              <a:pathLst>
                <a:path h="766998" w="2045726">
                  <a:moveTo>
                    <a:pt x="19003" y="0"/>
                  </a:moveTo>
                  <a:lnTo>
                    <a:pt x="2026723" y="0"/>
                  </a:lnTo>
                  <a:cubicBezTo>
                    <a:pt x="2031763" y="0"/>
                    <a:pt x="2036596" y="2002"/>
                    <a:pt x="2040160" y="5566"/>
                  </a:cubicBezTo>
                  <a:cubicBezTo>
                    <a:pt x="2043724" y="9130"/>
                    <a:pt x="2045726" y="13963"/>
                    <a:pt x="2045726" y="19003"/>
                  </a:cubicBezTo>
                  <a:lnTo>
                    <a:pt x="2045726" y="747995"/>
                  </a:lnTo>
                  <a:cubicBezTo>
                    <a:pt x="2045726" y="753034"/>
                    <a:pt x="2043724" y="757868"/>
                    <a:pt x="2040160" y="761432"/>
                  </a:cubicBezTo>
                  <a:cubicBezTo>
                    <a:pt x="2036596" y="764996"/>
                    <a:pt x="2031763" y="766998"/>
                    <a:pt x="2026723" y="766998"/>
                  </a:cubicBezTo>
                  <a:lnTo>
                    <a:pt x="19003" y="766998"/>
                  </a:lnTo>
                  <a:cubicBezTo>
                    <a:pt x="13963" y="766998"/>
                    <a:pt x="9130" y="764996"/>
                    <a:pt x="5566" y="761432"/>
                  </a:cubicBezTo>
                  <a:cubicBezTo>
                    <a:pt x="2002" y="757868"/>
                    <a:pt x="0" y="753034"/>
                    <a:pt x="0" y="747995"/>
                  </a:cubicBezTo>
                  <a:lnTo>
                    <a:pt x="0" y="19003"/>
                  </a:lnTo>
                  <a:cubicBezTo>
                    <a:pt x="0" y="13963"/>
                    <a:pt x="2002" y="9130"/>
                    <a:pt x="5566" y="5566"/>
                  </a:cubicBezTo>
                  <a:cubicBezTo>
                    <a:pt x="9130" y="2002"/>
                    <a:pt x="13963" y="0"/>
                    <a:pt x="19003" y="0"/>
                  </a:cubicBezTo>
                  <a:close/>
                </a:path>
              </a:pathLst>
            </a:custGeom>
            <a:solidFill>
              <a:srgbClr val="F8B5B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85725"/>
              <a:ext cx="2045726" cy="6812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71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445814" y="2004392"/>
            <a:ext cx="6111055" cy="2291199"/>
            <a:chOff x="0" y="0"/>
            <a:chExt cx="2045726" cy="76699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45726" cy="766998"/>
            </a:xfrm>
            <a:custGeom>
              <a:avLst/>
              <a:gdLst/>
              <a:ahLst/>
              <a:cxnLst/>
              <a:rect r="r" b="b" t="t" l="l"/>
              <a:pathLst>
                <a:path h="766998" w="2045726">
                  <a:moveTo>
                    <a:pt x="19003" y="0"/>
                  </a:moveTo>
                  <a:lnTo>
                    <a:pt x="2026723" y="0"/>
                  </a:lnTo>
                  <a:cubicBezTo>
                    <a:pt x="2031763" y="0"/>
                    <a:pt x="2036596" y="2002"/>
                    <a:pt x="2040160" y="5566"/>
                  </a:cubicBezTo>
                  <a:cubicBezTo>
                    <a:pt x="2043724" y="9130"/>
                    <a:pt x="2045726" y="13963"/>
                    <a:pt x="2045726" y="19003"/>
                  </a:cubicBezTo>
                  <a:lnTo>
                    <a:pt x="2045726" y="747995"/>
                  </a:lnTo>
                  <a:cubicBezTo>
                    <a:pt x="2045726" y="753034"/>
                    <a:pt x="2043724" y="757868"/>
                    <a:pt x="2040160" y="761432"/>
                  </a:cubicBezTo>
                  <a:cubicBezTo>
                    <a:pt x="2036596" y="764996"/>
                    <a:pt x="2031763" y="766998"/>
                    <a:pt x="2026723" y="766998"/>
                  </a:cubicBezTo>
                  <a:lnTo>
                    <a:pt x="19003" y="766998"/>
                  </a:lnTo>
                  <a:cubicBezTo>
                    <a:pt x="13963" y="766998"/>
                    <a:pt x="9130" y="764996"/>
                    <a:pt x="5566" y="761432"/>
                  </a:cubicBezTo>
                  <a:cubicBezTo>
                    <a:pt x="2002" y="757868"/>
                    <a:pt x="0" y="753034"/>
                    <a:pt x="0" y="747995"/>
                  </a:cubicBezTo>
                  <a:lnTo>
                    <a:pt x="0" y="19003"/>
                  </a:lnTo>
                  <a:cubicBezTo>
                    <a:pt x="0" y="13963"/>
                    <a:pt x="2002" y="9130"/>
                    <a:pt x="5566" y="5566"/>
                  </a:cubicBezTo>
                  <a:cubicBezTo>
                    <a:pt x="9130" y="2002"/>
                    <a:pt x="13963" y="0"/>
                    <a:pt x="19003" y="0"/>
                  </a:cubicBezTo>
                  <a:close/>
                </a:path>
              </a:pathLst>
            </a:custGeom>
            <a:solidFill>
              <a:srgbClr val="FFE4B5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85725"/>
              <a:ext cx="2045726" cy="6812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71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445814" y="7253540"/>
            <a:ext cx="6111055" cy="2291199"/>
            <a:chOff x="0" y="0"/>
            <a:chExt cx="2045726" cy="76699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45726" cy="766998"/>
            </a:xfrm>
            <a:custGeom>
              <a:avLst/>
              <a:gdLst/>
              <a:ahLst/>
              <a:cxnLst/>
              <a:rect r="r" b="b" t="t" l="l"/>
              <a:pathLst>
                <a:path h="766998" w="2045726">
                  <a:moveTo>
                    <a:pt x="19003" y="0"/>
                  </a:moveTo>
                  <a:lnTo>
                    <a:pt x="2026723" y="0"/>
                  </a:lnTo>
                  <a:cubicBezTo>
                    <a:pt x="2031763" y="0"/>
                    <a:pt x="2036596" y="2002"/>
                    <a:pt x="2040160" y="5566"/>
                  </a:cubicBezTo>
                  <a:cubicBezTo>
                    <a:pt x="2043724" y="9130"/>
                    <a:pt x="2045726" y="13963"/>
                    <a:pt x="2045726" y="19003"/>
                  </a:cubicBezTo>
                  <a:lnTo>
                    <a:pt x="2045726" y="747995"/>
                  </a:lnTo>
                  <a:cubicBezTo>
                    <a:pt x="2045726" y="753034"/>
                    <a:pt x="2043724" y="757868"/>
                    <a:pt x="2040160" y="761432"/>
                  </a:cubicBezTo>
                  <a:cubicBezTo>
                    <a:pt x="2036596" y="764996"/>
                    <a:pt x="2031763" y="766998"/>
                    <a:pt x="2026723" y="766998"/>
                  </a:cubicBezTo>
                  <a:lnTo>
                    <a:pt x="19003" y="766998"/>
                  </a:lnTo>
                  <a:cubicBezTo>
                    <a:pt x="13963" y="766998"/>
                    <a:pt x="9130" y="764996"/>
                    <a:pt x="5566" y="761432"/>
                  </a:cubicBezTo>
                  <a:cubicBezTo>
                    <a:pt x="2002" y="757868"/>
                    <a:pt x="0" y="753034"/>
                    <a:pt x="0" y="747995"/>
                  </a:cubicBezTo>
                  <a:lnTo>
                    <a:pt x="0" y="19003"/>
                  </a:lnTo>
                  <a:cubicBezTo>
                    <a:pt x="0" y="13963"/>
                    <a:pt x="2002" y="9130"/>
                    <a:pt x="5566" y="5566"/>
                  </a:cubicBezTo>
                  <a:cubicBezTo>
                    <a:pt x="9130" y="2002"/>
                    <a:pt x="13963" y="0"/>
                    <a:pt x="19003" y="0"/>
                  </a:cubicBezTo>
                  <a:close/>
                </a:path>
              </a:pathLst>
            </a:custGeom>
            <a:solidFill>
              <a:srgbClr val="E8BAE2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85725"/>
              <a:ext cx="2045726" cy="6812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71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028700" y="9126156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2444433">
            <a:off x="15812195" y="-1356692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5400000">
            <a:off x="-2765165" y="6998741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3" y="0"/>
                </a:lnTo>
                <a:lnTo>
                  <a:pt x="4470793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2580365" y="4628966"/>
            <a:ext cx="6111055" cy="2291199"/>
            <a:chOff x="0" y="0"/>
            <a:chExt cx="2045726" cy="76699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045726" cy="766998"/>
            </a:xfrm>
            <a:custGeom>
              <a:avLst/>
              <a:gdLst/>
              <a:ahLst/>
              <a:cxnLst/>
              <a:rect r="r" b="b" t="t" l="l"/>
              <a:pathLst>
                <a:path h="766998" w="2045726">
                  <a:moveTo>
                    <a:pt x="19003" y="0"/>
                  </a:moveTo>
                  <a:lnTo>
                    <a:pt x="2026723" y="0"/>
                  </a:lnTo>
                  <a:cubicBezTo>
                    <a:pt x="2031763" y="0"/>
                    <a:pt x="2036596" y="2002"/>
                    <a:pt x="2040160" y="5566"/>
                  </a:cubicBezTo>
                  <a:cubicBezTo>
                    <a:pt x="2043724" y="9130"/>
                    <a:pt x="2045726" y="13963"/>
                    <a:pt x="2045726" y="19003"/>
                  </a:cubicBezTo>
                  <a:lnTo>
                    <a:pt x="2045726" y="747995"/>
                  </a:lnTo>
                  <a:cubicBezTo>
                    <a:pt x="2045726" y="753034"/>
                    <a:pt x="2043724" y="757868"/>
                    <a:pt x="2040160" y="761432"/>
                  </a:cubicBezTo>
                  <a:cubicBezTo>
                    <a:pt x="2036596" y="764996"/>
                    <a:pt x="2031763" y="766998"/>
                    <a:pt x="2026723" y="766998"/>
                  </a:cubicBezTo>
                  <a:lnTo>
                    <a:pt x="19003" y="766998"/>
                  </a:lnTo>
                  <a:cubicBezTo>
                    <a:pt x="13963" y="766998"/>
                    <a:pt x="9130" y="764996"/>
                    <a:pt x="5566" y="761432"/>
                  </a:cubicBezTo>
                  <a:cubicBezTo>
                    <a:pt x="2002" y="757868"/>
                    <a:pt x="0" y="753034"/>
                    <a:pt x="0" y="747995"/>
                  </a:cubicBezTo>
                  <a:lnTo>
                    <a:pt x="0" y="19003"/>
                  </a:lnTo>
                  <a:cubicBezTo>
                    <a:pt x="0" y="13963"/>
                    <a:pt x="2002" y="9130"/>
                    <a:pt x="5566" y="5566"/>
                  </a:cubicBezTo>
                  <a:cubicBezTo>
                    <a:pt x="9130" y="2002"/>
                    <a:pt x="13963" y="0"/>
                    <a:pt x="19003" y="0"/>
                  </a:cubicBezTo>
                  <a:close/>
                </a:path>
              </a:pathLst>
            </a:custGeom>
            <a:solidFill>
              <a:srgbClr val="F8B5BD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85725"/>
              <a:ext cx="2045726" cy="6812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71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2580365" y="2004392"/>
            <a:ext cx="6111055" cy="2291199"/>
            <a:chOff x="0" y="0"/>
            <a:chExt cx="2045726" cy="76699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045726" cy="766998"/>
            </a:xfrm>
            <a:custGeom>
              <a:avLst/>
              <a:gdLst/>
              <a:ahLst/>
              <a:cxnLst/>
              <a:rect r="r" b="b" t="t" l="l"/>
              <a:pathLst>
                <a:path h="766998" w="2045726">
                  <a:moveTo>
                    <a:pt x="19003" y="0"/>
                  </a:moveTo>
                  <a:lnTo>
                    <a:pt x="2026723" y="0"/>
                  </a:lnTo>
                  <a:cubicBezTo>
                    <a:pt x="2031763" y="0"/>
                    <a:pt x="2036596" y="2002"/>
                    <a:pt x="2040160" y="5566"/>
                  </a:cubicBezTo>
                  <a:cubicBezTo>
                    <a:pt x="2043724" y="9130"/>
                    <a:pt x="2045726" y="13963"/>
                    <a:pt x="2045726" y="19003"/>
                  </a:cubicBezTo>
                  <a:lnTo>
                    <a:pt x="2045726" y="747995"/>
                  </a:lnTo>
                  <a:cubicBezTo>
                    <a:pt x="2045726" y="753034"/>
                    <a:pt x="2043724" y="757868"/>
                    <a:pt x="2040160" y="761432"/>
                  </a:cubicBezTo>
                  <a:cubicBezTo>
                    <a:pt x="2036596" y="764996"/>
                    <a:pt x="2031763" y="766998"/>
                    <a:pt x="2026723" y="766998"/>
                  </a:cubicBezTo>
                  <a:lnTo>
                    <a:pt x="19003" y="766998"/>
                  </a:lnTo>
                  <a:cubicBezTo>
                    <a:pt x="13963" y="766998"/>
                    <a:pt x="9130" y="764996"/>
                    <a:pt x="5566" y="761432"/>
                  </a:cubicBezTo>
                  <a:cubicBezTo>
                    <a:pt x="2002" y="757868"/>
                    <a:pt x="0" y="753034"/>
                    <a:pt x="0" y="747995"/>
                  </a:cubicBezTo>
                  <a:lnTo>
                    <a:pt x="0" y="19003"/>
                  </a:lnTo>
                  <a:cubicBezTo>
                    <a:pt x="0" y="13963"/>
                    <a:pt x="2002" y="9130"/>
                    <a:pt x="5566" y="5566"/>
                  </a:cubicBezTo>
                  <a:cubicBezTo>
                    <a:pt x="9130" y="2002"/>
                    <a:pt x="13963" y="0"/>
                    <a:pt x="19003" y="0"/>
                  </a:cubicBezTo>
                  <a:close/>
                </a:path>
              </a:pathLst>
            </a:custGeom>
            <a:solidFill>
              <a:srgbClr val="FFE4B5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85725"/>
              <a:ext cx="2045726" cy="6812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71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2580365" y="7253540"/>
            <a:ext cx="6111055" cy="2291199"/>
            <a:chOff x="0" y="0"/>
            <a:chExt cx="2045726" cy="766998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045726" cy="766998"/>
            </a:xfrm>
            <a:custGeom>
              <a:avLst/>
              <a:gdLst/>
              <a:ahLst/>
              <a:cxnLst/>
              <a:rect r="r" b="b" t="t" l="l"/>
              <a:pathLst>
                <a:path h="766998" w="2045726">
                  <a:moveTo>
                    <a:pt x="19003" y="0"/>
                  </a:moveTo>
                  <a:lnTo>
                    <a:pt x="2026723" y="0"/>
                  </a:lnTo>
                  <a:cubicBezTo>
                    <a:pt x="2031763" y="0"/>
                    <a:pt x="2036596" y="2002"/>
                    <a:pt x="2040160" y="5566"/>
                  </a:cubicBezTo>
                  <a:cubicBezTo>
                    <a:pt x="2043724" y="9130"/>
                    <a:pt x="2045726" y="13963"/>
                    <a:pt x="2045726" y="19003"/>
                  </a:cubicBezTo>
                  <a:lnTo>
                    <a:pt x="2045726" y="747995"/>
                  </a:lnTo>
                  <a:cubicBezTo>
                    <a:pt x="2045726" y="753034"/>
                    <a:pt x="2043724" y="757868"/>
                    <a:pt x="2040160" y="761432"/>
                  </a:cubicBezTo>
                  <a:cubicBezTo>
                    <a:pt x="2036596" y="764996"/>
                    <a:pt x="2031763" y="766998"/>
                    <a:pt x="2026723" y="766998"/>
                  </a:cubicBezTo>
                  <a:lnTo>
                    <a:pt x="19003" y="766998"/>
                  </a:lnTo>
                  <a:cubicBezTo>
                    <a:pt x="13963" y="766998"/>
                    <a:pt x="9130" y="764996"/>
                    <a:pt x="5566" y="761432"/>
                  </a:cubicBezTo>
                  <a:cubicBezTo>
                    <a:pt x="2002" y="757868"/>
                    <a:pt x="0" y="753034"/>
                    <a:pt x="0" y="747995"/>
                  </a:cubicBezTo>
                  <a:lnTo>
                    <a:pt x="0" y="19003"/>
                  </a:lnTo>
                  <a:cubicBezTo>
                    <a:pt x="0" y="13963"/>
                    <a:pt x="2002" y="9130"/>
                    <a:pt x="5566" y="5566"/>
                  </a:cubicBezTo>
                  <a:cubicBezTo>
                    <a:pt x="9130" y="2002"/>
                    <a:pt x="13963" y="0"/>
                    <a:pt x="19003" y="0"/>
                  </a:cubicBezTo>
                  <a:close/>
                </a:path>
              </a:pathLst>
            </a:custGeom>
            <a:solidFill>
              <a:srgbClr val="E8BAE2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85725"/>
              <a:ext cx="2045726" cy="6812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71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436728" y="2874578"/>
            <a:ext cx="1957772" cy="478438"/>
          </a:xfrm>
          <a:custGeom>
            <a:avLst/>
            <a:gdLst/>
            <a:ahLst/>
            <a:cxnLst/>
            <a:rect r="r" b="b" t="t" l="l"/>
            <a:pathLst>
              <a:path h="478438" w="1957772">
                <a:moveTo>
                  <a:pt x="0" y="0"/>
                </a:moveTo>
                <a:lnTo>
                  <a:pt x="1957772" y="0"/>
                </a:lnTo>
                <a:lnTo>
                  <a:pt x="1957772" y="478438"/>
                </a:lnTo>
                <a:lnTo>
                  <a:pt x="0" y="47843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-18668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708783" y="504094"/>
            <a:ext cx="6913950" cy="10777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282"/>
              </a:lnSpc>
              <a:spcBef>
                <a:spcPct val="0"/>
              </a:spcBef>
            </a:pPr>
            <a:r>
              <a:rPr lang="en-US" sz="7265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Our journey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3146709" y="2531560"/>
            <a:ext cx="4978367" cy="10820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19"/>
              </a:lnSpc>
              <a:spcBef>
                <a:spcPct val="0"/>
              </a:spcBef>
            </a:pPr>
            <a:r>
              <a:rPr lang="en-US" b="true" sz="3199" spc="51">
                <a:solidFill>
                  <a:srgbClr val="2D2A29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Week 1 - Why Oracy Starts in Nursery 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146709" y="4878263"/>
            <a:ext cx="4978367" cy="1624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19"/>
              </a:lnSpc>
              <a:spcBef>
                <a:spcPct val="0"/>
              </a:spcBef>
            </a:pPr>
            <a:r>
              <a:rPr lang="en-US" b="true" sz="3199" spc="51">
                <a:solidFill>
                  <a:srgbClr val="2D2A29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Week 2 - Building Vocabulary Through Everyday Moments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3146709" y="7793349"/>
            <a:ext cx="4978367" cy="10820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19"/>
              </a:lnSpc>
              <a:spcBef>
                <a:spcPct val="0"/>
              </a:spcBef>
            </a:pPr>
            <a:r>
              <a:rPr lang="en-US" b="true" sz="3199" spc="51">
                <a:solidFill>
                  <a:srgbClr val="2D2A29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Week 3 - Storytelling, Talk and Conversation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0012158" y="2544201"/>
            <a:ext cx="4978367" cy="10820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19"/>
              </a:lnSpc>
              <a:spcBef>
                <a:spcPct val="0"/>
              </a:spcBef>
            </a:pPr>
            <a:r>
              <a:rPr lang="en-US" b="true" sz="3199" spc="51">
                <a:solidFill>
                  <a:srgbClr val="2D2A29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Week 4 -Developing Listening Skills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0012158" y="4878263"/>
            <a:ext cx="4978367" cy="1624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19"/>
              </a:lnSpc>
              <a:spcBef>
                <a:spcPct val="0"/>
              </a:spcBef>
            </a:pPr>
            <a:r>
              <a:rPr lang="en-US" b="true" sz="3199" spc="51">
                <a:solidFill>
                  <a:srgbClr val="2D2A29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Week 5 - Supporting Children with SPeech and Language Needs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0014591" y="7501190"/>
            <a:ext cx="4978367" cy="1624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19"/>
              </a:lnSpc>
              <a:spcBef>
                <a:spcPct val="0"/>
              </a:spcBef>
            </a:pPr>
            <a:r>
              <a:rPr lang="en-US" b="true" sz="3199" spc="51">
                <a:solidFill>
                  <a:srgbClr val="2D2A29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Week 6 - Creating a Language-Rich Environment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48396" y="522274"/>
            <a:ext cx="4034088" cy="4314608"/>
            <a:chOff x="0" y="0"/>
            <a:chExt cx="759955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59955" cy="812800"/>
            </a:xfrm>
            <a:custGeom>
              <a:avLst/>
              <a:gdLst/>
              <a:ahLst/>
              <a:cxnLst/>
              <a:rect r="r" b="b" t="t" l="l"/>
              <a:pathLst>
                <a:path h="812800" w="759955">
                  <a:moveTo>
                    <a:pt x="44140" y="0"/>
                  </a:moveTo>
                  <a:lnTo>
                    <a:pt x="715815" y="0"/>
                  </a:lnTo>
                  <a:cubicBezTo>
                    <a:pt x="727521" y="0"/>
                    <a:pt x="738749" y="4650"/>
                    <a:pt x="747026" y="12928"/>
                  </a:cubicBezTo>
                  <a:cubicBezTo>
                    <a:pt x="755304" y="21206"/>
                    <a:pt x="759955" y="32433"/>
                    <a:pt x="759955" y="44140"/>
                  </a:cubicBezTo>
                  <a:lnTo>
                    <a:pt x="759955" y="768660"/>
                  </a:lnTo>
                  <a:cubicBezTo>
                    <a:pt x="759955" y="793038"/>
                    <a:pt x="740193" y="812800"/>
                    <a:pt x="715815" y="812800"/>
                  </a:cubicBezTo>
                  <a:lnTo>
                    <a:pt x="44140" y="812800"/>
                  </a:lnTo>
                  <a:cubicBezTo>
                    <a:pt x="19762" y="812800"/>
                    <a:pt x="0" y="793038"/>
                    <a:pt x="0" y="768660"/>
                  </a:cubicBezTo>
                  <a:lnTo>
                    <a:pt x="0" y="44140"/>
                  </a:lnTo>
                  <a:cubicBezTo>
                    <a:pt x="0" y="19762"/>
                    <a:pt x="19762" y="0"/>
                    <a:pt x="44140" y="0"/>
                  </a:cubicBezTo>
                  <a:close/>
                </a:path>
              </a:pathLst>
            </a:custGeom>
            <a:blipFill>
              <a:blip r:embed="rId3"/>
              <a:stretch>
                <a:fillRect l="-44757" t="0" r="-44757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6739533" y="328939"/>
            <a:ext cx="9662233" cy="11849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9121"/>
              </a:lnSpc>
              <a:spcBef>
                <a:spcPct val="0"/>
              </a:spcBef>
            </a:pPr>
            <a:r>
              <a:rPr lang="en-US" sz="80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Why This Matters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366777" y="1917192"/>
            <a:ext cx="12407745" cy="8369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75"/>
              </a:lnSpc>
            </a:pPr>
            <a:r>
              <a:rPr lang="en-US" sz="2899" b="true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Child</a:t>
            </a:r>
            <a:r>
              <a:rPr lang="en-US" sz="2899" b="true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ren are born ready to communicate. Long before they learn to read...</a:t>
            </a:r>
          </a:p>
          <a:p>
            <a:pPr algn="l">
              <a:lnSpc>
                <a:spcPts val="4175"/>
              </a:lnSpc>
            </a:pPr>
            <a:r>
              <a:rPr lang="en-US" sz="2899" b="true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Long before they learn to write...</a:t>
            </a:r>
          </a:p>
          <a:p>
            <a:pPr algn="l">
              <a:lnSpc>
                <a:spcPts val="4175"/>
              </a:lnSpc>
            </a:pPr>
            <a:r>
              <a:rPr lang="en-US" sz="2899" b="true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They learn to: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listen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watch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imitate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gesture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speak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explain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question</a:t>
            </a:r>
          </a:p>
          <a:p>
            <a:pPr algn="l" marL="626109" indent="-313054" lvl="1">
              <a:lnSpc>
                <a:spcPts val="4175"/>
              </a:lnSpc>
              <a:buFont typeface="Arial"/>
              <a:buChar char="•"/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reason</a:t>
            </a:r>
          </a:p>
          <a:p>
            <a:pPr algn="l">
              <a:lnSpc>
                <a:spcPts val="4175"/>
              </a:lnSpc>
            </a:pPr>
            <a:r>
              <a:rPr lang="en-US" sz="2899" b="true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Every conversation strengthens the foundations for future success.</a:t>
            </a:r>
          </a:p>
          <a:p>
            <a:pPr algn="l">
              <a:lnSpc>
                <a:spcPts val="4175"/>
              </a:lnSpc>
            </a:pPr>
            <a:r>
              <a:rPr lang="en-US" b="true" sz="2899">
                <a:solidFill>
                  <a:srgbClr val="FBF6F1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Oracy is not an "extra." It is the foundation upon which all learning is built.</a:t>
            </a:r>
          </a:p>
          <a:p>
            <a:pPr algn="l">
              <a:lnSpc>
                <a:spcPts val="4175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22071" y="618832"/>
            <a:ext cx="8984116" cy="1245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9690"/>
              </a:lnSpc>
              <a:spcBef>
                <a:spcPct val="0"/>
              </a:spcBef>
            </a:pPr>
            <a:r>
              <a:rPr lang="en-US" sz="85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What is Oracy?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2100916"/>
            <a:ext cx="12849901" cy="50026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23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O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racy is the ability to:</a:t>
            </a:r>
          </a:p>
          <a:p>
            <a:pPr algn="l">
              <a:lnSpc>
                <a:spcPts val="5023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🗣 Express ideas clearly                          👂 Listen carefully</a:t>
            </a:r>
          </a:p>
          <a:p>
            <a:pPr algn="l">
              <a:lnSpc>
                <a:spcPts val="5023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💭 Think aloud                                           🤝 Discuss and collaborate</a:t>
            </a:r>
          </a:p>
          <a:p>
            <a:pPr algn="l">
              <a:lnSpc>
                <a:spcPts val="5023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❓ Ask questions                                      💡 Explain reasoning</a:t>
            </a:r>
          </a:p>
          <a:p>
            <a:pPr algn="l">
              <a:lnSpc>
                <a:spcPts val="5023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❤️ Communicate confidently and respectfully</a:t>
            </a:r>
          </a:p>
          <a:p>
            <a:pPr algn="l">
              <a:lnSpc>
                <a:spcPts val="5023"/>
              </a:lnSpc>
            </a:pPr>
          </a:p>
          <a:p>
            <a:pPr algn="l">
              <a:lnSpc>
                <a:spcPts val="5023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Oracy is about much more than talking. It is learning through talk.</a:t>
            </a:r>
          </a:p>
          <a:p>
            <a:pPr algn="l">
              <a:lnSpc>
                <a:spcPts val="5023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6025985" y="8538719"/>
            <a:ext cx="5059027" cy="3598233"/>
          </a:xfrm>
          <a:custGeom>
            <a:avLst/>
            <a:gdLst/>
            <a:ahLst/>
            <a:cxnLst/>
            <a:rect r="r" b="b" t="t" l="l"/>
            <a:pathLst>
              <a:path h="3598233" w="5059027">
                <a:moveTo>
                  <a:pt x="0" y="0"/>
                </a:moveTo>
                <a:lnTo>
                  <a:pt x="5059026" y="0"/>
                </a:lnTo>
                <a:lnTo>
                  <a:pt x="5059026" y="3598233"/>
                </a:lnTo>
                <a:lnTo>
                  <a:pt x="0" y="35982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123730">
            <a:off x="11043918" y="8885859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029327" y="837859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-3518595" y="8110729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-10528174">
            <a:off x="1587915" y="830953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6" y="0"/>
                </a:lnTo>
                <a:lnTo>
                  <a:pt x="4066886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889758" y="870630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17401822" y="8156315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15774763" y="837859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0800000">
            <a:off x="3814367" y="8636984"/>
            <a:ext cx="3380281" cy="2869014"/>
          </a:xfrm>
          <a:custGeom>
            <a:avLst/>
            <a:gdLst/>
            <a:ahLst/>
            <a:cxnLst/>
            <a:rect r="r" b="b" t="t" l="l"/>
            <a:pathLst>
              <a:path h="2869014" w="3380281">
                <a:moveTo>
                  <a:pt x="0" y="0"/>
                </a:moveTo>
                <a:lnTo>
                  <a:pt x="3380281" y="0"/>
                </a:lnTo>
                <a:lnTo>
                  <a:pt x="3380281" y="2869013"/>
                </a:lnTo>
                <a:lnTo>
                  <a:pt x="0" y="286901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10537416">
            <a:off x="7642992" y="8551274"/>
            <a:ext cx="4112836" cy="2411150"/>
          </a:xfrm>
          <a:custGeom>
            <a:avLst/>
            <a:gdLst/>
            <a:ahLst/>
            <a:cxnLst/>
            <a:rect r="r" b="b" t="t" l="l"/>
            <a:pathLst>
              <a:path h="2411150" w="4112836">
                <a:moveTo>
                  <a:pt x="0" y="0"/>
                </a:moveTo>
                <a:lnTo>
                  <a:pt x="4112836" y="0"/>
                </a:lnTo>
                <a:lnTo>
                  <a:pt x="4112836" y="2411150"/>
                </a:lnTo>
                <a:lnTo>
                  <a:pt x="0" y="241115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5400000">
            <a:off x="-3276023" y="8552981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31027" y="209237"/>
            <a:ext cx="16281889" cy="1245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9690"/>
              </a:lnSpc>
              <a:spcBef>
                <a:spcPct val="0"/>
              </a:spcBef>
            </a:pPr>
            <a:r>
              <a:rPr lang="en-US" sz="85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WHat Does the Research Say?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6158990" y="3272400"/>
            <a:ext cx="3126957" cy="3095551"/>
            <a:chOff x="0" y="0"/>
            <a:chExt cx="1812571" cy="179436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812571" cy="1794366"/>
            </a:xfrm>
            <a:custGeom>
              <a:avLst/>
              <a:gdLst/>
              <a:ahLst/>
              <a:cxnLst/>
              <a:rect r="r" b="b" t="t" l="l"/>
              <a:pathLst>
                <a:path h="1794366" w="1812571">
                  <a:moveTo>
                    <a:pt x="37138" y="0"/>
                  </a:moveTo>
                  <a:lnTo>
                    <a:pt x="1775433" y="0"/>
                  </a:lnTo>
                  <a:cubicBezTo>
                    <a:pt x="1795943" y="0"/>
                    <a:pt x="1812571" y="16627"/>
                    <a:pt x="1812571" y="37138"/>
                  </a:cubicBezTo>
                  <a:lnTo>
                    <a:pt x="1812571" y="1757228"/>
                  </a:lnTo>
                  <a:cubicBezTo>
                    <a:pt x="1812571" y="1777739"/>
                    <a:pt x="1795943" y="1794366"/>
                    <a:pt x="1775433" y="1794366"/>
                  </a:cubicBezTo>
                  <a:lnTo>
                    <a:pt x="37138" y="1794366"/>
                  </a:lnTo>
                  <a:cubicBezTo>
                    <a:pt x="27288" y="1794366"/>
                    <a:pt x="17842" y="1790453"/>
                    <a:pt x="10877" y="1783488"/>
                  </a:cubicBezTo>
                  <a:cubicBezTo>
                    <a:pt x="3913" y="1776524"/>
                    <a:pt x="0" y="1767077"/>
                    <a:pt x="0" y="1757228"/>
                  </a:cubicBezTo>
                  <a:lnTo>
                    <a:pt x="0" y="37138"/>
                  </a:lnTo>
                  <a:cubicBezTo>
                    <a:pt x="0" y="16627"/>
                    <a:pt x="16627" y="0"/>
                    <a:pt x="37138" y="0"/>
                  </a:cubicBezTo>
                  <a:close/>
                </a:path>
              </a:pathLst>
            </a:custGeom>
            <a:solidFill>
              <a:srgbClr val="CBE7F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85725"/>
              <a:ext cx="1812571" cy="17086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25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2919795" y="3272400"/>
            <a:ext cx="3126957" cy="3095551"/>
            <a:chOff x="0" y="0"/>
            <a:chExt cx="1812571" cy="179436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812571" cy="1794366"/>
            </a:xfrm>
            <a:custGeom>
              <a:avLst/>
              <a:gdLst/>
              <a:ahLst/>
              <a:cxnLst/>
              <a:rect r="r" b="b" t="t" l="l"/>
              <a:pathLst>
                <a:path h="1794366" w="1812571">
                  <a:moveTo>
                    <a:pt x="37138" y="0"/>
                  </a:moveTo>
                  <a:lnTo>
                    <a:pt x="1775433" y="0"/>
                  </a:lnTo>
                  <a:cubicBezTo>
                    <a:pt x="1795943" y="0"/>
                    <a:pt x="1812571" y="16627"/>
                    <a:pt x="1812571" y="37138"/>
                  </a:cubicBezTo>
                  <a:lnTo>
                    <a:pt x="1812571" y="1757228"/>
                  </a:lnTo>
                  <a:cubicBezTo>
                    <a:pt x="1812571" y="1777739"/>
                    <a:pt x="1795943" y="1794366"/>
                    <a:pt x="1775433" y="1794366"/>
                  </a:cubicBezTo>
                  <a:lnTo>
                    <a:pt x="37138" y="1794366"/>
                  </a:lnTo>
                  <a:cubicBezTo>
                    <a:pt x="27288" y="1794366"/>
                    <a:pt x="17842" y="1790453"/>
                    <a:pt x="10877" y="1783488"/>
                  </a:cubicBezTo>
                  <a:cubicBezTo>
                    <a:pt x="3913" y="1776524"/>
                    <a:pt x="0" y="1767077"/>
                    <a:pt x="0" y="1757228"/>
                  </a:cubicBezTo>
                  <a:lnTo>
                    <a:pt x="0" y="37138"/>
                  </a:lnTo>
                  <a:cubicBezTo>
                    <a:pt x="0" y="16627"/>
                    <a:pt x="16627" y="0"/>
                    <a:pt x="37138" y="0"/>
                  </a:cubicBezTo>
                  <a:close/>
                </a:path>
              </a:pathLst>
            </a:custGeom>
            <a:solidFill>
              <a:srgbClr val="FFE4B5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85725"/>
              <a:ext cx="1812571" cy="17086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25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398686" y="3272400"/>
            <a:ext cx="3126957" cy="3095551"/>
            <a:chOff x="0" y="0"/>
            <a:chExt cx="1812571" cy="179436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812571" cy="1794366"/>
            </a:xfrm>
            <a:custGeom>
              <a:avLst/>
              <a:gdLst/>
              <a:ahLst/>
              <a:cxnLst/>
              <a:rect r="r" b="b" t="t" l="l"/>
              <a:pathLst>
                <a:path h="1794366" w="1812571">
                  <a:moveTo>
                    <a:pt x="37138" y="0"/>
                  </a:moveTo>
                  <a:lnTo>
                    <a:pt x="1775433" y="0"/>
                  </a:lnTo>
                  <a:cubicBezTo>
                    <a:pt x="1795943" y="0"/>
                    <a:pt x="1812571" y="16627"/>
                    <a:pt x="1812571" y="37138"/>
                  </a:cubicBezTo>
                  <a:lnTo>
                    <a:pt x="1812571" y="1757228"/>
                  </a:lnTo>
                  <a:cubicBezTo>
                    <a:pt x="1812571" y="1777739"/>
                    <a:pt x="1795943" y="1794366"/>
                    <a:pt x="1775433" y="1794366"/>
                  </a:cubicBezTo>
                  <a:lnTo>
                    <a:pt x="37138" y="1794366"/>
                  </a:lnTo>
                  <a:cubicBezTo>
                    <a:pt x="27288" y="1794366"/>
                    <a:pt x="17842" y="1790453"/>
                    <a:pt x="10877" y="1783488"/>
                  </a:cubicBezTo>
                  <a:cubicBezTo>
                    <a:pt x="3913" y="1776524"/>
                    <a:pt x="0" y="1767077"/>
                    <a:pt x="0" y="1757228"/>
                  </a:cubicBezTo>
                  <a:lnTo>
                    <a:pt x="0" y="37138"/>
                  </a:lnTo>
                  <a:cubicBezTo>
                    <a:pt x="0" y="16627"/>
                    <a:pt x="16627" y="0"/>
                    <a:pt x="37138" y="0"/>
                  </a:cubicBezTo>
                  <a:close/>
                </a:path>
              </a:pathLst>
            </a:custGeom>
            <a:solidFill>
              <a:srgbClr val="B2DBCF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85725"/>
              <a:ext cx="1812571" cy="17086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25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2687687" y="4360309"/>
            <a:ext cx="3591173" cy="9292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648"/>
              </a:lnSpc>
              <a:spcBef>
                <a:spcPct val="0"/>
              </a:spcBef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succeed in reading</a:t>
            </a:r>
            <a:r>
              <a:rPr lang="en-US" sz="3200" strike="noStrike" u="none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.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-4132562" y="6367951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-10528174">
            <a:off x="-17765" y="7737953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1028700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7" id="17"/>
          <p:cNvSpPr/>
          <p:nvPr/>
        </p:nvSpPr>
        <p:spPr>
          <a:xfrm flipH="false" flipV="false" rot="0">
            <a:off x="17003182" y="808363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1" y="0"/>
                </a:lnTo>
                <a:lnTo>
                  <a:pt x="5161261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8" id="18"/>
          <p:cNvSpPr/>
          <p:nvPr/>
        </p:nvSpPr>
        <p:spPr>
          <a:xfrm flipH="false" flipV="false" rot="0">
            <a:off x="16541255" y="-836882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9" id="19"/>
          <p:cNvSpPr/>
          <p:nvPr/>
        </p:nvSpPr>
        <p:spPr>
          <a:xfrm flipH="false" flipV="false" rot="5400000">
            <a:off x="-3266498" y="5465361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7"/>
                </a:lnTo>
                <a:lnTo>
                  <a:pt x="0" y="347976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0636529" y="6804870"/>
            <a:ext cx="3126957" cy="3095551"/>
            <a:chOff x="0" y="0"/>
            <a:chExt cx="1812571" cy="1794366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812571" cy="1794366"/>
            </a:xfrm>
            <a:custGeom>
              <a:avLst/>
              <a:gdLst/>
              <a:ahLst/>
              <a:cxnLst/>
              <a:rect r="r" b="b" t="t" l="l"/>
              <a:pathLst>
                <a:path h="1794366" w="1812571">
                  <a:moveTo>
                    <a:pt x="37138" y="0"/>
                  </a:moveTo>
                  <a:lnTo>
                    <a:pt x="1775433" y="0"/>
                  </a:lnTo>
                  <a:cubicBezTo>
                    <a:pt x="1795943" y="0"/>
                    <a:pt x="1812571" y="16627"/>
                    <a:pt x="1812571" y="37138"/>
                  </a:cubicBezTo>
                  <a:lnTo>
                    <a:pt x="1812571" y="1757228"/>
                  </a:lnTo>
                  <a:cubicBezTo>
                    <a:pt x="1812571" y="1777739"/>
                    <a:pt x="1795943" y="1794366"/>
                    <a:pt x="1775433" y="1794366"/>
                  </a:cubicBezTo>
                  <a:lnTo>
                    <a:pt x="37138" y="1794366"/>
                  </a:lnTo>
                  <a:cubicBezTo>
                    <a:pt x="27288" y="1794366"/>
                    <a:pt x="17842" y="1790453"/>
                    <a:pt x="10877" y="1783488"/>
                  </a:cubicBezTo>
                  <a:cubicBezTo>
                    <a:pt x="3913" y="1776524"/>
                    <a:pt x="0" y="1767077"/>
                    <a:pt x="0" y="1757228"/>
                  </a:cubicBezTo>
                  <a:lnTo>
                    <a:pt x="0" y="37138"/>
                  </a:lnTo>
                  <a:cubicBezTo>
                    <a:pt x="0" y="16627"/>
                    <a:pt x="16627" y="0"/>
                    <a:pt x="37138" y="0"/>
                  </a:cubicBezTo>
                  <a:close/>
                </a:path>
              </a:pathLst>
            </a:custGeom>
            <a:solidFill>
              <a:srgbClr val="CBE7FD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85725"/>
              <a:ext cx="1812571" cy="17086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25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7397333" y="6804870"/>
            <a:ext cx="3126957" cy="3095551"/>
            <a:chOff x="0" y="0"/>
            <a:chExt cx="1812571" cy="1794366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812571" cy="1794366"/>
            </a:xfrm>
            <a:custGeom>
              <a:avLst/>
              <a:gdLst/>
              <a:ahLst/>
              <a:cxnLst/>
              <a:rect r="r" b="b" t="t" l="l"/>
              <a:pathLst>
                <a:path h="1794366" w="1812571">
                  <a:moveTo>
                    <a:pt x="37138" y="0"/>
                  </a:moveTo>
                  <a:lnTo>
                    <a:pt x="1775433" y="0"/>
                  </a:lnTo>
                  <a:cubicBezTo>
                    <a:pt x="1795943" y="0"/>
                    <a:pt x="1812571" y="16627"/>
                    <a:pt x="1812571" y="37138"/>
                  </a:cubicBezTo>
                  <a:lnTo>
                    <a:pt x="1812571" y="1757228"/>
                  </a:lnTo>
                  <a:cubicBezTo>
                    <a:pt x="1812571" y="1777739"/>
                    <a:pt x="1795943" y="1794366"/>
                    <a:pt x="1775433" y="1794366"/>
                  </a:cubicBezTo>
                  <a:lnTo>
                    <a:pt x="37138" y="1794366"/>
                  </a:lnTo>
                  <a:cubicBezTo>
                    <a:pt x="27288" y="1794366"/>
                    <a:pt x="17842" y="1790453"/>
                    <a:pt x="10877" y="1783488"/>
                  </a:cubicBezTo>
                  <a:cubicBezTo>
                    <a:pt x="3913" y="1776524"/>
                    <a:pt x="0" y="1767077"/>
                    <a:pt x="0" y="1757228"/>
                  </a:cubicBezTo>
                  <a:lnTo>
                    <a:pt x="0" y="37138"/>
                  </a:lnTo>
                  <a:cubicBezTo>
                    <a:pt x="0" y="16627"/>
                    <a:pt x="16627" y="0"/>
                    <a:pt x="37138" y="0"/>
                  </a:cubicBezTo>
                  <a:close/>
                </a:path>
              </a:pathLst>
            </a:custGeom>
            <a:solidFill>
              <a:srgbClr val="FFE4B5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85725"/>
              <a:ext cx="1812571" cy="17086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25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3876225" y="6804870"/>
            <a:ext cx="3126957" cy="3095551"/>
            <a:chOff x="0" y="0"/>
            <a:chExt cx="1812571" cy="1794366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812571" cy="1794366"/>
            </a:xfrm>
            <a:custGeom>
              <a:avLst/>
              <a:gdLst/>
              <a:ahLst/>
              <a:cxnLst/>
              <a:rect r="r" b="b" t="t" l="l"/>
              <a:pathLst>
                <a:path h="1794366" w="1812571">
                  <a:moveTo>
                    <a:pt x="37138" y="0"/>
                  </a:moveTo>
                  <a:lnTo>
                    <a:pt x="1775433" y="0"/>
                  </a:lnTo>
                  <a:cubicBezTo>
                    <a:pt x="1795943" y="0"/>
                    <a:pt x="1812571" y="16627"/>
                    <a:pt x="1812571" y="37138"/>
                  </a:cubicBezTo>
                  <a:lnTo>
                    <a:pt x="1812571" y="1757228"/>
                  </a:lnTo>
                  <a:cubicBezTo>
                    <a:pt x="1812571" y="1777739"/>
                    <a:pt x="1795943" y="1794366"/>
                    <a:pt x="1775433" y="1794366"/>
                  </a:cubicBezTo>
                  <a:lnTo>
                    <a:pt x="37138" y="1794366"/>
                  </a:lnTo>
                  <a:cubicBezTo>
                    <a:pt x="27288" y="1794366"/>
                    <a:pt x="17842" y="1790453"/>
                    <a:pt x="10877" y="1783488"/>
                  </a:cubicBezTo>
                  <a:cubicBezTo>
                    <a:pt x="3913" y="1776524"/>
                    <a:pt x="0" y="1767077"/>
                    <a:pt x="0" y="1757228"/>
                  </a:cubicBezTo>
                  <a:lnTo>
                    <a:pt x="0" y="37138"/>
                  </a:lnTo>
                  <a:cubicBezTo>
                    <a:pt x="0" y="16627"/>
                    <a:pt x="16627" y="0"/>
                    <a:pt x="37138" y="0"/>
                  </a:cubicBezTo>
                  <a:close/>
                </a:path>
              </a:pathLst>
            </a:custGeom>
            <a:solidFill>
              <a:srgbClr val="B2DBCF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85725"/>
              <a:ext cx="1812571" cy="17086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25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0">
            <a:off x="208048" y="1740187"/>
            <a:ext cx="18288000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BF6F1"/>
                </a:solidFill>
                <a:latin typeface="Canva Sans"/>
                <a:ea typeface="Canva Sans"/>
                <a:cs typeface="Canva Sans"/>
                <a:sym typeface="Canva Sans"/>
              </a:rPr>
              <a:t>Rese</a:t>
            </a:r>
            <a:r>
              <a:rPr lang="en-US" sz="3399">
                <a:solidFill>
                  <a:srgbClr val="FBF6F1"/>
                </a:solidFill>
                <a:latin typeface="Canva Sans"/>
                <a:ea typeface="Canva Sans"/>
                <a:cs typeface="Canva Sans"/>
                <a:sym typeface="Canva Sans"/>
              </a:rPr>
              <a:t>arch consistently shows that children with strong early language skills are more likely to: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6113909" y="4281381"/>
            <a:ext cx="3217118" cy="13864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648"/>
              </a:lnSpc>
              <a:spcBef>
                <a:spcPct val="0"/>
              </a:spcBef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achieve well across the curriculum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9308525" y="4281381"/>
            <a:ext cx="3217118" cy="13864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8"/>
              </a:lnSpc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build</a:t>
            </a:r>
          </a:p>
          <a:p>
            <a:pPr algn="ctr" marL="0" indent="0" lvl="1">
              <a:lnSpc>
                <a:spcPts val="3648"/>
              </a:lnSpc>
              <a:spcBef>
                <a:spcPct val="0"/>
              </a:spcBef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 positive relationships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7397333" y="7664178"/>
            <a:ext cx="3217118" cy="13864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8"/>
              </a:lnSpc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regulate</a:t>
            </a:r>
          </a:p>
          <a:p>
            <a:pPr algn="ctr">
              <a:lnSpc>
                <a:spcPts val="3648"/>
              </a:lnSpc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their </a:t>
            </a:r>
          </a:p>
          <a:p>
            <a:pPr algn="ctr" marL="0" indent="0" lvl="1">
              <a:lnSpc>
                <a:spcPts val="3648"/>
              </a:lnSpc>
              <a:spcBef>
                <a:spcPct val="0"/>
              </a:spcBef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emotions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0659106" y="7958626"/>
            <a:ext cx="3217118" cy="9292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648"/>
              </a:lnSpc>
              <a:spcBef>
                <a:spcPct val="0"/>
              </a:spcBef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develop confidence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3876225" y="7206978"/>
            <a:ext cx="3217118" cy="2300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648"/>
              </a:lnSpc>
              <a:spcBef>
                <a:spcPct val="0"/>
              </a:spcBef>
            </a:pPr>
            <a:r>
              <a:rPr lang="en-US" sz="3200">
                <a:solidFill>
                  <a:srgbClr val="2D2A29"/>
                </a:solidFill>
                <a:latin typeface="Lazydog"/>
                <a:ea typeface="Lazydog"/>
                <a:cs typeface="Lazydog"/>
                <a:sym typeface="Lazydog"/>
              </a:rPr>
              <a:t>experience better long-term educational outcomes.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23056" y="480246"/>
            <a:ext cx="17841889" cy="1135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8779"/>
              </a:lnSpc>
              <a:spcBef>
                <a:spcPct val="0"/>
              </a:spcBef>
            </a:pPr>
            <a:r>
              <a:rPr lang="en-US" sz="77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Every Adult Is </a:t>
            </a:r>
            <a:r>
              <a:rPr lang="en-US" sz="7701" strike="noStrike" u="none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a Language Teacher</a:t>
            </a:r>
          </a:p>
        </p:txBody>
      </p:sp>
      <p:sp>
        <p:nvSpPr>
          <p:cNvPr name="AutoShape 4" id="4"/>
          <p:cNvSpPr/>
          <p:nvPr/>
        </p:nvSpPr>
        <p:spPr>
          <a:xfrm>
            <a:off x="-578284" y="1988074"/>
            <a:ext cx="20061513" cy="0"/>
          </a:xfrm>
          <a:prstGeom prst="line">
            <a:avLst/>
          </a:prstGeom>
          <a:ln cap="flat" w="28575">
            <a:solidFill>
              <a:srgbClr val="FBF6F1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4511605" y="1737046"/>
            <a:ext cx="502056" cy="502056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127000" y="165100"/>
              <a:ext cx="558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6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1000758" y="1737046"/>
            <a:ext cx="502056" cy="502056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27000" y="165100"/>
              <a:ext cx="558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6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692592" y="1737046"/>
            <a:ext cx="502056" cy="502056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BF6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127000" y="165100"/>
              <a:ext cx="558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266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2556721" y="1737046"/>
            <a:ext cx="502056" cy="502056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BF6F1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127000" y="165100"/>
              <a:ext cx="558800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66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2556721" y="2496277"/>
            <a:ext cx="15119936" cy="66724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55"/>
              </a:lnSpc>
            </a:pPr>
            <a:r>
              <a:rPr lang="en-US" sz="2599" b="true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Child</a:t>
            </a: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ren don't only learn language during carpet sessions.</a:t>
            </a:r>
          </a:p>
          <a:p>
            <a:pPr algn="l">
              <a:lnSpc>
                <a:spcPts val="4055"/>
              </a:lnSpc>
            </a:pPr>
          </a:p>
          <a:p>
            <a:pPr algn="l">
              <a:lnSpc>
                <a:spcPts val="4055"/>
              </a:lnSpc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They learn language when adults:</a:t>
            </a:r>
          </a:p>
          <a:p>
            <a:pPr algn="l">
              <a:lnSpc>
                <a:spcPts val="4055"/>
              </a:lnSpc>
            </a:pP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greet them warmly</a:t>
            </a: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eat alongside them</a:t>
            </a: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play together</a:t>
            </a: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solve problems</a:t>
            </a: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comfort them</a:t>
            </a: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share stories</a:t>
            </a:r>
          </a:p>
          <a:p>
            <a:pPr algn="l" marL="561334" indent="-280667" lvl="1">
              <a:lnSpc>
                <a:spcPts val="4055"/>
              </a:lnSpc>
              <a:buFont typeface="Arial"/>
              <a:buChar char="•"/>
            </a:pPr>
            <a:r>
              <a:rPr lang="en-US" b="true" sz="2599">
                <a:solidFill>
                  <a:srgbClr val="FBF6F1"/>
                </a:solidFill>
                <a:latin typeface="Public Sans Medium"/>
                <a:ea typeface="Public Sans Medium"/>
                <a:cs typeface="Public Sans Medium"/>
                <a:sym typeface="Public Sans Medium"/>
              </a:rPr>
              <a:t>wonder together</a:t>
            </a:r>
          </a:p>
          <a:p>
            <a:pPr algn="l">
              <a:lnSpc>
                <a:spcPts val="4055"/>
              </a:lnSpc>
            </a:pPr>
          </a:p>
          <a:p>
            <a:pPr algn="l">
              <a:lnSpc>
                <a:spcPts val="4055"/>
              </a:lnSpc>
            </a:pP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6025985" y="8538719"/>
            <a:ext cx="5059027" cy="3598233"/>
          </a:xfrm>
          <a:custGeom>
            <a:avLst/>
            <a:gdLst/>
            <a:ahLst/>
            <a:cxnLst/>
            <a:rect r="r" b="b" t="t" l="l"/>
            <a:pathLst>
              <a:path h="3598233" w="5059027">
                <a:moveTo>
                  <a:pt x="0" y="0"/>
                </a:moveTo>
                <a:lnTo>
                  <a:pt x="5059026" y="0"/>
                </a:lnTo>
                <a:lnTo>
                  <a:pt x="5059026" y="3598233"/>
                </a:lnTo>
                <a:lnTo>
                  <a:pt x="0" y="35982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9" id="19"/>
          <p:cNvSpPr/>
          <p:nvPr/>
        </p:nvSpPr>
        <p:spPr>
          <a:xfrm flipH="false" flipV="false" rot="123730">
            <a:off x="11043918" y="8885859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0" id="20"/>
          <p:cNvSpPr/>
          <p:nvPr/>
        </p:nvSpPr>
        <p:spPr>
          <a:xfrm flipH="false" flipV="false" rot="0">
            <a:off x="12029327" y="837859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1" id="21"/>
          <p:cNvSpPr/>
          <p:nvPr/>
        </p:nvSpPr>
        <p:spPr>
          <a:xfrm flipH="false" flipV="false" rot="0">
            <a:off x="-3518595" y="8110729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2" id="22"/>
          <p:cNvSpPr/>
          <p:nvPr/>
        </p:nvSpPr>
        <p:spPr>
          <a:xfrm flipH="false" flipV="false" rot="-10528174">
            <a:off x="1587915" y="830953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6" y="0"/>
                </a:lnTo>
                <a:lnTo>
                  <a:pt x="4066886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3" id="23"/>
          <p:cNvSpPr/>
          <p:nvPr/>
        </p:nvSpPr>
        <p:spPr>
          <a:xfrm flipH="false" flipV="false" rot="0">
            <a:off x="889758" y="870630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4" id="24"/>
          <p:cNvSpPr/>
          <p:nvPr/>
        </p:nvSpPr>
        <p:spPr>
          <a:xfrm flipH="false" flipV="false" rot="0">
            <a:off x="17401822" y="8156315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5" id="25"/>
          <p:cNvSpPr/>
          <p:nvPr/>
        </p:nvSpPr>
        <p:spPr>
          <a:xfrm flipH="false" flipV="false" rot="0">
            <a:off x="15774763" y="837859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-10800000">
            <a:off x="3814367" y="8636984"/>
            <a:ext cx="3380281" cy="2869014"/>
          </a:xfrm>
          <a:custGeom>
            <a:avLst/>
            <a:gdLst/>
            <a:ahLst/>
            <a:cxnLst/>
            <a:rect r="r" b="b" t="t" l="l"/>
            <a:pathLst>
              <a:path h="2869014" w="3380281">
                <a:moveTo>
                  <a:pt x="0" y="0"/>
                </a:moveTo>
                <a:lnTo>
                  <a:pt x="3380281" y="0"/>
                </a:lnTo>
                <a:lnTo>
                  <a:pt x="3380281" y="2869013"/>
                </a:lnTo>
                <a:lnTo>
                  <a:pt x="0" y="286901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7" id="27"/>
          <p:cNvSpPr/>
          <p:nvPr/>
        </p:nvSpPr>
        <p:spPr>
          <a:xfrm flipH="false" flipV="false" rot="10537416">
            <a:off x="7642992" y="8551274"/>
            <a:ext cx="4112836" cy="2411150"/>
          </a:xfrm>
          <a:custGeom>
            <a:avLst/>
            <a:gdLst/>
            <a:ahLst/>
            <a:cxnLst/>
            <a:rect r="r" b="b" t="t" l="l"/>
            <a:pathLst>
              <a:path h="2411150" w="4112836">
                <a:moveTo>
                  <a:pt x="0" y="0"/>
                </a:moveTo>
                <a:lnTo>
                  <a:pt x="4112836" y="0"/>
                </a:lnTo>
                <a:lnTo>
                  <a:pt x="4112836" y="2411150"/>
                </a:lnTo>
                <a:lnTo>
                  <a:pt x="0" y="241115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8" id="28"/>
          <p:cNvSpPr/>
          <p:nvPr/>
        </p:nvSpPr>
        <p:spPr>
          <a:xfrm flipH="false" flipV="false" rot="5400000">
            <a:off x="-3276023" y="8552981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0415071" y="4651375"/>
            <a:ext cx="5160687" cy="2098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spc="-327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E</a:t>
            </a:r>
            <a:r>
              <a:rPr lang="en-US" sz="3999" spc="-327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very interaction is an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spc="-327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opportunity to build communication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72990" y="338058"/>
            <a:ext cx="9942961" cy="1245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9690"/>
              </a:lnSpc>
            </a:pPr>
            <a:r>
              <a:rPr lang="en-US" sz="85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The La</a:t>
            </a:r>
            <a:r>
              <a:rPr lang="en-US" sz="8500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nguage Gap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72990" y="1640301"/>
            <a:ext cx="12828405" cy="8703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Ch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ildren arrive in nursery with vastly different language experiences.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Some have enjoyed thousands of rich conversations.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Others have had far fewer opportunities.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High-quality Early Years provision helps narrow these differences by ensuring every child experiences: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✔ Rich conversation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✔ New vocabulary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✔ Storytelling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✔ Singing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✔ Shared thinking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✔ Meaningful play</a:t>
            </a:r>
          </a:p>
          <a:p>
            <a:pPr algn="ctr">
              <a:lnSpc>
                <a:spcPts val="4607"/>
              </a:lnSpc>
            </a:pPr>
            <a:r>
              <a:rPr lang="en-US" sz="3199" i="true">
                <a:solidFill>
                  <a:srgbClr val="FBF6F1"/>
                </a:solidFill>
                <a:latin typeface="Public Sans Italics"/>
                <a:ea typeface="Public Sans Italics"/>
                <a:cs typeface="Public Sans Italics"/>
                <a:sym typeface="Public Sans Italics"/>
              </a:rPr>
              <a:t>Every child deserves to find their voice.</a:t>
            </a: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5758355" y="5827521"/>
            <a:ext cx="5059027" cy="3598233"/>
          </a:xfrm>
          <a:custGeom>
            <a:avLst/>
            <a:gdLst/>
            <a:ahLst/>
            <a:cxnLst/>
            <a:rect r="r" b="b" t="t" l="l"/>
            <a:pathLst>
              <a:path h="3598233" w="5059027">
                <a:moveTo>
                  <a:pt x="0" y="0"/>
                </a:moveTo>
                <a:lnTo>
                  <a:pt x="5059027" y="0"/>
                </a:lnTo>
                <a:lnTo>
                  <a:pt x="5059027" y="3598233"/>
                </a:lnTo>
                <a:lnTo>
                  <a:pt x="0" y="35982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-10528174">
            <a:off x="16633949" y="1850659"/>
            <a:ext cx="3308102" cy="3852229"/>
          </a:xfrm>
          <a:custGeom>
            <a:avLst/>
            <a:gdLst/>
            <a:ahLst/>
            <a:cxnLst/>
            <a:rect r="r" b="b" t="t" l="l"/>
            <a:pathLst>
              <a:path h="3852229" w="3308102">
                <a:moveTo>
                  <a:pt x="0" y="0"/>
                </a:moveTo>
                <a:lnTo>
                  <a:pt x="3308102" y="0"/>
                </a:lnTo>
                <a:lnTo>
                  <a:pt x="3308102" y="3852229"/>
                </a:lnTo>
                <a:lnTo>
                  <a:pt x="0" y="38522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123730">
            <a:off x="12745484" y="-587205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13401522" y="2010900"/>
            <a:ext cx="3608164" cy="4560081"/>
          </a:xfrm>
          <a:custGeom>
            <a:avLst/>
            <a:gdLst/>
            <a:ahLst/>
            <a:cxnLst/>
            <a:rect r="r" b="b" t="t" l="l"/>
            <a:pathLst>
              <a:path h="4560081" w="3608164">
                <a:moveTo>
                  <a:pt x="0" y="0"/>
                </a:moveTo>
                <a:lnTo>
                  <a:pt x="3608163" y="0"/>
                </a:lnTo>
                <a:lnTo>
                  <a:pt x="3608163" y="4560080"/>
                </a:lnTo>
                <a:lnTo>
                  <a:pt x="0" y="456008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5758355" y="3395038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2" y="0"/>
                </a:lnTo>
                <a:lnTo>
                  <a:pt x="3202512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true" flipV="false" rot="-341778">
            <a:off x="12916689" y="6959263"/>
            <a:ext cx="4777769" cy="5563631"/>
          </a:xfrm>
          <a:custGeom>
            <a:avLst/>
            <a:gdLst/>
            <a:ahLst/>
            <a:cxnLst/>
            <a:rect r="r" b="b" t="t" l="l"/>
            <a:pathLst>
              <a:path h="5563631" w="4777769">
                <a:moveTo>
                  <a:pt x="4777769" y="0"/>
                </a:moveTo>
                <a:lnTo>
                  <a:pt x="0" y="0"/>
                </a:lnTo>
                <a:lnTo>
                  <a:pt x="0" y="5563631"/>
                </a:lnTo>
                <a:lnTo>
                  <a:pt x="4777769" y="5563631"/>
                </a:lnTo>
                <a:lnTo>
                  <a:pt x="4777769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14392555" y="9433375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16486976" y="-747863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0800000">
            <a:off x="12880257" y="6011420"/>
            <a:ext cx="3380281" cy="2869014"/>
          </a:xfrm>
          <a:custGeom>
            <a:avLst/>
            <a:gdLst/>
            <a:ahLst/>
            <a:cxnLst/>
            <a:rect r="r" b="b" t="t" l="l"/>
            <a:pathLst>
              <a:path h="2869014" w="3380281">
                <a:moveTo>
                  <a:pt x="0" y="0"/>
                </a:moveTo>
                <a:lnTo>
                  <a:pt x="3380281" y="0"/>
                </a:lnTo>
                <a:lnTo>
                  <a:pt x="3380281" y="2869013"/>
                </a:lnTo>
                <a:lnTo>
                  <a:pt x="0" y="286901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-10800000">
            <a:off x="12442789" y="-608380"/>
            <a:ext cx="3739555" cy="2192314"/>
          </a:xfrm>
          <a:custGeom>
            <a:avLst/>
            <a:gdLst/>
            <a:ahLst/>
            <a:cxnLst/>
            <a:rect r="r" b="b" t="t" l="l"/>
            <a:pathLst>
              <a:path h="2192314" w="3739555">
                <a:moveTo>
                  <a:pt x="0" y="0"/>
                </a:moveTo>
                <a:lnTo>
                  <a:pt x="3739556" y="0"/>
                </a:lnTo>
                <a:lnTo>
                  <a:pt x="3739556" y="2192314"/>
                </a:lnTo>
                <a:lnTo>
                  <a:pt x="0" y="2192314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5400000">
            <a:off x="16864098" y="7140550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3" y="0"/>
                </a:lnTo>
                <a:lnTo>
                  <a:pt x="4470793" y="3479767"/>
                </a:lnTo>
                <a:lnTo>
                  <a:pt x="0" y="3479767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3857044" y="3007672"/>
            <a:ext cx="2629933" cy="2304479"/>
          </a:xfrm>
          <a:custGeom>
            <a:avLst/>
            <a:gdLst/>
            <a:ahLst/>
            <a:cxnLst/>
            <a:rect r="r" b="b" t="t" l="l"/>
            <a:pathLst>
              <a:path h="2304479" w="2629933">
                <a:moveTo>
                  <a:pt x="0" y="0"/>
                </a:moveTo>
                <a:lnTo>
                  <a:pt x="2629932" y="0"/>
                </a:lnTo>
                <a:lnTo>
                  <a:pt x="2629932" y="2304479"/>
                </a:lnTo>
                <a:lnTo>
                  <a:pt x="0" y="230447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695694" y="1735767"/>
            <a:ext cx="6050084" cy="6815467"/>
            <a:chOff x="0" y="0"/>
            <a:chExt cx="721522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21522" cy="812800"/>
            </a:xfrm>
            <a:custGeom>
              <a:avLst/>
              <a:gdLst/>
              <a:ahLst/>
              <a:cxnLst/>
              <a:rect r="r" b="b" t="t" l="l"/>
              <a:pathLst>
                <a:path h="812800" w="721522">
                  <a:moveTo>
                    <a:pt x="29432" y="0"/>
                  </a:moveTo>
                  <a:lnTo>
                    <a:pt x="692090" y="0"/>
                  </a:lnTo>
                  <a:cubicBezTo>
                    <a:pt x="699896" y="0"/>
                    <a:pt x="707382" y="3101"/>
                    <a:pt x="712901" y="8620"/>
                  </a:cubicBezTo>
                  <a:cubicBezTo>
                    <a:pt x="718421" y="14140"/>
                    <a:pt x="721522" y="21626"/>
                    <a:pt x="721522" y="29432"/>
                  </a:cubicBezTo>
                  <a:lnTo>
                    <a:pt x="721522" y="783368"/>
                  </a:lnTo>
                  <a:cubicBezTo>
                    <a:pt x="721522" y="799623"/>
                    <a:pt x="708345" y="812800"/>
                    <a:pt x="692090" y="812800"/>
                  </a:cubicBezTo>
                  <a:lnTo>
                    <a:pt x="29432" y="812800"/>
                  </a:lnTo>
                  <a:cubicBezTo>
                    <a:pt x="13177" y="812800"/>
                    <a:pt x="0" y="799623"/>
                    <a:pt x="0" y="783368"/>
                  </a:cubicBezTo>
                  <a:lnTo>
                    <a:pt x="0" y="29432"/>
                  </a:lnTo>
                  <a:cubicBezTo>
                    <a:pt x="0" y="13177"/>
                    <a:pt x="13177" y="0"/>
                    <a:pt x="29432" y="0"/>
                  </a:cubicBezTo>
                  <a:close/>
                </a:path>
              </a:pathLst>
            </a:custGeom>
            <a:blipFill>
              <a:blip r:embed="rId3"/>
              <a:stretch>
                <a:fillRect l="-34540" t="0" r="-3454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07270" y="641145"/>
            <a:ext cx="9350778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Talk Befor</a:t>
            </a:r>
            <a:r>
              <a:rPr lang="en-US" sz="7401" strike="noStrike" u="none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e Tasks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85840" y="2249081"/>
            <a:ext cx="9393638" cy="6960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Th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ink about a typical activity.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Instead of moving quickly to the task...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Pause.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Talk first.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Wonder together.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Ask: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"What do you notice?"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"What do you think?"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"What might happen?"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Talk prepares the brain for learning.</a:t>
            </a:r>
          </a:p>
          <a:p>
            <a:pPr algn="l">
              <a:lnSpc>
                <a:spcPts val="4607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07270" y="641145"/>
            <a:ext cx="9350778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Oracy in</a:t>
            </a:r>
            <a:r>
              <a:rPr lang="en-US" sz="7401" strike="noStrike" u="none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 Practice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85840" y="2249081"/>
            <a:ext cx="15849522" cy="6379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Imagine ch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ildren are building with blocks.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 practitioner might say: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"I can see you're balancing those carefully."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"What do you think will happen if you add another block?"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"I wonder why that one fell over."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"You've solved that problem differently this time."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The goal isn't simply conversation. The goal is to help children think through talk.</a:t>
            </a:r>
          </a:p>
          <a:p>
            <a:pPr algn="l">
              <a:lnSpc>
                <a:spcPts val="4607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07270" y="641145"/>
            <a:ext cx="11311780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Reflection</a:t>
            </a:r>
            <a:r>
              <a:rPr lang="en-US" sz="7401" strike="noStrike" u="none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 Activity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85840" y="2249081"/>
            <a:ext cx="15849522" cy="6960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Working w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ith colleagues, observe one area of provision.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Consider:</a:t>
            </a:r>
          </a:p>
          <a:p>
            <a:pPr algn="l">
              <a:lnSpc>
                <a:spcPts val="4607"/>
              </a:lnSpc>
            </a:pPr>
          </a:p>
          <a:p>
            <a:pPr algn="l" marL="690877" indent="-345439" lvl="1">
              <a:lnSpc>
                <a:spcPts val="4607"/>
              </a:lnSpc>
              <a:buFont typeface="Arial"/>
              <a:buChar char="•"/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Who is doing most of the talking?</a:t>
            </a:r>
          </a:p>
          <a:p>
            <a:pPr algn="l" marL="690877" indent="-345439" lvl="1">
              <a:lnSpc>
                <a:spcPts val="4607"/>
              </a:lnSpc>
              <a:buFont typeface="Arial"/>
              <a:buChar char="•"/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Which children speak most?</a:t>
            </a:r>
          </a:p>
          <a:p>
            <a:pPr algn="l" marL="690877" indent="-345439" lvl="1">
              <a:lnSpc>
                <a:spcPts val="4607"/>
              </a:lnSpc>
              <a:buFont typeface="Arial"/>
              <a:buChar char="•"/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Which children rarely contribute?</a:t>
            </a:r>
          </a:p>
          <a:p>
            <a:pPr algn="l" marL="690877" indent="-345439" lvl="1">
              <a:lnSpc>
                <a:spcPts val="4607"/>
              </a:lnSpc>
              <a:buFont typeface="Arial"/>
              <a:buChar char="•"/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Where do meaningful conversations happen naturally?</a:t>
            </a:r>
          </a:p>
          <a:p>
            <a:pPr algn="l" marL="690877" indent="-345439" lvl="1">
              <a:lnSpc>
                <a:spcPts val="4607"/>
              </a:lnSpc>
              <a:buFont typeface="Arial"/>
              <a:buChar char="•"/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hich routines could become richer opportunities for talk?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Discuss one improvement your team could make immediately</a:t>
            </a:r>
          </a:p>
          <a:p>
            <a:pPr algn="l">
              <a:lnSpc>
                <a:spcPts val="4607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07270" y="641145"/>
            <a:ext cx="11311780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Reflection</a:t>
            </a:r>
            <a:r>
              <a:rPr lang="en-US" sz="7401" strike="noStrike" u="none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 Activity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85840" y="2249081"/>
            <a:ext cx="15849522" cy="6379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hoose one routine every day.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It c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ould be: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🍎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Snack time                                        🧥 Getting dressed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🌳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Outdoor play                                    📖 Story time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🚶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Walking to lunch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Slow down. Create one extra conversation.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Listen more than you speak. Notice how children's confidence grows.</a:t>
            </a:r>
          </a:p>
          <a:p>
            <a:pPr algn="l">
              <a:lnSpc>
                <a:spcPts val="4607"/>
              </a:lnSpc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07270" y="641145"/>
            <a:ext cx="11311780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Reflection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19239" y="2116878"/>
            <a:ext cx="15849522" cy="289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sk yourself: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Do 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 cr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eate opportunities for children to simply answer questions...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Or opportun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ities for them to express ideas?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Children develop confidence when they know their voice matters.</a:t>
            </a: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219239" y="5057775"/>
            <a:ext cx="15849522" cy="4636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Children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don't become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confid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ent communicators by chance.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They become confident because adults create environments where every voice is valued.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Every conversa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tion says: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"You belong."                       "I'm listening."                    "Your ideas matter."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Today's conversations become tomorrow's readers, writers, thinkers and learners.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137102" y="891367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1" y="0"/>
                </a:lnTo>
                <a:lnTo>
                  <a:pt x="2731601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19239" y="2305771"/>
            <a:ext cx="15849522" cy="8122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Thi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s week, don't aim to ask more questions.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Aim t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o have more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 conv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ersations.</a:t>
            </a: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Be curious.                      Listen carefully.                  Wonder together.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Because oracy isn't taught in one lesson.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It is built conversation by conversation, every single day.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Next week we'll explore Building Vocabulary Through Everyday Moments, discovering how ordinary routines can become extraordina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ry opportun</a:t>
            </a:r>
            <a:r>
              <a:rPr lang="en-US" sz="3199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</a:rPr>
              <a:t>ities for language development.</a:t>
            </a: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9144000" y="196728"/>
            <a:ext cx="2092085" cy="1393852"/>
          </a:xfrm>
          <a:custGeom>
            <a:avLst/>
            <a:gdLst/>
            <a:ahLst/>
            <a:cxnLst/>
            <a:rect r="r" b="b" t="t" l="l"/>
            <a:pathLst>
              <a:path h="1393852" w="2092085">
                <a:moveTo>
                  <a:pt x="0" y="0"/>
                </a:moveTo>
                <a:lnTo>
                  <a:pt x="2092085" y="0"/>
                </a:lnTo>
                <a:lnTo>
                  <a:pt x="2092085" y="1393852"/>
                </a:lnTo>
                <a:lnTo>
                  <a:pt x="0" y="139385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889758" y="360631"/>
            <a:ext cx="11311780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Spark forward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137102" y="891367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1" y="0"/>
                </a:lnTo>
                <a:lnTo>
                  <a:pt x="2731601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444433">
            <a:off x="16039859" y="-1635218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3" y="0"/>
                </a:lnTo>
                <a:lnTo>
                  <a:pt x="6141693" y="5432839"/>
                </a:lnTo>
                <a:lnTo>
                  <a:pt x="0" y="5432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46127" y="-1537793"/>
            <a:ext cx="3909587" cy="2291995"/>
          </a:xfrm>
          <a:custGeom>
            <a:avLst/>
            <a:gdLst/>
            <a:ahLst/>
            <a:cxnLst/>
            <a:rect r="r" b="b" t="t" l="l"/>
            <a:pathLst>
              <a:path h="2291995" w="3909587">
                <a:moveTo>
                  <a:pt x="0" y="0"/>
                </a:moveTo>
                <a:lnTo>
                  <a:pt x="3909587" y="0"/>
                </a:lnTo>
                <a:lnTo>
                  <a:pt x="3909587" y="2291995"/>
                </a:lnTo>
                <a:lnTo>
                  <a:pt x="0" y="22919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-3266498" y="7173789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8"/>
                </a:lnTo>
                <a:lnTo>
                  <a:pt x="0" y="3479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19239" y="2261703"/>
            <a:ext cx="15849522" cy="1150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1" tooltip="https://educationendowmentfoundation.org.uk/education-evidence/early-years-toolkit/communication-and-language-approaches"/>
              </a:rPr>
              <a:t>E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2" tooltip="https://educationendowmentfoundation.org.uk/education-evidence/early-years-toolkit/communication-and-language-approaches"/>
              </a:rPr>
              <a:t>du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3" tooltip="https://educationendowmentfoundation.org.uk/education-evidence/early-years-toolkit/communication-and-language-approaches"/>
              </a:rPr>
              <a:t>c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4" tooltip="https://educationendowmentfoundation.org.uk/education-evidence/early-years-toolkit/communication-and-language-approaches"/>
              </a:rPr>
              <a:t>ation Endowment Foundation - 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5" tooltip="https://educationendowmentfoundation.org.uk/education-evidence/early-years-toolkit/communication-and-language-approaches"/>
              </a:rPr>
              <a:t>C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6" tooltip="https://educationendowmentfoundation.org.uk/education-evidence/early-years-toolkit/communication-and-language-approaches"/>
              </a:rPr>
              <a:t>ommunication and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7" tooltip="https://educationendowmentfoundation.org.uk/education-evidence/early-years-toolkit/communication-and-language-approaches"/>
              </a:rPr>
              <a:t> L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8" tooltip="https://educationendowmentfoundation.org.uk/education-evidence/early-years-toolkit/communication-and-language-approaches"/>
              </a:rPr>
              <a:t>anguage Approaches</a:t>
            </a: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889758" y="360631"/>
            <a:ext cx="11311780" cy="10946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Research links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19239" y="3993261"/>
            <a:ext cx="15849522" cy="1150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19" tooltip="https://educationendowmentfoundation.org.uk/education-evidence/guidance-reports/preparing-for-literacy"/>
              </a:rPr>
              <a:t>E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0" tooltip="https://educationendowmentfoundation.org.uk/education-evidence/guidance-reports/preparing-for-literacy"/>
              </a:rPr>
              <a:t>du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1" tooltip="https://educationendowmentfoundation.org.uk/education-evidence/guidance-reports/preparing-for-literacy"/>
              </a:rPr>
              <a:t>c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2" tooltip="https://educationendowmentfoundation.org.uk/education-evidence/guidance-reports/preparing-for-literacy"/>
              </a:rPr>
              <a:t>ation Endowment Foundation - Preparing for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3" tooltip="https://educationendowmentfoundation.org.uk/education-evidence/guidance-reports/preparing-for-literacy"/>
              </a:rPr>
              <a:t> Liter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4" tooltip="https://educationendowmentfoundation.org.uk/education-evidence/guidance-reports/preparing-for-literacy"/>
              </a:rPr>
              <a:t>acy Guidance Report</a:t>
            </a: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219239" y="5724525"/>
            <a:ext cx="15849522" cy="1150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5" tooltip="https://www.gov.uk/government/publications/early-years-foundation-stage-framework--2"/>
              </a:rPr>
              <a:t>Dep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6" tooltip="https://www.gov.uk/government/publications/early-years-foundation-stage-framework--2"/>
              </a:rPr>
              <a:t>artment for Education - EYFS Statutory Framework</a:t>
            </a: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219239" y="7276237"/>
            <a:ext cx="15849522" cy="1150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</a:pP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7" tooltip="https://voice21.org/why-oracy/what-is-oracy/"/>
              </a:rPr>
              <a:t>V</a:t>
            </a:r>
            <a:r>
              <a:rPr lang="en-US" sz="3199" u="sng">
                <a:solidFill>
                  <a:srgbClr val="FBF6F1"/>
                </a:solidFill>
                <a:latin typeface="Public Sans"/>
                <a:ea typeface="Public Sans"/>
                <a:cs typeface="Public Sans"/>
                <a:sym typeface="Public Sans"/>
                <a:hlinkClick r:id="rId28" tooltip="https://voice21.org/why-oracy/what-is-oracy/"/>
              </a:rPr>
              <a:t>oice 21 - What is Oracy?</a:t>
            </a:r>
          </a:p>
          <a:p>
            <a:pPr algn="l">
              <a:lnSpc>
                <a:spcPts val="4607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2542877" y="8921305"/>
            <a:ext cx="13202245" cy="665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71"/>
              </a:lnSpc>
              <a:spcBef>
                <a:spcPct val="0"/>
              </a:spcBef>
            </a:pPr>
            <a:r>
              <a:rPr lang="en-US" b="true" sz="3799" i="true">
                <a:solidFill>
                  <a:srgbClr val="FBF6F1"/>
                </a:solidFill>
                <a:latin typeface="Public Sans Bold Italics"/>
                <a:ea typeface="Public Sans Bold Italics"/>
                <a:cs typeface="Public Sans Bold Italics"/>
                <a:sym typeface="Public Sans Bold Italics"/>
              </a:rPr>
              <a:t>"Reading and writing float on a sea of talk." - James Britton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77" r="0" b="-92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381894" y="9205469"/>
            <a:ext cx="4932572" cy="3508292"/>
          </a:xfrm>
          <a:custGeom>
            <a:avLst/>
            <a:gdLst/>
            <a:ahLst/>
            <a:cxnLst/>
            <a:rect r="r" b="b" t="t" l="l"/>
            <a:pathLst>
              <a:path h="3508292" w="4932572">
                <a:moveTo>
                  <a:pt x="0" y="0"/>
                </a:moveTo>
                <a:lnTo>
                  <a:pt x="4932572" y="0"/>
                </a:lnTo>
                <a:lnTo>
                  <a:pt x="4932572" y="3508292"/>
                </a:lnTo>
                <a:lnTo>
                  <a:pt x="0" y="3508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123730">
            <a:off x="10805440" y="948329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1"/>
                </a:lnTo>
                <a:lnTo>
                  <a:pt x="0" y="25099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029327" y="9045341"/>
            <a:ext cx="3202512" cy="2517975"/>
          </a:xfrm>
          <a:custGeom>
            <a:avLst/>
            <a:gdLst/>
            <a:ahLst/>
            <a:cxnLst/>
            <a:rect r="r" b="b" t="t" l="l"/>
            <a:pathLst>
              <a:path h="2517975" w="3202512">
                <a:moveTo>
                  <a:pt x="0" y="0"/>
                </a:moveTo>
                <a:lnTo>
                  <a:pt x="3202511" y="0"/>
                </a:lnTo>
                <a:lnTo>
                  <a:pt x="3202511" y="2517975"/>
                </a:lnTo>
                <a:lnTo>
                  <a:pt x="0" y="251797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-4132562" y="6367951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-10528174">
            <a:off x="1587915" y="897628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6" y="0"/>
                </a:lnTo>
                <a:lnTo>
                  <a:pt x="4066886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89758" y="9373053"/>
            <a:ext cx="2731600" cy="1707250"/>
          </a:xfrm>
          <a:custGeom>
            <a:avLst/>
            <a:gdLst/>
            <a:ahLst/>
            <a:cxnLst/>
            <a:rect r="r" b="b" t="t" l="l"/>
            <a:pathLst>
              <a:path h="1707250" w="2731600">
                <a:moveTo>
                  <a:pt x="0" y="0"/>
                </a:moveTo>
                <a:lnTo>
                  <a:pt x="2731600" y="0"/>
                </a:lnTo>
                <a:lnTo>
                  <a:pt x="2731600" y="1707250"/>
                </a:lnTo>
                <a:lnTo>
                  <a:pt x="0" y="170725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-3046937" y="4285157"/>
            <a:ext cx="4075637" cy="3668074"/>
          </a:xfrm>
          <a:custGeom>
            <a:avLst/>
            <a:gdLst/>
            <a:ahLst/>
            <a:cxnLst/>
            <a:rect r="r" b="b" t="t" l="l"/>
            <a:pathLst>
              <a:path h="3668074" w="4075637">
                <a:moveTo>
                  <a:pt x="0" y="0"/>
                </a:moveTo>
                <a:lnTo>
                  <a:pt x="4075637" y="0"/>
                </a:lnTo>
                <a:lnTo>
                  <a:pt x="4075637" y="3668074"/>
                </a:lnTo>
                <a:lnTo>
                  <a:pt x="0" y="366807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17571323" y="-1040355"/>
            <a:ext cx="5161262" cy="6010203"/>
          </a:xfrm>
          <a:custGeom>
            <a:avLst/>
            <a:gdLst/>
            <a:ahLst/>
            <a:cxnLst/>
            <a:rect r="r" b="b" t="t" l="l"/>
            <a:pathLst>
              <a:path h="6010203" w="5161262">
                <a:moveTo>
                  <a:pt x="0" y="0"/>
                </a:moveTo>
                <a:lnTo>
                  <a:pt x="5161262" y="0"/>
                </a:lnTo>
                <a:lnTo>
                  <a:pt x="5161262" y="6010203"/>
                </a:lnTo>
                <a:lnTo>
                  <a:pt x="0" y="6010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11003733" y="-3495765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19"/>
                </a:lnTo>
                <a:lnTo>
                  <a:pt x="0" y="47358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14366646" y="-2874746"/>
            <a:ext cx="5785308" cy="4114800"/>
          </a:xfrm>
          <a:custGeom>
            <a:avLst/>
            <a:gdLst/>
            <a:ahLst/>
            <a:cxnLst/>
            <a:rect r="r" b="b" t="t" l="l"/>
            <a:pathLst>
              <a:path h="4114800" w="5785308">
                <a:moveTo>
                  <a:pt x="0" y="0"/>
                </a:moveTo>
                <a:lnTo>
                  <a:pt x="5785308" y="0"/>
                </a:lnTo>
                <a:lnTo>
                  <a:pt x="57853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-151733">
            <a:off x="2101093" y="-1672670"/>
            <a:ext cx="6172223" cy="2509901"/>
          </a:xfrm>
          <a:custGeom>
            <a:avLst/>
            <a:gdLst/>
            <a:ahLst/>
            <a:cxnLst/>
            <a:rect r="r" b="b" t="t" l="l"/>
            <a:pathLst>
              <a:path h="2509901" w="6172223">
                <a:moveTo>
                  <a:pt x="0" y="0"/>
                </a:moveTo>
                <a:lnTo>
                  <a:pt x="6172223" y="0"/>
                </a:lnTo>
                <a:lnTo>
                  <a:pt x="6172223" y="2509900"/>
                </a:lnTo>
                <a:lnTo>
                  <a:pt x="0" y="25099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1538527" y="-2168453"/>
            <a:ext cx="3648677" cy="3197153"/>
          </a:xfrm>
          <a:custGeom>
            <a:avLst/>
            <a:gdLst/>
            <a:ahLst/>
            <a:cxnLst/>
            <a:rect r="r" b="b" t="t" l="l"/>
            <a:pathLst>
              <a:path h="3197153" w="3648677">
                <a:moveTo>
                  <a:pt x="0" y="0"/>
                </a:moveTo>
                <a:lnTo>
                  <a:pt x="3648677" y="0"/>
                </a:lnTo>
                <a:lnTo>
                  <a:pt x="3648677" y="3197153"/>
                </a:lnTo>
                <a:lnTo>
                  <a:pt x="0" y="319715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6747451" y="-2321783"/>
            <a:ext cx="4567015" cy="3293960"/>
          </a:xfrm>
          <a:custGeom>
            <a:avLst/>
            <a:gdLst/>
            <a:ahLst/>
            <a:cxnLst/>
            <a:rect r="r" b="b" t="t" l="l"/>
            <a:pathLst>
              <a:path h="3293960" w="4567015">
                <a:moveTo>
                  <a:pt x="0" y="0"/>
                </a:moveTo>
                <a:lnTo>
                  <a:pt x="4567015" y="0"/>
                </a:lnTo>
                <a:lnTo>
                  <a:pt x="4567015" y="3293960"/>
                </a:lnTo>
                <a:lnTo>
                  <a:pt x="0" y="329396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2829361" y="-2183489"/>
            <a:ext cx="4066885" cy="4735820"/>
          </a:xfrm>
          <a:custGeom>
            <a:avLst/>
            <a:gdLst/>
            <a:ahLst/>
            <a:cxnLst/>
            <a:rect r="r" b="b" t="t" l="l"/>
            <a:pathLst>
              <a:path h="4735820" w="4066885">
                <a:moveTo>
                  <a:pt x="0" y="0"/>
                </a:moveTo>
                <a:lnTo>
                  <a:pt x="4066885" y="0"/>
                </a:lnTo>
                <a:lnTo>
                  <a:pt x="4066885" y="4735820"/>
                </a:lnTo>
                <a:lnTo>
                  <a:pt x="0" y="4735820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7" id="17"/>
          <p:cNvSpPr/>
          <p:nvPr/>
        </p:nvSpPr>
        <p:spPr>
          <a:xfrm flipH="false" flipV="false" rot="-5400000">
            <a:off x="-3307168" y="-214782"/>
            <a:ext cx="5022499" cy="3371352"/>
          </a:xfrm>
          <a:custGeom>
            <a:avLst/>
            <a:gdLst/>
            <a:ahLst/>
            <a:cxnLst/>
            <a:rect r="r" b="b" t="t" l="l"/>
            <a:pathLst>
              <a:path h="3371352" w="5022499">
                <a:moveTo>
                  <a:pt x="0" y="0"/>
                </a:moveTo>
                <a:lnTo>
                  <a:pt x="5022499" y="0"/>
                </a:lnTo>
                <a:lnTo>
                  <a:pt x="5022499" y="3371352"/>
                </a:lnTo>
                <a:lnTo>
                  <a:pt x="0" y="3371352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2444433">
            <a:off x="15442292" y="-3477147"/>
            <a:ext cx="6141693" cy="5432839"/>
          </a:xfrm>
          <a:custGeom>
            <a:avLst/>
            <a:gdLst/>
            <a:ahLst/>
            <a:cxnLst/>
            <a:rect r="r" b="b" t="t" l="l"/>
            <a:pathLst>
              <a:path h="5432839" w="6141693">
                <a:moveTo>
                  <a:pt x="0" y="0"/>
                </a:moveTo>
                <a:lnTo>
                  <a:pt x="6141694" y="0"/>
                </a:lnTo>
                <a:lnTo>
                  <a:pt x="6141694" y="5432840"/>
                </a:lnTo>
                <a:lnTo>
                  <a:pt x="0" y="5432840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9" id="19"/>
          <p:cNvSpPr/>
          <p:nvPr/>
        </p:nvSpPr>
        <p:spPr>
          <a:xfrm flipH="false" flipV="false" rot="0">
            <a:off x="17607063" y="5712499"/>
            <a:ext cx="4922471" cy="6221133"/>
          </a:xfrm>
          <a:custGeom>
            <a:avLst/>
            <a:gdLst/>
            <a:ahLst/>
            <a:cxnLst/>
            <a:rect r="r" b="b" t="t" l="l"/>
            <a:pathLst>
              <a:path h="6221133" w="4922471">
                <a:moveTo>
                  <a:pt x="0" y="0"/>
                </a:moveTo>
                <a:lnTo>
                  <a:pt x="4922471" y="0"/>
                </a:lnTo>
                <a:lnTo>
                  <a:pt x="4922471" y="6221133"/>
                </a:lnTo>
                <a:lnTo>
                  <a:pt x="0" y="6221133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0" id="20"/>
          <p:cNvSpPr/>
          <p:nvPr/>
        </p:nvSpPr>
        <p:spPr>
          <a:xfrm flipH="false" flipV="false" rot="0">
            <a:off x="15774763" y="9045341"/>
            <a:ext cx="4054923" cy="3553126"/>
          </a:xfrm>
          <a:custGeom>
            <a:avLst/>
            <a:gdLst/>
            <a:ahLst/>
            <a:cxnLst/>
            <a:rect r="r" b="b" t="t" l="l"/>
            <a:pathLst>
              <a:path h="3553126" w="4054923">
                <a:moveTo>
                  <a:pt x="0" y="0"/>
                </a:moveTo>
                <a:lnTo>
                  <a:pt x="4054924" y="0"/>
                </a:lnTo>
                <a:lnTo>
                  <a:pt x="4054924" y="3553126"/>
                </a:lnTo>
                <a:lnTo>
                  <a:pt x="0" y="355312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5400000">
            <a:off x="16762621" y="3887512"/>
            <a:ext cx="5286681" cy="4114800"/>
          </a:xfrm>
          <a:custGeom>
            <a:avLst/>
            <a:gdLst/>
            <a:ahLst/>
            <a:cxnLst/>
            <a:rect r="r" b="b" t="t" l="l"/>
            <a:pathLst>
              <a:path h="4114800" w="5286681">
                <a:moveTo>
                  <a:pt x="0" y="0"/>
                </a:moveTo>
                <a:lnTo>
                  <a:pt x="5286681" y="0"/>
                </a:lnTo>
                <a:lnTo>
                  <a:pt x="52866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1619266" y="-1710386"/>
            <a:ext cx="4409947" cy="2585331"/>
          </a:xfrm>
          <a:custGeom>
            <a:avLst/>
            <a:gdLst/>
            <a:ahLst/>
            <a:cxnLst/>
            <a:rect r="r" b="b" t="t" l="l"/>
            <a:pathLst>
              <a:path h="2585331" w="4409947">
                <a:moveTo>
                  <a:pt x="0" y="0"/>
                </a:moveTo>
                <a:lnTo>
                  <a:pt x="4409947" y="0"/>
                </a:lnTo>
                <a:lnTo>
                  <a:pt x="4409947" y="2585332"/>
                </a:lnTo>
                <a:lnTo>
                  <a:pt x="0" y="2585332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3" id="23"/>
          <p:cNvSpPr/>
          <p:nvPr/>
        </p:nvSpPr>
        <p:spPr>
          <a:xfrm flipH="false" flipV="false" rot="-10800000">
            <a:off x="3814367" y="9303734"/>
            <a:ext cx="3380281" cy="2869014"/>
          </a:xfrm>
          <a:custGeom>
            <a:avLst/>
            <a:gdLst/>
            <a:ahLst/>
            <a:cxnLst/>
            <a:rect r="r" b="b" t="t" l="l"/>
            <a:pathLst>
              <a:path h="2869014" w="3380281">
                <a:moveTo>
                  <a:pt x="0" y="0"/>
                </a:moveTo>
                <a:lnTo>
                  <a:pt x="3380281" y="0"/>
                </a:lnTo>
                <a:lnTo>
                  <a:pt x="3380281" y="2869013"/>
                </a:lnTo>
                <a:lnTo>
                  <a:pt x="0" y="2869013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4" id="24"/>
          <p:cNvSpPr/>
          <p:nvPr/>
        </p:nvSpPr>
        <p:spPr>
          <a:xfrm flipH="false" flipV="false" rot="10537416">
            <a:off x="7642992" y="9218024"/>
            <a:ext cx="4112836" cy="2411150"/>
          </a:xfrm>
          <a:custGeom>
            <a:avLst/>
            <a:gdLst/>
            <a:ahLst/>
            <a:cxnLst/>
            <a:rect r="r" b="b" t="t" l="l"/>
            <a:pathLst>
              <a:path h="2411150" w="4112836">
                <a:moveTo>
                  <a:pt x="0" y="0"/>
                </a:moveTo>
                <a:lnTo>
                  <a:pt x="4112836" y="0"/>
                </a:lnTo>
                <a:lnTo>
                  <a:pt x="4112836" y="2411150"/>
                </a:lnTo>
                <a:lnTo>
                  <a:pt x="0" y="2411150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5" id="25"/>
          <p:cNvSpPr/>
          <p:nvPr/>
        </p:nvSpPr>
        <p:spPr>
          <a:xfrm flipH="false" flipV="false" rot="5400000">
            <a:off x="-3469812" y="7807300"/>
            <a:ext cx="4470794" cy="3479768"/>
          </a:xfrm>
          <a:custGeom>
            <a:avLst/>
            <a:gdLst/>
            <a:ahLst/>
            <a:cxnLst/>
            <a:rect r="r" b="b" t="t" l="l"/>
            <a:pathLst>
              <a:path h="3479768" w="4470794">
                <a:moveTo>
                  <a:pt x="0" y="0"/>
                </a:moveTo>
                <a:lnTo>
                  <a:pt x="4470794" y="0"/>
                </a:lnTo>
                <a:lnTo>
                  <a:pt x="4470794" y="3479767"/>
                </a:lnTo>
                <a:lnTo>
                  <a:pt x="0" y="3479767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3621358" y="1409274"/>
            <a:ext cx="11311780" cy="74954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8437"/>
              </a:lnSpc>
              <a:spcBef>
                <a:spcPct val="0"/>
              </a:spcBef>
            </a:pPr>
            <a:r>
              <a:rPr lang="en-US" sz="7401">
                <a:solidFill>
                  <a:srgbClr val="FBF6F1"/>
                </a:solidFill>
                <a:latin typeface="Lazydog"/>
                <a:ea typeface="Lazydog"/>
                <a:cs typeface="Lazydog"/>
                <a:sym typeface="Lazydog"/>
              </a:rPr>
              <a:t>The smallest conversations often have the biggest impact. Keep listening. Keep wondering. Keep sparking a love of learning.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DAHOgU9jETQ</dc:identifier>
  <dcterms:modified xsi:type="dcterms:W3CDTF">2011-08-01T06:04:30Z</dcterms:modified>
  <cp:revision>1</cp:revision>
  <dc:title>1 - Why Oracy Starts in Nursery</dc:title>
</cp:coreProperties>
</file>