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Monterchi Bold" charset="1" panose="02000503060000020004"/>
      <p:regular r:id="rId22"/>
    </p:embeddedFont>
    <p:embeddedFont>
      <p:font typeface="Bugaki" charset="1" panose="00000000000000000000"/>
      <p:regular r:id="rId23"/>
    </p:embeddedFont>
    <p:embeddedFont>
      <p:font typeface="Monterchi" charset="1" panose="02000503060000020004"/>
      <p:regular r:id="rId24"/>
    </p:embeddedFont>
    <p:embeddedFont>
      <p:font typeface="Canva Sans" charset="1" panose="020B0503030501040103"/>
      <p:regular r:id="rId25"/>
    </p:embeddedFont>
    <p:embeddedFont>
      <p:font typeface="Monterchi Bold Italics" charset="1" panose="02000503060000020004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educationendowmentfoundation.org.uk/education-evidence/guidance-reports/teaching-assistants?utm_source=chatgpt.com" TargetMode="External" Type="http://schemas.openxmlformats.org/officeDocument/2006/relationships/hyperlink"/><Relationship Id="rId3" Target="https://educationendowmentfoundation.org.uk/education-evidence/teaching-learning-toolkit/teaching-assistant-interventions?utm_source=chatgpt.com" TargetMode="External" Type="http://schemas.openxmlformats.org/officeDocument/2006/relationships/hyperlink"/><Relationship Id="rId4" Target="https://educationendowmentfoundation.org.uk/education-evidence/guidance-reports/send?utm_source=chatgpt.com" TargetMode="External" Type="http://schemas.openxmlformats.org/officeDocument/2006/relationships/hyperlink"/><Relationship Id="rId5" Target="https://www.ucl.ac.uk/ioe/departments-and-centres/centres/deployment-and-impact-support-staff-project?utm_source=chatgpt.com" TargetMode="External" Type="http://schemas.openxmlformats.org/officeDocument/2006/relationships/hyperlink"/><Relationship Id="rId6" Target="../media/image7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84624" y="947100"/>
            <a:ext cx="15554211" cy="8392801"/>
            <a:chOff x="0" y="0"/>
            <a:chExt cx="20738948" cy="11190401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0691668" cy="11190401"/>
              <a:chOff x="0" y="0"/>
              <a:chExt cx="4024515" cy="217652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4024839" cy="2174550"/>
              </a:xfrm>
              <a:custGeom>
                <a:avLst/>
                <a:gdLst/>
                <a:ahLst/>
                <a:cxnLst/>
                <a:rect r="r" b="b" t="t" l="l"/>
                <a:pathLst>
                  <a:path h="2174550" w="4024839">
                    <a:moveTo>
                      <a:pt x="4014355" y="27234"/>
                    </a:moveTo>
                    <a:cubicBezTo>
                      <a:pt x="4005466" y="23424"/>
                      <a:pt x="3996575" y="20884"/>
                      <a:pt x="3987685" y="20884"/>
                    </a:cubicBezTo>
                    <a:cubicBezTo>
                      <a:pt x="3961016" y="19614"/>
                      <a:pt x="3901553" y="19614"/>
                      <a:pt x="3835672" y="17074"/>
                    </a:cubicBezTo>
                    <a:cubicBezTo>
                      <a:pt x="3685086" y="11994"/>
                      <a:pt x="3537637" y="5644"/>
                      <a:pt x="3387050" y="3104"/>
                    </a:cubicBezTo>
                    <a:cubicBezTo>
                      <a:pt x="3264699" y="564"/>
                      <a:pt x="3145485" y="3104"/>
                      <a:pt x="3023133" y="1834"/>
                    </a:cubicBezTo>
                    <a:cubicBezTo>
                      <a:pt x="2969801" y="1834"/>
                      <a:pt x="2916468" y="-706"/>
                      <a:pt x="2863136" y="1834"/>
                    </a:cubicBezTo>
                    <a:cubicBezTo>
                      <a:pt x="2734510" y="9454"/>
                      <a:pt x="2605884" y="10724"/>
                      <a:pt x="2474121" y="8184"/>
                    </a:cubicBezTo>
                    <a:cubicBezTo>
                      <a:pt x="2408239" y="6914"/>
                      <a:pt x="2342358" y="6914"/>
                      <a:pt x="2276477" y="6914"/>
                    </a:cubicBezTo>
                    <a:cubicBezTo>
                      <a:pt x="2157262" y="6914"/>
                      <a:pt x="2038048" y="6914"/>
                      <a:pt x="1918834" y="5644"/>
                    </a:cubicBezTo>
                    <a:cubicBezTo>
                      <a:pt x="1793346" y="4374"/>
                      <a:pt x="557283" y="1834"/>
                      <a:pt x="434932" y="564"/>
                    </a:cubicBezTo>
                    <a:cubicBezTo>
                      <a:pt x="334541" y="-706"/>
                      <a:pt x="237288" y="564"/>
                      <a:pt x="136897" y="564"/>
                    </a:cubicBezTo>
                    <a:cubicBezTo>
                      <a:pt x="67878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32850"/>
                      <a:pt x="16510" y="226656"/>
                      <a:pt x="17780" y="318815"/>
                    </a:cubicBezTo>
                    <a:cubicBezTo>
                      <a:pt x="19050" y="412621"/>
                      <a:pt x="17780" y="506426"/>
                      <a:pt x="16510" y="601877"/>
                    </a:cubicBezTo>
                    <a:cubicBezTo>
                      <a:pt x="15240" y="698974"/>
                      <a:pt x="2540" y="1717667"/>
                      <a:pt x="2540" y="1814764"/>
                    </a:cubicBezTo>
                    <a:cubicBezTo>
                      <a:pt x="2540" y="1910215"/>
                      <a:pt x="1270" y="2005666"/>
                      <a:pt x="0" y="2101117"/>
                    </a:cubicBezTo>
                    <a:cubicBezTo>
                      <a:pt x="0" y="2119939"/>
                      <a:pt x="3810" y="2130099"/>
                      <a:pt x="15240" y="2135179"/>
                    </a:cubicBezTo>
                    <a:cubicBezTo>
                      <a:pt x="22860" y="2138989"/>
                      <a:pt x="31750" y="2141529"/>
                      <a:pt x="40640" y="2142799"/>
                    </a:cubicBezTo>
                    <a:cubicBezTo>
                      <a:pt x="133760" y="2147879"/>
                      <a:pt x="252974" y="2151689"/>
                      <a:pt x="372188" y="2156769"/>
                    </a:cubicBezTo>
                    <a:cubicBezTo>
                      <a:pt x="438069" y="2159309"/>
                      <a:pt x="503951" y="2164389"/>
                      <a:pt x="569832" y="2165659"/>
                    </a:cubicBezTo>
                    <a:cubicBezTo>
                      <a:pt x="679635" y="2168199"/>
                      <a:pt x="1903148" y="2169469"/>
                      <a:pt x="2012951" y="2170739"/>
                    </a:cubicBezTo>
                    <a:cubicBezTo>
                      <a:pt x="2028637" y="2170739"/>
                      <a:pt x="2044323" y="2170739"/>
                      <a:pt x="2060009" y="2170739"/>
                    </a:cubicBezTo>
                    <a:cubicBezTo>
                      <a:pt x="2135302" y="2170739"/>
                      <a:pt x="2213732" y="2169469"/>
                      <a:pt x="2289025" y="2169469"/>
                    </a:cubicBezTo>
                    <a:cubicBezTo>
                      <a:pt x="2376867" y="2169469"/>
                      <a:pt x="2461572" y="2170739"/>
                      <a:pt x="2549414" y="2170739"/>
                    </a:cubicBezTo>
                    <a:cubicBezTo>
                      <a:pt x="2678040" y="2170739"/>
                      <a:pt x="2809803" y="2170739"/>
                      <a:pt x="2938429" y="2170739"/>
                    </a:cubicBezTo>
                    <a:cubicBezTo>
                      <a:pt x="3057643" y="2170739"/>
                      <a:pt x="3176857" y="2172009"/>
                      <a:pt x="3296071" y="2173279"/>
                    </a:cubicBezTo>
                    <a:cubicBezTo>
                      <a:pt x="3349404" y="2173279"/>
                      <a:pt x="3405874" y="2174549"/>
                      <a:pt x="3459206" y="2174549"/>
                    </a:cubicBezTo>
                    <a:cubicBezTo>
                      <a:pt x="3631753" y="2173279"/>
                      <a:pt x="3801163" y="2166929"/>
                      <a:pt x="3964825" y="2166929"/>
                    </a:cubicBezTo>
                    <a:cubicBezTo>
                      <a:pt x="3968635" y="2166929"/>
                      <a:pt x="3973716" y="2164389"/>
                      <a:pt x="3977525" y="2161849"/>
                    </a:cubicBezTo>
                    <a:cubicBezTo>
                      <a:pt x="3982605" y="2158039"/>
                      <a:pt x="3985146" y="2151689"/>
                      <a:pt x="3987685" y="2149149"/>
                    </a:cubicBezTo>
                    <a:cubicBezTo>
                      <a:pt x="3988955" y="2089597"/>
                      <a:pt x="3990225" y="2020477"/>
                      <a:pt x="3991496" y="1951358"/>
                    </a:cubicBezTo>
                    <a:cubicBezTo>
                      <a:pt x="3992766" y="1844387"/>
                      <a:pt x="4002925" y="817465"/>
                      <a:pt x="4004196" y="710494"/>
                    </a:cubicBezTo>
                    <a:cubicBezTo>
                      <a:pt x="4004196" y="646311"/>
                      <a:pt x="4005466" y="582129"/>
                      <a:pt x="4006735" y="517946"/>
                    </a:cubicBezTo>
                    <a:cubicBezTo>
                      <a:pt x="4008005" y="448826"/>
                      <a:pt x="4009275" y="379707"/>
                      <a:pt x="4011816" y="310587"/>
                    </a:cubicBezTo>
                    <a:cubicBezTo>
                      <a:pt x="4013085" y="269444"/>
                      <a:pt x="4013085" y="226656"/>
                      <a:pt x="4018166" y="185513"/>
                    </a:cubicBezTo>
                    <a:cubicBezTo>
                      <a:pt x="4023246" y="136142"/>
                      <a:pt x="4025785" y="88416"/>
                      <a:pt x="4024516" y="43744"/>
                    </a:cubicBezTo>
                    <a:cubicBezTo>
                      <a:pt x="4024516" y="37394"/>
                      <a:pt x="4020705" y="29774"/>
                      <a:pt x="4014355" y="27234"/>
                    </a:cubicBezTo>
                    <a:close/>
                  </a:path>
                </a:pathLst>
              </a:custGeom>
              <a:solidFill>
                <a:srgbClr val="64220A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349425"/>
              <a:ext cx="20691668" cy="10491550"/>
              <a:chOff x="0" y="0"/>
              <a:chExt cx="4024515" cy="2040599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-564"/>
                <a:ext cx="4024839" cy="2038624"/>
              </a:xfrm>
              <a:custGeom>
                <a:avLst/>
                <a:gdLst/>
                <a:ahLst/>
                <a:cxnLst/>
                <a:rect r="r" b="b" t="t" l="l"/>
                <a:pathLst>
                  <a:path h="2038624" w="4024839">
                    <a:moveTo>
                      <a:pt x="4014355" y="27234"/>
                    </a:moveTo>
                    <a:cubicBezTo>
                      <a:pt x="4005466" y="23424"/>
                      <a:pt x="3996575" y="20884"/>
                      <a:pt x="3987685" y="20884"/>
                    </a:cubicBezTo>
                    <a:cubicBezTo>
                      <a:pt x="3961016" y="19614"/>
                      <a:pt x="3901553" y="19614"/>
                      <a:pt x="3835672" y="17074"/>
                    </a:cubicBezTo>
                    <a:cubicBezTo>
                      <a:pt x="3685086" y="11994"/>
                      <a:pt x="3537637" y="5644"/>
                      <a:pt x="3387050" y="3104"/>
                    </a:cubicBezTo>
                    <a:cubicBezTo>
                      <a:pt x="3264699" y="564"/>
                      <a:pt x="3145485" y="3104"/>
                      <a:pt x="3023133" y="1834"/>
                    </a:cubicBezTo>
                    <a:cubicBezTo>
                      <a:pt x="2969801" y="1834"/>
                      <a:pt x="2916468" y="-706"/>
                      <a:pt x="2863136" y="1834"/>
                    </a:cubicBezTo>
                    <a:cubicBezTo>
                      <a:pt x="2734510" y="9454"/>
                      <a:pt x="2605884" y="10724"/>
                      <a:pt x="2474121" y="8184"/>
                    </a:cubicBezTo>
                    <a:cubicBezTo>
                      <a:pt x="2408239" y="6914"/>
                      <a:pt x="2342358" y="6914"/>
                      <a:pt x="2276477" y="6914"/>
                    </a:cubicBezTo>
                    <a:cubicBezTo>
                      <a:pt x="2157262" y="6914"/>
                      <a:pt x="2038048" y="6914"/>
                      <a:pt x="1918834" y="5644"/>
                    </a:cubicBezTo>
                    <a:cubicBezTo>
                      <a:pt x="1793346" y="4374"/>
                      <a:pt x="557283" y="1834"/>
                      <a:pt x="434932" y="564"/>
                    </a:cubicBezTo>
                    <a:cubicBezTo>
                      <a:pt x="334541" y="-706"/>
                      <a:pt x="237288" y="564"/>
                      <a:pt x="136897" y="564"/>
                    </a:cubicBezTo>
                    <a:cubicBezTo>
                      <a:pt x="67878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28356"/>
                      <a:pt x="16510" y="215929"/>
                      <a:pt x="17780" y="301966"/>
                    </a:cubicBezTo>
                    <a:cubicBezTo>
                      <a:pt x="19050" y="389540"/>
                      <a:pt x="17780" y="477113"/>
                      <a:pt x="16510" y="566223"/>
                    </a:cubicBezTo>
                    <a:cubicBezTo>
                      <a:pt x="15240" y="656870"/>
                      <a:pt x="2540" y="1607888"/>
                      <a:pt x="2540" y="1698534"/>
                    </a:cubicBezTo>
                    <a:cubicBezTo>
                      <a:pt x="2540" y="1787644"/>
                      <a:pt x="1270" y="1876754"/>
                      <a:pt x="0" y="1965864"/>
                    </a:cubicBezTo>
                    <a:cubicBezTo>
                      <a:pt x="0" y="1984013"/>
                      <a:pt x="3810" y="1994173"/>
                      <a:pt x="15240" y="1999253"/>
                    </a:cubicBezTo>
                    <a:cubicBezTo>
                      <a:pt x="22860" y="2003063"/>
                      <a:pt x="31750" y="2005603"/>
                      <a:pt x="40640" y="2006873"/>
                    </a:cubicBezTo>
                    <a:cubicBezTo>
                      <a:pt x="133760" y="2011953"/>
                      <a:pt x="252974" y="2015763"/>
                      <a:pt x="372188" y="2020843"/>
                    </a:cubicBezTo>
                    <a:cubicBezTo>
                      <a:pt x="438069" y="2023383"/>
                      <a:pt x="503951" y="2028463"/>
                      <a:pt x="569832" y="2029733"/>
                    </a:cubicBezTo>
                    <a:cubicBezTo>
                      <a:pt x="679635" y="2032273"/>
                      <a:pt x="1903148" y="2033543"/>
                      <a:pt x="2012951" y="2034813"/>
                    </a:cubicBezTo>
                    <a:cubicBezTo>
                      <a:pt x="2028637" y="2034813"/>
                      <a:pt x="2044323" y="2034813"/>
                      <a:pt x="2060009" y="2034813"/>
                    </a:cubicBezTo>
                    <a:cubicBezTo>
                      <a:pt x="2135302" y="2034813"/>
                      <a:pt x="2213732" y="2033543"/>
                      <a:pt x="2289025" y="2033543"/>
                    </a:cubicBezTo>
                    <a:cubicBezTo>
                      <a:pt x="2376867" y="2033543"/>
                      <a:pt x="2461572" y="2034813"/>
                      <a:pt x="2549414" y="2034813"/>
                    </a:cubicBezTo>
                    <a:cubicBezTo>
                      <a:pt x="2678040" y="2034813"/>
                      <a:pt x="2809803" y="2034813"/>
                      <a:pt x="2938429" y="2034813"/>
                    </a:cubicBezTo>
                    <a:cubicBezTo>
                      <a:pt x="3057643" y="2034813"/>
                      <a:pt x="3176857" y="2036083"/>
                      <a:pt x="3296071" y="2037353"/>
                    </a:cubicBezTo>
                    <a:cubicBezTo>
                      <a:pt x="3349404" y="2037353"/>
                      <a:pt x="3405874" y="2038623"/>
                      <a:pt x="3459206" y="2038623"/>
                    </a:cubicBezTo>
                    <a:cubicBezTo>
                      <a:pt x="3631753" y="2037353"/>
                      <a:pt x="3801163" y="2031003"/>
                      <a:pt x="3964825" y="2031003"/>
                    </a:cubicBezTo>
                    <a:cubicBezTo>
                      <a:pt x="3968635" y="2031003"/>
                      <a:pt x="3973716" y="2028463"/>
                      <a:pt x="3977525" y="2025923"/>
                    </a:cubicBezTo>
                    <a:cubicBezTo>
                      <a:pt x="3982605" y="2022113"/>
                      <a:pt x="3985146" y="2015763"/>
                      <a:pt x="3987685" y="2013223"/>
                    </a:cubicBezTo>
                    <a:cubicBezTo>
                      <a:pt x="3988955" y="1955109"/>
                      <a:pt x="3990225" y="1890581"/>
                      <a:pt x="3991496" y="1826054"/>
                    </a:cubicBezTo>
                    <a:cubicBezTo>
                      <a:pt x="3992766" y="1726189"/>
                      <a:pt x="4002925" y="767489"/>
                      <a:pt x="4004196" y="667624"/>
                    </a:cubicBezTo>
                    <a:cubicBezTo>
                      <a:pt x="4004196" y="607705"/>
                      <a:pt x="4005466" y="547787"/>
                      <a:pt x="4006735" y="487868"/>
                    </a:cubicBezTo>
                    <a:cubicBezTo>
                      <a:pt x="4008005" y="423340"/>
                      <a:pt x="4009275" y="358812"/>
                      <a:pt x="4011816" y="294284"/>
                    </a:cubicBezTo>
                    <a:cubicBezTo>
                      <a:pt x="4013085" y="255875"/>
                      <a:pt x="4013085" y="215929"/>
                      <a:pt x="4018166" y="177520"/>
                    </a:cubicBezTo>
                    <a:cubicBezTo>
                      <a:pt x="4023246" y="131428"/>
                      <a:pt x="4025785" y="86873"/>
                      <a:pt x="4024516" y="43744"/>
                    </a:cubicBezTo>
                    <a:cubicBezTo>
                      <a:pt x="4024516" y="37394"/>
                      <a:pt x="4020705" y="29774"/>
                      <a:pt x="4014355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7" id="7"/>
            <p:cNvSpPr/>
            <p:nvPr/>
          </p:nvSpPr>
          <p:spPr>
            <a:xfrm flipH="false" flipV="false" rot="-5400000">
              <a:off x="-277111" y="926991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3"/>
                  </a:lnTo>
                  <a:lnTo>
                    <a:pt x="0" y="609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227103" y="3037991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5400000">
              <a:off x="-277111" y="5148992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5400000">
              <a:off x="-302116" y="7259993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3"/>
                  </a:lnTo>
                  <a:lnTo>
                    <a:pt x="0" y="609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5400000">
              <a:off x="-302116" y="9370993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19692858" y="9370993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5400000">
              <a:off x="19642849" y="7259993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3"/>
                  </a:lnTo>
                  <a:lnTo>
                    <a:pt x="0" y="609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400000">
              <a:off x="19667854" y="5148992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5400000">
              <a:off x="19709169" y="3037991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5490567">
              <a:off x="19811813" y="922916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2175588" y="1724185"/>
            <a:ext cx="13936825" cy="6838631"/>
            <a:chOff x="0" y="0"/>
            <a:chExt cx="3710469" cy="182068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6510" y="11430"/>
              <a:ext cx="3679989" cy="1796552"/>
            </a:xfrm>
            <a:custGeom>
              <a:avLst/>
              <a:gdLst/>
              <a:ahLst/>
              <a:cxnLst/>
              <a:rect r="r" b="b" t="t" l="l"/>
              <a:pathLst>
                <a:path h="1796552" w="3679989">
                  <a:moveTo>
                    <a:pt x="1270" y="0"/>
                  </a:moveTo>
                  <a:lnTo>
                    <a:pt x="3679989" y="15240"/>
                  </a:lnTo>
                  <a:lnTo>
                    <a:pt x="3648239" y="1796552"/>
                  </a:lnTo>
                  <a:lnTo>
                    <a:pt x="1330217" y="1796552"/>
                  </a:lnTo>
                  <a:lnTo>
                    <a:pt x="0" y="1769882"/>
                  </a:lnTo>
                  <a:lnTo>
                    <a:pt x="11430" y="583190"/>
                  </a:lnTo>
                  <a:close/>
                </a:path>
              </a:pathLst>
            </a:custGeom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080" y="0"/>
              <a:ext cx="3707099" cy="1820682"/>
            </a:xfrm>
            <a:custGeom>
              <a:avLst/>
              <a:gdLst/>
              <a:ahLst/>
              <a:cxnLst/>
              <a:rect r="r" b="b" t="t" l="l"/>
              <a:pathLst>
                <a:path h="1820682" w="3707099">
                  <a:moveTo>
                    <a:pt x="3673829" y="1795282"/>
                  </a:moveTo>
                  <a:cubicBezTo>
                    <a:pt x="3671289" y="1799092"/>
                    <a:pt x="3667479" y="1804172"/>
                    <a:pt x="3663669" y="1807982"/>
                  </a:cubicBezTo>
                  <a:cubicBezTo>
                    <a:pt x="3659859" y="1810522"/>
                    <a:pt x="3654779" y="1813062"/>
                    <a:pt x="3650969" y="1813062"/>
                  </a:cubicBezTo>
                  <a:cubicBezTo>
                    <a:pt x="3529013" y="1811792"/>
                    <a:pt x="3372437" y="1818142"/>
                    <a:pt x="3212961" y="1820682"/>
                  </a:cubicBezTo>
                  <a:cubicBezTo>
                    <a:pt x="3163669" y="1820682"/>
                    <a:pt x="3111477" y="1819412"/>
                    <a:pt x="3062184" y="1819412"/>
                  </a:cubicBezTo>
                  <a:cubicBezTo>
                    <a:pt x="2952001" y="1818142"/>
                    <a:pt x="2841818" y="1816872"/>
                    <a:pt x="2731635" y="1816872"/>
                  </a:cubicBezTo>
                  <a:lnTo>
                    <a:pt x="2372090" y="1816872"/>
                  </a:lnTo>
                  <a:cubicBezTo>
                    <a:pt x="2290902" y="1816872"/>
                    <a:pt x="2212614" y="1815602"/>
                    <a:pt x="2131427" y="1815602"/>
                  </a:cubicBezTo>
                  <a:cubicBezTo>
                    <a:pt x="2061837" y="1815602"/>
                    <a:pt x="1989349" y="1815602"/>
                    <a:pt x="1919759" y="1816872"/>
                  </a:cubicBezTo>
                  <a:lnTo>
                    <a:pt x="1876266" y="1816872"/>
                  </a:lnTo>
                  <a:cubicBezTo>
                    <a:pt x="1774781" y="1815602"/>
                    <a:pt x="643955" y="1814332"/>
                    <a:pt x="542470" y="1811792"/>
                  </a:cubicBezTo>
                  <a:cubicBezTo>
                    <a:pt x="481579" y="1810522"/>
                    <a:pt x="420689" y="1805442"/>
                    <a:pt x="359798" y="1802902"/>
                  </a:cubicBezTo>
                  <a:cubicBezTo>
                    <a:pt x="249615" y="1797822"/>
                    <a:pt x="139432" y="1794012"/>
                    <a:pt x="40830" y="1788932"/>
                  </a:cubicBezTo>
                  <a:cubicBezTo>
                    <a:pt x="31940" y="1787662"/>
                    <a:pt x="23050" y="1785122"/>
                    <a:pt x="15430" y="1781312"/>
                  </a:cubicBezTo>
                  <a:cubicBezTo>
                    <a:pt x="4000" y="1776232"/>
                    <a:pt x="-1080" y="1764802"/>
                    <a:pt x="190" y="1749173"/>
                  </a:cubicBezTo>
                  <a:cubicBezTo>
                    <a:pt x="1460" y="1670299"/>
                    <a:pt x="2730" y="1590065"/>
                    <a:pt x="2730" y="1511191"/>
                  </a:cubicBezTo>
                  <a:cubicBezTo>
                    <a:pt x="4000" y="1430957"/>
                    <a:pt x="16700" y="589180"/>
                    <a:pt x="16700" y="508946"/>
                  </a:cubicBezTo>
                  <a:cubicBezTo>
                    <a:pt x="17970" y="431432"/>
                    <a:pt x="19240" y="353918"/>
                    <a:pt x="17970" y="275044"/>
                  </a:cubicBezTo>
                  <a:cubicBezTo>
                    <a:pt x="16700" y="197530"/>
                    <a:pt x="15430" y="121375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78541" y="3810"/>
                    <a:pt x="142331" y="2540"/>
                  </a:cubicBezTo>
                  <a:cubicBezTo>
                    <a:pt x="232218" y="0"/>
                    <a:pt x="325003" y="0"/>
                    <a:pt x="414890" y="0"/>
                  </a:cubicBezTo>
                  <a:cubicBezTo>
                    <a:pt x="527972" y="1270"/>
                    <a:pt x="1670397" y="3810"/>
                    <a:pt x="1783480" y="5080"/>
                  </a:cubicBezTo>
                  <a:cubicBezTo>
                    <a:pt x="1893663" y="6350"/>
                    <a:pt x="2003846" y="6350"/>
                    <a:pt x="2114029" y="6350"/>
                  </a:cubicBezTo>
                  <a:cubicBezTo>
                    <a:pt x="2174920" y="6350"/>
                    <a:pt x="2235811" y="6350"/>
                    <a:pt x="2296701" y="7620"/>
                  </a:cubicBezTo>
                  <a:cubicBezTo>
                    <a:pt x="2415583" y="10160"/>
                    <a:pt x="2537365" y="8890"/>
                    <a:pt x="2656246" y="1270"/>
                  </a:cubicBezTo>
                  <a:cubicBezTo>
                    <a:pt x="2705539" y="-1270"/>
                    <a:pt x="2754831" y="1270"/>
                    <a:pt x="2804124" y="1270"/>
                  </a:cubicBezTo>
                  <a:cubicBezTo>
                    <a:pt x="2914307" y="1270"/>
                    <a:pt x="3024490" y="0"/>
                    <a:pt x="3134673" y="2540"/>
                  </a:cubicBezTo>
                  <a:cubicBezTo>
                    <a:pt x="3273851" y="5080"/>
                    <a:pt x="3410131" y="12700"/>
                    <a:pt x="3549309" y="16510"/>
                  </a:cubicBezTo>
                  <a:cubicBezTo>
                    <a:pt x="3610200" y="19050"/>
                    <a:pt x="3642079" y="17780"/>
                    <a:pt x="3668749" y="20320"/>
                  </a:cubicBezTo>
                  <a:cubicBezTo>
                    <a:pt x="3677639" y="21590"/>
                    <a:pt x="3686529" y="24130"/>
                    <a:pt x="3695419" y="26670"/>
                  </a:cubicBezTo>
                  <a:cubicBezTo>
                    <a:pt x="3703039" y="29210"/>
                    <a:pt x="3706849" y="35560"/>
                    <a:pt x="3706849" y="45720"/>
                  </a:cubicBezTo>
                  <a:cubicBezTo>
                    <a:pt x="3708119" y="84658"/>
                    <a:pt x="3704309" y="125455"/>
                    <a:pt x="3700499" y="166252"/>
                  </a:cubicBezTo>
                  <a:cubicBezTo>
                    <a:pt x="3696689" y="200249"/>
                    <a:pt x="3695419" y="235607"/>
                    <a:pt x="3694149" y="269604"/>
                  </a:cubicBezTo>
                  <a:cubicBezTo>
                    <a:pt x="3691609" y="326720"/>
                    <a:pt x="3690339" y="383836"/>
                    <a:pt x="3689069" y="440951"/>
                  </a:cubicBezTo>
                  <a:cubicBezTo>
                    <a:pt x="3687799" y="493987"/>
                    <a:pt x="3686529" y="547023"/>
                    <a:pt x="3686529" y="600059"/>
                  </a:cubicBezTo>
                  <a:cubicBezTo>
                    <a:pt x="3686529" y="688453"/>
                    <a:pt x="3675099" y="1537029"/>
                    <a:pt x="3673829" y="1625422"/>
                  </a:cubicBezTo>
                  <a:cubicBezTo>
                    <a:pt x="3676369" y="1682538"/>
                    <a:pt x="3675099" y="1739654"/>
                    <a:pt x="3673829" y="1795282"/>
                  </a:cubicBezTo>
                  <a:close/>
                  <a:moveTo>
                    <a:pt x="16700" y="1764802"/>
                  </a:moveTo>
                  <a:cubicBezTo>
                    <a:pt x="21780" y="1766072"/>
                    <a:pt x="28130" y="1768612"/>
                    <a:pt x="35750" y="1768612"/>
                  </a:cubicBezTo>
                  <a:cubicBezTo>
                    <a:pt x="136532" y="1773692"/>
                    <a:pt x="255414" y="1778772"/>
                    <a:pt x="371396" y="1782582"/>
                  </a:cubicBezTo>
                  <a:cubicBezTo>
                    <a:pt x="426488" y="1785122"/>
                    <a:pt x="481579" y="1788932"/>
                    <a:pt x="539571" y="1790202"/>
                  </a:cubicBezTo>
                  <a:cubicBezTo>
                    <a:pt x="577265" y="1791472"/>
                    <a:pt x="1644301" y="1787662"/>
                    <a:pt x="1679096" y="1788932"/>
                  </a:cubicBezTo>
                  <a:cubicBezTo>
                    <a:pt x="1739987" y="1790202"/>
                    <a:pt x="1800877" y="1792742"/>
                    <a:pt x="1861768" y="1794012"/>
                  </a:cubicBezTo>
                  <a:cubicBezTo>
                    <a:pt x="1890764" y="1795282"/>
                    <a:pt x="1916860" y="1795282"/>
                    <a:pt x="1945855" y="1795282"/>
                  </a:cubicBezTo>
                  <a:cubicBezTo>
                    <a:pt x="2076335" y="1795282"/>
                    <a:pt x="2203915" y="1794012"/>
                    <a:pt x="2334395" y="1795282"/>
                  </a:cubicBezTo>
                  <a:cubicBezTo>
                    <a:pt x="2383688" y="1795282"/>
                    <a:pt x="2435880" y="1797822"/>
                    <a:pt x="2485173" y="1797822"/>
                  </a:cubicBezTo>
                  <a:cubicBezTo>
                    <a:pt x="2560561" y="1797822"/>
                    <a:pt x="2633050" y="1794012"/>
                    <a:pt x="2708438" y="1794012"/>
                  </a:cubicBezTo>
                  <a:cubicBezTo>
                    <a:pt x="2798325" y="1794012"/>
                    <a:pt x="2885311" y="1795282"/>
                    <a:pt x="2975198" y="1795282"/>
                  </a:cubicBezTo>
                  <a:cubicBezTo>
                    <a:pt x="3094079" y="1795282"/>
                    <a:pt x="3215860" y="1795282"/>
                    <a:pt x="3334742" y="1794012"/>
                  </a:cubicBezTo>
                  <a:cubicBezTo>
                    <a:pt x="3442026" y="1792742"/>
                    <a:pt x="3546410" y="1790202"/>
                    <a:pt x="3635729" y="1787662"/>
                  </a:cubicBezTo>
                  <a:cubicBezTo>
                    <a:pt x="3640809" y="1787662"/>
                    <a:pt x="3645889" y="1785122"/>
                    <a:pt x="3652239" y="1783852"/>
                  </a:cubicBezTo>
                  <a:cubicBezTo>
                    <a:pt x="3652239" y="1771152"/>
                    <a:pt x="3653509" y="1758452"/>
                    <a:pt x="3653509" y="1745093"/>
                  </a:cubicBezTo>
                  <a:lnTo>
                    <a:pt x="3653509" y="1702936"/>
                  </a:lnTo>
                  <a:cubicBezTo>
                    <a:pt x="3654779" y="1633581"/>
                    <a:pt x="3657319" y="1562867"/>
                    <a:pt x="3656049" y="1493512"/>
                  </a:cubicBezTo>
                  <a:cubicBezTo>
                    <a:pt x="3654779" y="1395600"/>
                    <a:pt x="3667479" y="538864"/>
                    <a:pt x="3671289" y="440951"/>
                  </a:cubicBezTo>
                  <a:cubicBezTo>
                    <a:pt x="3673829" y="383836"/>
                    <a:pt x="3676369" y="326720"/>
                    <a:pt x="3676369" y="269604"/>
                  </a:cubicBezTo>
                  <a:cubicBezTo>
                    <a:pt x="3676369" y="222008"/>
                    <a:pt x="3677639" y="175771"/>
                    <a:pt x="3685259" y="129535"/>
                  </a:cubicBezTo>
                  <a:cubicBezTo>
                    <a:pt x="3689069" y="102337"/>
                    <a:pt x="3691609" y="75139"/>
                    <a:pt x="3686529" y="48260"/>
                  </a:cubicBezTo>
                  <a:cubicBezTo>
                    <a:pt x="3678909" y="48260"/>
                    <a:pt x="3672559" y="46990"/>
                    <a:pt x="3664939" y="46990"/>
                  </a:cubicBezTo>
                  <a:cubicBezTo>
                    <a:pt x="3631919" y="44450"/>
                    <a:pt x="3569606" y="44450"/>
                    <a:pt x="3491318" y="39370"/>
                  </a:cubicBezTo>
                  <a:cubicBezTo>
                    <a:pt x="3346340" y="31750"/>
                    <a:pt x="3198463" y="26670"/>
                    <a:pt x="3053485" y="26670"/>
                  </a:cubicBezTo>
                  <a:cubicBezTo>
                    <a:pt x="2952001" y="26670"/>
                    <a:pt x="2847617" y="30480"/>
                    <a:pt x="2746133" y="22860"/>
                  </a:cubicBezTo>
                  <a:lnTo>
                    <a:pt x="2717137" y="22860"/>
                  </a:lnTo>
                  <a:cubicBezTo>
                    <a:pt x="2633050" y="26670"/>
                    <a:pt x="2543164" y="31750"/>
                    <a:pt x="2456177" y="33020"/>
                  </a:cubicBezTo>
                  <a:cubicBezTo>
                    <a:pt x="2360492" y="34290"/>
                    <a:pt x="2267706" y="30480"/>
                    <a:pt x="2172020" y="29210"/>
                  </a:cubicBezTo>
                  <a:cubicBezTo>
                    <a:pt x="2082134" y="27940"/>
                    <a:pt x="1992248" y="26670"/>
                    <a:pt x="1905261" y="26670"/>
                  </a:cubicBezTo>
                  <a:cubicBezTo>
                    <a:pt x="1873366" y="26670"/>
                    <a:pt x="1844371" y="27940"/>
                    <a:pt x="1812476" y="26670"/>
                  </a:cubicBezTo>
                  <a:cubicBezTo>
                    <a:pt x="1702292" y="25400"/>
                    <a:pt x="562767" y="22860"/>
                    <a:pt x="449684" y="22860"/>
                  </a:cubicBezTo>
                  <a:cubicBezTo>
                    <a:pt x="351099" y="21590"/>
                    <a:pt x="252515" y="22860"/>
                    <a:pt x="153930" y="22860"/>
                  </a:cubicBezTo>
                  <a:cubicBezTo>
                    <a:pt x="101738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80578"/>
                    <a:pt x="30670" y="124095"/>
                    <a:pt x="33210" y="166252"/>
                  </a:cubicBezTo>
                  <a:cubicBezTo>
                    <a:pt x="35750" y="242406"/>
                    <a:pt x="37020" y="318560"/>
                    <a:pt x="37020" y="394715"/>
                  </a:cubicBezTo>
                  <a:cubicBezTo>
                    <a:pt x="37020" y="443671"/>
                    <a:pt x="35750" y="491267"/>
                    <a:pt x="34480" y="540224"/>
                  </a:cubicBezTo>
                  <a:cubicBezTo>
                    <a:pt x="33210" y="587820"/>
                    <a:pt x="21780" y="1394240"/>
                    <a:pt x="20510" y="1440476"/>
                  </a:cubicBezTo>
                  <a:lnTo>
                    <a:pt x="20510" y="1530229"/>
                  </a:lnTo>
                  <a:cubicBezTo>
                    <a:pt x="20510" y="1598224"/>
                    <a:pt x="19240" y="1667579"/>
                    <a:pt x="19240" y="1735574"/>
                  </a:cubicBezTo>
                  <a:cubicBezTo>
                    <a:pt x="19240" y="1745093"/>
                    <a:pt x="17970" y="1753252"/>
                    <a:pt x="16700" y="1764802"/>
                  </a:cubicBezTo>
                  <a:close/>
                </a:path>
              </a:pathLst>
            </a:custGeom>
            <a:solidFill>
              <a:srgbClr val="AB5333"/>
            </a:solidFill>
          </p:spPr>
        </p:sp>
      </p:grpSp>
      <p:grpSp>
        <p:nvGrpSpPr>
          <p:cNvPr name="Group 20" id="20"/>
          <p:cNvGrpSpPr/>
          <p:nvPr/>
        </p:nvGrpSpPr>
        <p:grpSpPr>
          <a:xfrm rot="1086787">
            <a:off x="14396364" y="2012769"/>
            <a:ext cx="1446735" cy="1045808"/>
            <a:chOff x="0" y="0"/>
            <a:chExt cx="1928980" cy="1394410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1928980" cy="1394410"/>
              <a:chOff x="0" y="0"/>
              <a:chExt cx="3930483" cy="2841247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3930483" cy="2841247"/>
              </a:xfrm>
              <a:custGeom>
                <a:avLst/>
                <a:gdLst/>
                <a:ahLst/>
                <a:cxnLst/>
                <a:rect r="r" b="b" t="t" l="l"/>
                <a:pathLst>
                  <a:path h="2841247" w="3930483">
                    <a:moveTo>
                      <a:pt x="3929088" y="1207874"/>
                    </a:moveTo>
                    <a:lnTo>
                      <a:pt x="3929088" y="1207883"/>
                    </a:lnTo>
                    <a:cubicBezTo>
                      <a:pt x="3929088" y="2041954"/>
                      <a:pt x="3662411" y="2463240"/>
                      <a:pt x="3055318" y="2538382"/>
                    </a:cubicBezTo>
                    <a:cubicBezTo>
                      <a:pt x="3017276" y="2570405"/>
                      <a:pt x="2947210" y="2626474"/>
                      <a:pt x="2865932" y="2677462"/>
                    </a:cubicBezTo>
                    <a:cubicBezTo>
                      <a:pt x="2726537" y="2764910"/>
                      <a:pt x="2655482" y="2806277"/>
                      <a:pt x="2603503" y="2838763"/>
                    </a:cubicBezTo>
                    <a:cubicBezTo>
                      <a:pt x="2592121" y="2845876"/>
                      <a:pt x="2577585" y="2836772"/>
                      <a:pt x="2578988" y="2823423"/>
                    </a:cubicBezTo>
                    <a:lnTo>
                      <a:pt x="2612603" y="2558018"/>
                    </a:lnTo>
                    <a:cubicBezTo>
                      <a:pt x="2468305" y="2561360"/>
                      <a:pt x="2295918" y="2563470"/>
                      <a:pt x="2116992" y="2561443"/>
                    </a:cubicBezTo>
                    <a:cubicBezTo>
                      <a:pt x="1735265" y="2557116"/>
                      <a:pt x="1057072" y="2541468"/>
                      <a:pt x="1057072" y="2541468"/>
                    </a:cubicBezTo>
                    <a:cubicBezTo>
                      <a:pt x="812930" y="2523800"/>
                      <a:pt x="565144" y="2489838"/>
                      <a:pt x="398404" y="2373483"/>
                    </a:cubicBezTo>
                    <a:cubicBezTo>
                      <a:pt x="120505" y="2179559"/>
                      <a:pt x="0" y="1824502"/>
                      <a:pt x="0" y="1207883"/>
                    </a:cubicBezTo>
                    <a:lnTo>
                      <a:pt x="0" y="1207874"/>
                    </a:lnTo>
                    <a:cubicBezTo>
                      <a:pt x="8537" y="872335"/>
                      <a:pt x="34263" y="614079"/>
                      <a:pt x="140291" y="442991"/>
                    </a:cubicBezTo>
                    <a:cubicBezTo>
                      <a:pt x="342602" y="116533"/>
                      <a:pt x="736658" y="6821"/>
                      <a:pt x="1165678" y="6821"/>
                    </a:cubicBezTo>
                    <a:cubicBezTo>
                      <a:pt x="1165678" y="6821"/>
                      <a:pt x="1575098" y="22836"/>
                      <a:pt x="1976237" y="6821"/>
                    </a:cubicBezTo>
                    <a:cubicBezTo>
                      <a:pt x="2360650" y="-8527"/>
                      <a:pt x="2824577" y="6821"/>
                      <a:pt x="2824577" y="6821"/>
                    </a:cubicBezTo>
                    <a:cubicBezTo>
                      <a:pt x="3192883" y="21781"/>
                      <a:pt x="3556198" y="160443"/>
                      <a:pt x="3753938" y="405605"/>
                    </a:cubicBezTo>
                    <a:cubicBezTo>
                      <a:pt x="3904956" y="592839"/>
                      <a:pt x="3938230" y="842189"/>
                      <a:pt x="3929088" y="1207874"/>
                    </a:cubicBezTo>
                    <a:close/>
                  </a:path>
                </a:pathLst>
              </a:custGeom>
              <a:solidFill>
                <a:srgbClr val="FBC58A"/>
              </a:solidFill>
            </p:spPr>
          </p:sp>
        </p:grpSp>
        <p:sp>
          <p:nvSpPr>
            <p:cNvPr name="Freeform 23" id="23"/>
            <p:cNvSpPr/>
            <p:nvPr/>
          </p:nvSpPr>
          <p:spPr>
            <a:xfrm flipH="false" flipV="false" rot="0">
              <a:off x="604769" y="409506"/>
              <a:ext cx="719442" cy="497069"/>
            </a:xfrm>
            <a:custGeom>
              <a:avLst/>
              <a:gdLst/>
              <a:ahLst/>
              <a:cxnLst/>
              <a:rect r="r" b="b" t="t" l="l"/>
              <a:pathLst>
                <a:path h="497069" w="719442">
                  <a:moveTo>
                    <a:pt x="0" y="0"/>
                  </a:moveTo>
                  <a:lnTo>
                    <a:pt x="719442" y="0"/>
                  </a:lnTo>
                  <a:lnTo>
                    <a:pt x="719442" y="497069"/>
                  </a:lnTo>
                  <a:lnTo>
                    <a:pt x="0" y="497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-1219210">
            <a:off x="2609024" y="2012769"/>
            <a:ext cx="1318071" cy="983169"/>
            <a:chOff x="0" y="0"/>
            <a:chExt cx="1757429" cy="1310892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757429" cy="1310892"/>
              <a:chOff x="0" y="0"/>
              <a:chExt cx="3023432" cy="2255223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-1" y="0"/>
                <a:ext cx="3023434" cy="2255222"/>
              </a:xfrm>
              <a:custGeom>
                <a:avLst/>
                <a:gdLst/>
                <a:ahLst/>
                <a:cxnLst/>
                <a:rect r="r" b="b" t="t" l="l"/>
                <a:pathLst>
                  <a:path h="2255222" w="3023434">
                    <a:moveTo>
                      <a:pt x="2991602" y="1654679"/>
                    </a:moveTo>
                    <a:cubicBezTo>
                      <a:pt x="2989175" y="1834703"/>
                      <a:pt x="2816060" y="1968357"/>
                      <a:pt x="2615184" y="1968357"/>
                    </a:cubicBezTo>
                    <a:cubicBezTo>
                      <a:pt x="2615184" y="1968357"/>
                      <a:pt x="2421204" y="1958387"/>
                      <a:pt x="2124796" y="1971831"/>
                    </a:cubicBezTo>
                    <a:cubicBezTo>
                      <a:pt x="1937621" y="1980321"/>
                      <a:pt x="1393481" y="1983448"/>
                      <a:pt x="908799" y="1984601"/>
                    </a:cubicBezTo>
                    <a:lnTo>
                      <a:pt x="940817" y="2237399"/>
                    </a:lnTo>
                    <a:cubicBezTo>
                      <a:pt x="942220" y="2250746"/>
                      <a:pt x="927684" y="2259851"/>
                      <a:pt x="916302" y="2252737"/>
                    </a:cubicBezTo>
                    <a:cubicBezTo>
                      <a:pt x="864324" y="2220252"/>
                      <a:pt x="793268" y="2178884"/>
                      <a:pt x="653873" y="2091437"/>
                    </a:cubicBezTo>
                    <a:cubicBezTo>
                      <a:pt x="595960" y="2055106"/>
                      <a:pt x="543807" y="2016223"/>
                      <a:pt x="504750" y="1985226"/>
                    </a:cubicBezTo>
                    <a:cubicBezTo>
                      <a:pt x="439719" y="1985274"/>
                      <a:pt x="401817" y="1985274"/>
                      <a:pt x="401817" y="1985274"/>
                    </a:cubicBezTo>
                    <a:cubicBezTo>
                      <a:pt x="200942" y="1985274"/>
                      <a:pt x="26610" y="1888006"/>
                      <a:pt x="25400" y="1727894"/>
                    </a:cubicBezTo>
                    <a:cubicBezTo>
                      <a:pt x="25400" y="1727894"/>
                      <a:pt x="0" y="821138"/>
                      <a:pt x="0" y="606979"/>
                    </a:cubicBezTo>
                    <a:cubicBezTo>
                      <a:pt x="0" y="392820"/>
                      <a:pt x="12700" y="249245"/>
                      <a:pt x="12700" y="249245"/>
                    </a:cubicBezTo>
                    <a:cubicBezTo>
                      <a:pt x="12701" y="120576"/>
                      <a:pt x="1" y="0"/>
                      <a:pt x="376419" y="8134"/>
                    </a:cubicBezTo>
                    <a:cubicBezTo>
                      <a:pt x="376419" y="8134"/>
                      <a:pt x="936900" y="28433"/>
                      <a:pt x="1332325" y="20834"/>
                    </a:cubicBezTo>
                    <a:cubicBezTo>
                      <a:pt x="1596671" y="12700"/>
                      <a:pt x="2577084" y="0"/>
                      <a:pt x="2577084" y="0"/>
                    </a:cubicBezTo>
                    <a:cubicBezTo>
                      <a:pt x="2832372" y="0"/>
                      <a:pt x="3023432" y="101068"/>
                      <a:pt x="3017002" y="303615"/>
                    </a:cubicBezTo>
                    <a:cubicBezTo>
                      <a:pt x="3017002" y="303615"/>
                      <a:pt x="3015367" y="802156"/>
                      <a:pt x="3022535" y="1036845"/>
                    </a:cubicBezTo>
                    <a:cubicBezTo>
                      <a:pt x="3029703" y="1321609"/>
                      <a:pt x="2991602" y="1654679"/>
                      <a:pt x="2991602" y="1654679"/>
                    </a:cubicBezTo>
                    <a:close/>
                  </a:path>
                </a:pathLst>
              </a:custGeom>
              <a:solidFill>
                <a:srgbClr val="AB5333"/>
              </a:solidFill>
            </p:spPr>
          </p:sp>
        </p:grpSp>
        <p:sp>
          <p:nvSpPr>
            <p:cNvPr name="Freeform 27" id="27"/>
            <p:cNvSpPr/>
            <p:nvPr/>
          </p:nvSpPr>
          <p:spPr>
            <a:xfrm flipH="false" flipV="false" rot="0">
              <a:off x="382467" y="458612"/>
              <a:ext cx="992495" cy="274290"/>
            </a:xfrm>
            <a:custGeom>
              <a:avLst/>
              <a:gdLst/>
              <a:ahLst/>
              <a:cxnLst/>
              <a:rect r="r" b="b" t="t" l="l"/>
              <a:pathLst>
                <a:path h="274290" w="992495">
                  <a:moveTo>
                    <a:pt x="0" y="0"/>
                  </a:moveTo>
                  <a:lnTo>
                    <a:pt x="992495" y="0"/>
                  </a:lnTo>
                  <a:lnTo>
                    <a:pt x="992495" y="274290"/>
                  </a:lnTo>
                  <a:lnTo>
                    <a:pt x="0" y="274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8" id="28"/>
          <p:cNvSpPr/>
          <p:nvPr/>
        </p:nvSpPr>
        <p:spPr>
          <a:xfrm flipH="false" flipV="false" rot="0">
            <a:off x="14396364" y="6904292"/>
            <a:ext cx="1382067" cy="1382067"/>
          </a:xfrm>
          <a:custGeom>
            <a:avLst/>
            <a:gdLst/>
            <a:ahLst/>
            <a:cxnLst/>
            <a:rect r="r" b="b" t="t" l="l"/>
            <a:pathLst>
              <a:path h="1382067" w="1382067">
                <a:moveTo>
                  <a:pt x="0" y="0"/>
                </a:moveTo>
                <a:lnTo>
                  <a:pt x="1382067" y="0"/>
                </a:lnTo>
                <a:lnTo>
                  <a:pt x="1382067" y="1382066"/>
                </a:lnTo>
                <a:lnTo>
                  <a:pt x="0" y="13820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3909366" y="5043275"/>
            <a:ext cx="10469269" cy="280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5000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The Evidence Around </a:t>
            </a:r>
          </a:p>
          <a:p>
            <a:pPr algn="ctr">
              <a:lnSpc>
                <a:spcPts val="5500"/>
              </a:lnSpc>
            </a:pPr>
            <a:r>
              <a:rPr lang="en-US" sz="5000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Teaching Assistants</a:t>
            </a:r>
          </a:p>
          <a:p>
            <a:pPr algn="ctr">
              <a:lnSpc>
                <a:spcPts val="5500"/>
              </a:lnSpc>
            </a:pPr>
          </a:p>
          <a:p>
            <a:pPr algn="ctr">
              <a:lnSpc>
                <a:spcPts val="5500"/>
              </a:lnSpc>
            </a:pPr>
            <a:r>
              <a:rPr lang="en-US" b="true" sz="5000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Week 1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927096" y="2764547"/>
            <a:ext cx="10469269" cy="155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0"/>
              </a:lnSpc>
            </a:pPr>
            <a:r>
              <a:rPr lang="en-US" sz="5000">
                <a:solidFill>
                  <a:srgbClr val="65331A"/>
                </a:solidFill>
                <a:latin typeface="Bugaki"/>
                <a:ea typeface="Bugaki"/>
                <a:cs typeface="Bugaki"/>
                <a:sym typeface="Bugaki"/>
              </a:rPr>
              <a:t>Working with Teaching Assistants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32058" y="2237744"/>
            <a:ext cx="15823884" cy="10887549"/>
            <a:chOff x="0" y="0"/>
            <a:chExt cx="21098511" cy="14516732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1098511" cy="14516732"/>
              <a:chOff x="0" y="0"/>
              <a:chExt cx="2349968" cy="161688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2350292" cy="1614909"/>
              </a:xfrm>
              <a:custGeom>
                <a:avLst/>
                <a:gdLst/>
                <a:ahLst/>
                <a:cxnLst/>
                <a:rect r="r" b="b" t="t" l="l"/>
                <a:pathLst>
                  <a:path h="1614909" w="2350292">
                    <a:moveTo>
                      <a:pt x="2339808" y="27234"/>
                    </a:moveTo>
                    <a:cubicBezTo>
                      <a:pt x="2330918" y="23424"/>
                      <a:pt x="2322028" y="20884"/>
                      <a:pt x="2313138" y="20884"/>
                    </a:cubicBezTo>
                    <a:cubicBezTo>
                      <a:pt x="2286468" y="19614"/>
                      <a:pt x="2251577" y="19614"/>
                      <a:pt x="2213980" y="17074"/>
                    </a:cubicBezTo>
                    <a:cubicBezTo>
                      <a:pt x="2128044" y="11994"/>
                      <a:pt x="2043899" y="5644"/>
                      <a:pt x="1957964" y="3104"/>
                    </a:cubicBezTo>
                    <a:cubicBezTo>
                      <a:pt x="1888141" y="564"/>
                      <a:pt x="1820109" y="3104"/>
                      <a:pt x="1750287" y="1834"/>
                    </a:cubicBezTo>
                    <a:cubicBezTo>
                      <a:pt x="1719851" y="1834"/>
                      <a:pt x="1689416" y="-706"/>
                      <a:pt x="1658980" y="1834"/>
                    </a:cubicBezTo>
                    <a:cubicBezTo>
                      <a:pt x="1585577" y="9454"/>
                      <a:pt x="1512174" y="10724"/>
                      <a:pt x="1436980" y="8184"/>
                    </a:cubicBezTo>
                    <a:cubicBezTo>
                      <a:pt x="1399383" y="6914"/>
                      <a:pt x="1361787" y="6914"/>
                      <a:pt x="1324190" y="6914"/>
                    </a:cubicBezTo>
                    <a:cubicBezTo>
                      <a:pt x="1256158" y="6914"/>
                      <a:pt x="1188126" y="6914"/>
                      <a:pt x="1120093" y="5644"/>
                    </a:cubicBezTo>
                    <a:cubicBezTo>
                      <a:pt x="1048481" y="4374"/>
                      <a:pt x="343094" y="1834"/>
                      <a:pt x="273272" y="564"/>
                    </a:cubicBezTo>
                    <a:cubicBezTo>
                      <a:pt x="215981" y="-706"/>
                      <a:pt x="160481" y="564"/>
                      <a:pt x="103191" y="564"/>
                    </a:cubicBezTo>
                    <a:cubicBezTo>
                      <a:pt x="63804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4344"/>
                      <a:pt x="16510" y="182492"/>
                      <a:pt x="17780" y="249444"/>
                    </a:cubicBezTo>
                    <a:cubicBezTo>
                      <a:pt x="19050" y="317591"/>
                      <a:pt x="17780" y="385739"/>
                      <a:pt x="16510" y="455082"/>
                    </a:cubicBezTo>
                    <a:cubicBezTo>
                      <a:pt x="15240" y="525620"/>
                      <a:pt x="2540" y="1265679"/>
                      <a:pt x="2540" y="1336217"/>
                    </a:cubicBezTo>
                    <a:cubicBezTo>
                      <a:pt x="2540" y="1405560"/>
                      <a:pt x="1270" y="1474904"/>
                      <a:pt x="0" y="1544247"/>
                    </a:cubicBezTo>
                    <a:cubicBezTo>
                      <a:pt x="0" y="1560298"/>
                      <a:pt x="3810" y="1570458"/>
                      <a:pt x="15240" y="1575539"/>
                    </a:cubicBezTo>
                    <a:cubicBezTo>
                      <a:pt x="22860" y="1579348"/>
                      <a:pt x="31750" y="1581889"/>
                      <a:pt x="40640" y="1583158"/>
                    </a:cubicBezTo>
                    <a:cubicBezTo>
                      <a:pt x="101401" y="1588239"/>
                      <a:pt x="169433" y="1592048"/>
                      <a:pt x="237465" y="1597129"/>
                    </a:cubicBezTo>
                    <a:cubicBezTo>
                      <a:pt x="275062" y="1599669"/>
                      <a:pt x="312659" y="1604748"/>
                      <a:pt x="350255" y="1606019"/>
                    </a:cubicBezTo>
                    <a:cubicBezTo>
                      <a:pt x="412917" y="1608558"/>
                      <a:pt x="1111142" y="1609829"/>
                      <a:pt x="1173803" y="1611098"/>
                    </a:cubicBezTo>
                    <a:cubicBezTo>
                      <a:pt x="1182755" y="1611098"/>
                      <a:pt x="1191706" y="1611098"/>
                      <a:pt x="1200658" y="1611098"/>
                    </a:cubicBezTo>
                    <a:cubicBezTo>
                      <a:pt x="1243626" y="1611098"/>
                      <a:pt x="1288384" y="1609829"/>
                      <a:pt x="1331351" y="1609829"/>
                    </a:cubicBezTo>
                    <a:cubicBezTo>
                      <a:pt x="1381480" y="1609829"/>
                      <a:pt x="1429819" y="1611098"/>
                      <a:pt x="1479948" y="1611098"/>
                    </a:cubicBezTo>
                    <a:cubicBezTo>
                      <a:pt x="1553351" y="1611098"/>
                      <a:pt x="1628545" y="1611098"/>
                      <a:pt x="1701948" y="1611098"/>
                    </a:cubicBezTo>
                    <a:cubicBezTo>
                      <a:pt x="1769980" y="1611098"/>
                      <a:pt x="1838012" y="1612369"/>
                      <a:pt x="1906045" y="1613639"/>
                    </a:cubicBezTo>
                    <a:cubicBezTo>
                      <a:pt x="1936480" y="1613639"/>
                      <a:pt x="1968706" y="1614908"/>
                      <a:pt x="1999141" y="1614908"/>
                    </a:cubicBezTo>
                    <a:cubicBezTo>
                      <a:pt x="2097609" y="1613639"/>
                      <a:pt x="2194286" y="1607289"/>
                      <a:pt x="2290278" y="1607289"/>
                    </a:cubicBezTo>
                    <a:cubicBezTo>
                      <a:pt x="2294088" y="1607289"/>
                      <a:pt x="2299168" y="1604748"/>
                      <a:pt x="2302978" y="1602208"/>
                    </a:cubicBezTo>
                    <a:cubicBezTo>
                      <a:pt x="2308058" y="1598398"/>
                      <a:pt x="2310598" y="1592048"/>
                      <a:pt x="2313138" y="1589508"/>
                    </a:cubicBezTo>
                    <a:cubicBezTo>
                      <a:pt x="2314408" y="1535878"/>
                      <a:pt x="2315678" y="1485664"/>
                      <a:pt x="2316948" y="1435450"/>
                    </a:cubicBezTo>
                    <a:cubicBezTo>
                      <a:pt x="2318218" y="1357738"/>
                      <a:pt x="2328378" y="611701"/>
                      <a:pt x="2329648" y="533989"/>
                    </a:cubicBezTo>
                    <a:cubicBezTo>
                      <a:pt x="2329648" y="487362"/>
                      <a:pt x="2330918" y="440735"/>
                      <a:pt x="2332188" y="394108"/>
                    </a:cubicBezTo>
                    <a:cubicBezTo>
                      <a:pt x="2333458" y="343894"/>
                      <a:pt x="2334728" y="293680"/>
                      <a:pt x="2337268" y="243466"/>
                    </a:cubicBezTo>
                    <a:cubicBezTo>
                      <a:pt x="2338538" y="213576"/>
                      <a:pt x="2338538" y="182491"/>
                      <a:pt x="2343618" y="152602"/>
                    </a:cubicBezTo>
                    <a:cubicBezTo>
                      <a:pt x="2348698" y="116735"/>
                      <a:pt x="2351238" y="82064"/>
                      <a:pt x="2349968" y="43744"/>
                    </a:cubicBezTo>
                    <a:cubicBezTo>
                      <a:pt x="2349968" y="37394"/>
                      <a:pt x="2346158" y="29774"/>
                      <a:pt x="2339808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-5400000">
              <a:off x="-483907" y="1137052"/>
              <a:ext cx="2118864" cy="1063721"/>
            </a:xfrm>
            <a:custGeom>
              <a:avLst/>
              <a:gdLst/>
              <a:ahLst/>
              <a:cxnLst/>
              <a:rect r="r" b="b" t="t" l="l"/>
              <a:pathLst>
                <a:path h="1063721" w="2118864">
                  <a:moveTo>
                    <a:pt x="0" y="0"/>
                  </a:moveTo>
                  <a:lnTo>
                    <a:pt x="2118863" y="0"/>
                  </a:lnTo>
                  <a:lnTo>
                    <a:pt x="2118863" y="1063721"/>
                  </a:lnTo>
                  <a:lnTo>
                    <a:pt x="0" y="1063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440244" y="4823400"/>
              <a:ext cx="2118864" cy="1063721"/>
            </a:xfrm>
            <a:custGeom>
              <a:avLst/>
              <a:gdLst/>
              <a:ahLst/>
              <a:cxnLst/>
              <a:rect r="r" b="b" t="t" l="l"/>
              <a:pathLst>
                <a:path h="1063721" w="2118864">
                  <a:moveTo>
                    <a:pt x="0" y="0"/>
                  </a:moveTo>
                  <a:lnTo>
                    <a:pt x="2118864" y="0"/>
                  </a:lnTo>
                  <a:lnTo>
                    <a:pt x="2118864" y="1063721"/>
                  </a:lnTo>
                  <a:lnTo>
                    <a:pt x="0" y="1063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5400000">
              <a:off x="-483907" y="8509747"/>
              <a:ext cx="2118864" cy="1063721"/>
            </a:xfrm>
            <a:custGeom>
              <a:avLst/>
              <a:gdLst/>
              <a:ahLst/>
              <a:cxnLst/>
              <a:rect r="r" b="b" t="t" l="l"/>
              <a:pathLst>
                <a:path h="1063721" w="2118864">
                  <a:moveTo>
                    <a:pt x="0" y="0"/>
                  </a:moveTo>
                  <a:lnTo>
                    <a:pt x="2118863" y="0"/>
                  </a:lnTo>
                  <a:lnTo>
                    <a:pt x="2118863" y="1063721"/>
                  </a:lnTo>
                  <a:lnTo>
                    <a:pt x="0" y="1063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527571" y="12196095"/>
              <a:ext cx="2118864" cy="1063721"/>
            </a:xfrm>
            <a:custGeom>
              <a:avLst/>
              <a:gdLst/>
              <a:ahLst/>
              <a:cxnLst/>
              <a:rect r="r" b="b" t="t" l="l"/>
              <a:pathLst>
                <a:path h="1063721" w="2118864">
                  <a:moveTo>
                    <a:pt x="0" y="0"/>
                  </a:moveTo>
                  <a:lnTo>
                    <a:pt x="2118863" y="0"/>
                  </a:lnTo>
                  <a:lnTo>
                    <a:pt x="2118863" y="1063721"/>
                  </a:lnTo>
                  <a:lnTo>
                    <a:pt x="0" y="1063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19354333" y="12196095"/>
              <a:ext cx="2118864" cy="1063721"/>
            </a:xfrm>
            <a:custGeom>
              <a:avLst/>
              <a:gdLst/>
              <a:ahLst/>
              <a:cxnLst/>
              <a:rect r="r" b="b" t="t" l="l"/>
              <a:pathLst>
                <a:path h="1063721" w="2118864">
                  <a:moveTo>
                    <a:pt x="0" y="0"/>
                  </a:moveTo>
                  <a:lnTo>
                    <a:pt x="2118864" y="0"/>
                  </a:lnTo>
                  <a:lnTo>
                    <a:pt x="2118864" y="1063721"/>
                  </a:lnTo>
                  <a:lnTo>
                    <a:pt x="0" y="1063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19354333" y="8509747"/>
              <a:ext cx="2118864" cy="1063721"/>
            </a:xfrm>
            <a:custGeom>
              <a:avLst/>
              <a:gdLst/>
              <a:ahLst/>
              <a:cxnLst/>
              <a:rect r="r" b="b" t="t" l="l"/>
              <a:pathLst>
                <a:path h="1063721" w="2118864">
                  <a:moveTo>
                    <a:pt x="0" y="0"/>
                  </a:moveTo>
                  <a:lnTo>
                    <a:pt x="2118864" y="0"/>
                  </a:lnTo>
                  <a:lnTo>
                    <a:pt x="2118864" y="1063721"/>
                  </a:lnTo>
                  <a:lnTo>
                    <a:pt x="0" y="1063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400000">
              <a:off x="19354333" y="4823400"/>
              <a:ext cx="2118864" cy="1063721"/>
            </a:xfrm>
            <a:custGeom>
              <a:avLst/>
              <a:gdLst/>
              <a:ahLst/>
              <a:cxnLst/>
              <a:rect r="r" b="b" t="t" l="l"/>
              <a:pathLst>
                <a:path h="1063721" w="2118864">
                  <a:moveTo>
                    <a:pt x="0" y="0"/>
                  </a:moveTo>
                  <a:lnTo>
                    <a:pt x="2118864" y="0"/>
                  </a:lnTo>
                  <a:lnTo>
                    <a:pt x="2118864" y="1063721"/>
                  </a:lnTo>
                  <a:lnTo>
                    <a:pt x="0" y="1063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19507219" y="1137052"/>
              <a:ext cx="2118864" cy="1063721"/>
            </a:xfrm>
            <a:custGeom>
              <a:avLst/>
              <a:gdLst/>
              <a:ahLst/>
              <a:cxnLst/>
              <a:rect r="r" b="b" t="t" l="l"/>
              <a:pathLst>
                <a:path h="1063721" w="2118864">
                  <a:moveTo>
                    <a:pt x="0" y="0"/>
                  </a:moveTo>
                  <a:lnTo>
                    <a:pt x="2118864" y="0"/>
                  </a:lnTo>
                  <a:lnTo>
                    <a:pt x="2118864" y="1063721"/>
                  </a:lnTo>
                  <a:lnTo>
                    <a:pt x="0" y="1063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2233321" y="2512080"/>
            <a:ext cx="13821357" cy="8279057"/>
            <a:chOff x="0" y="0"/>
            <a:chExt cx="2780462" cy="166550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510" y="11430"/>
              <a:ext cx="2749982" cy="1641380"/>
            </a:xfrm>
            <a:custGeom>
              <a:avLst/>
              <a:gdLst/>
              <a:ahLst/>
              <a:cxnLst/>
              <a:rect r="r" b="b" t="t" l="l"/>
              <a:pathLst>
                <a:path h="1641380" w="2749982">
                  <a:moveTo>
                    <a:pt x="1270" y="0"/>
                  </a:moveTo>
                  <a:lnTo>
                    <a:pt x="2749982" y="15240"/>
                  </a:lnTo>
                  <a:lnTo>
                    <a:pt x="2718232" y="1641380"/>
                  </a:lnTo>
                  <a:lnTo>
                    <a:pt x="992832" y="1641380"/>
                  </a:lnTo>
                  <a:lnTo>
                    <a:pt x="0" y="1614710"/>
                  </a:lnTo>
                  <a:lnTo>
                    <a:pt x="11430" y="53500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080" y="0"/>
              <a:ext cx="2777091" cy="1665510"/>
            </a:xfrm>
            <a:custGeom>
              <a:avLst/>
              <a:gdLst/>
              <a:ahLst/>
              <a:cxnLst/>
              <a:rect r="r" b="b" t="t" l="l"/>
              <a:pathLst>
                <a:path h="1665510" w="2777091">
                  <a:moveTo>
                    <a:pt x="2743822" y="1640110"/>
                  </a:moveTo>
                  <a:cubicBezTo>
                    <a:pt x="2741282" y="1643920"/>
                    <a:pt x="2737472" y="1649000"/>
                    <a:pt x="2733662" y="1652810"/>
                  </a:cubicBezTo>
                  <a:cubicBezTo>
                    <a:pt x="2729852" y="1655350"/>
                    <a:pt x="2724772" y="1657890"/>
                    <a:pt x="2720962" y="1657890"/>
                  </a:cubicBezTo>
                  <a:cubicBezTo>
                    <a:pt x="2623146" y="1656620"/>
                    <a:pt x="2507337" y="1662970"/>
                    <a:pt x="2389385" y="1665510"/>
                  </a:cubicBezTo>
                  <a:cubicBezTo>
                    <a:pt x="2352926" y="1665510"/>
                    <a:pt x="2314323" y="1664240"/>
                    <a:pt x="2277865" y="1664240"/>
                  </a:cubicBezTo>
                  <a:cubicBezTo>
                    <a:pt x="2196371" y="1662970"/>
                    <a:pt x="2114876" y="1661700"/>
                    <a:pt x="2033381" y="1661700"/>
                  </a:cubicBezTo>
                  <a:lnTo>
                    <a:pt x="1767451" y="1661700"/>
                  </a:lnTo>
                  <a:cubicBezTo>
                    <a:pt x="1707402" y="1661700"/>
                    <a:pt x="1649498" y="1660430"/>
                    <a:pt x="1589449" y="1660430"/>
                  </a:cubicBezTo>
                  <a:cubicBezTo>
                    <a:pt x="1537978" y="1660430"/>
                    <a:pt x="1484363" y="1660430"/>
                    <a:pt x="1432893" y="1661700"/>
                  </a:cubicBezTo>
                  <a:lnTo>
                    <a:pt x="1400724" y="1661700"/>
                  </a:lnTo>
                  <a:cubicBezTo>
                    <a:pt x="1325663" y="1660430"/>
                    <a:pt x="489269" y="1659160"/>
                    <a:pt x="414208" y="1656620"/>
                  </a:cubicBezTo>
                  <a:cubicBezTo>
                    <a:pt x="369172" y="1655350"/>
                    <a:pt x="324135" y="1650270"/>
                    <a:pt x="279099" y="1647730"/>
                  </a:cubicBezTo>
                  <a:cubicBezTo>
                    <a:pt x="197604" y="1642650"/>
                    <a:pt x="116109" y="1638840"/>
                    <a:pt x="40830" y="1633760"/>
                  </a:cubicBezTo>
                  <a:cubicBezTo>
                    <a:pt x="31940" y="1632490"/>
                    <a:pt x="23050" y="1629950"/>
                    <a:pt x="15430" y="1626140"/>
                  </a:cubicBezTo>
                  <a:cubicBezTo>
                    <a:pt x="4000" y="1621059"/>
                    <a:pt x="-1080" y="1609630"/>
                    <a:pt x="190" y="1594543"/>
                  </a:cubicBezTo>
                  <a:cubicBezTo>
                    <a:pt x="1460" y="1522941"/>
                    <a:pt x="2730" y="1450104"/>
                    <a:pt x="2730" y="1378502"/>
                  </a:cubicBezTo>
                  <a:cubicBezTo>
                    <a:pt x="4000" y="1305665"/>
                    <a:pt x="16700" y="541497"/>
                    <a:pt x="16700" y="468660"/>
                  </a:cubicBezTo>
                  <a:cubicBezTo>
                    <a:pt x="17970" y="398292"/>
                    <a:pt x="19240" y="327925"/>
                    <a:pt x="17970" y="256322"/>
                  </a:cubicBezTo>
                  <a:cubicBezTo>
                    <a:pt x="16700" y="185955"/>
                    <a:pt x="15430" y="116821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71072" y="3810"/>
                    <a:pt x="118254" y="2540"/>
                  </a:cubicBezTo>
                  <a:cubicBezTo>
                    <a:pt x="184736" y="0"/>
                    <a:pt x="253363" y="0"/>
                    <a:pt x="319846" y="0"/>
                  </a:cubicBezTo>
                  <a:cubicBezTo>
                    <a:pt x="403485" y="1270"/>
                    <a:pt x="1248457" y="3810"/>
                    <a:pt x="1332097" y="5080"/>
                  </a:cubicBezTo>
                  <a:cubicBezTo>
                    <a:pt x="1413592" y="6350"/>
                    <a:pt x="1495086" y="6350"/>
                    <a:pt x="1576581" y="6350"/>
                  </a:cubicBezTo>
                  <a:cubicBezTo>
                    <a:pt x="1621618" y="6350"/>
                    <a:pt x="1666654" y="6350"/>
                    <a:pt x="1711691" y="7620"/>
                  </a:cubicBezTo>
                  <a:cubicBezTo>
                    <a:pt x="1799620" y="10160"/>
                    <a:pt x="1889693" y="8890"/>
                    <a:pt x="1977621" y="1270"/>
                  </a:cubicBezTo>
                  <a:cubicBezTo>
                    <a:pt x="2014079" y="-1270"/>
                    <a:pt x="2050538" y="1270"/>
                    <a:pt x="2086996" y="1270"/>
                  </a:cubicBezTo>
                  <a:cubicBezTo>
                    <a:pt x="2168491" y="1270"/>
                    <a:pt x="2249985" y="0"/>
                    <a:pt x="2331480" y="2540"/>
                  </a:cubicBezTo>
                  <a:cubicBezTo>
                    <a:pt x="2434421" y="5080"/>
                    <a:pt x="2535217" y="12700"/>
                    <a:pt x="2638158" y="16510"/>
                  </a:cubicBezTo>
                  <a:cubicBezTo>
                    <a:pt x="2683195" y="19050"/>
                    <a:pt x="2712072" y="17780"/>
                    <a:pt x="2738742" y="20320"/>
                  </a:cubicBezTo>
                  <a:cubicBezTo>
                    <a:pt x="2747632" y="21590"/>
                    <a:pt x="2756522" y="24130"/>
                    <a:pt x="2765412" y="26670"/>
                  </a:cubicBezTo>
                  <a:cubicBezTo>
                    <a:pt x="2773032" y="29210"/>
                    <a:pt x="2776842" y="35560"/>
                    <a:pt x="2776842" y="45720"/>
                  </a:cubicBezTo>
                  <a:cubicBezTo>
                    <a:pt x="2778112" y="83489"/>
                    <a:pt x="2774302" y="120525"/>
                    <a:pt x="2770492" y="157561"/>
                  </a:cubicBezTo>
                  <a:cubicBezTo>
                    <a:pt x="2766682" y="188424"/>
                    <a:pt x="2765412" y="220521"/>
                    <a:pt x="2764142" y="251384"/>
                  </a:cubicBezTo>
                  <a:cubicBezTo>
                    <a:pt x="2761602" y="303234"/>
                    <a:pt x="2760332" y="355084"/>
                    <a:pt x="2759062" y="406934"/>
                  </a:cubicBezTo>
                  <a:cubicBezTo>
                    <a:pt x="2757792" y="455080"/>
                    <a:pt x="2756522" y="503226"/>
                    <a:pt x="2756522" y="551373"/>
                  </a:cubicBezTo>
                  <a:cubicBezTo>
                    <a:pt x="2756522" y="631617"/>
                    <a:pt x="2745092" y="1401958"/>
                    <a:pt x="2743822" y="1482202"/>
                  </a:cubicBezTo>
                  <a:cubicBezTo>
                    <a:pt x="2746362" y="1534052"/>
                    <a:pt x="2745092" y="1585901"/>
                    <a:pt x="2743822" y="1640110"/>
                  </a:cubicBezTo>
                  <a:close/>
                  <a:moveTo>
                    <a:pt x="16700" y="1609629"/>
                  </a:moveTo>
                  <a:cubicBezTo>
                    <a:pt x="21780" y="1610899"/>
                    <a:pt x="28130" y="1613439"/>
                    <a:pt x="35750" y="1613439"/>
                  </a:cubicBezTo>
                  <a:cubicBezTo>
                    <a:pt x="113964" y="1618519"/>
                    <a:pt x="201893" y="1623599"/>
                    <a:pt x="287677" y="1627409"/>
                  </a:cubicBezTo>
                  <a:cubicBezTo>
                    <a:pt x="328424" y="1629950"/>
                    <a:pt x="369172" y="1633759"/>
                    <a:pt x="412064" y="1635029"/>
                  </a:cubicBezTo>
                  <a:cubicBezTo>
                    <a:pt x="439944" y="1636300"/>
                    <a:pt x="1229156" y="1632490"/>
                    <a:pt x="1254891" y="1633759"/>
                  </a:cubicBezTo>
                  <a:cubicBezTo>
                    <a:pt x="1299928" y="1635029"/>
                    <a:pt x="1344964" y="1637569"/>
                    <a:pt x="1390001" y="1638840"/>
                  </a:cubicBezTo>
                  <a:cubicBezTo>
                    <a:pt x="1411447" y="1640109"/>
                    <a:pt x="1430748" y="1640109"/>
                    <a:pt x="1452194" y="1640109"/>
                  </a:cubicBezTo>
                  <a:cubicBezTo>
                    <a:pt x="1548701" y="1640109"/>
                    <a:pt x="1643064" y="1638840"/>
                    <a:pt x="1739571" y="1640109"/>
                  </a:cubicBezTo>
                  <a:cubicBezTo>
                    <a:pt x="1776029" y="1640109"/>
                    <a:pt x="1814632" y="1642650"/>
                    <a:pt x="1851090" y="1642650"/>
                  </a:cubicBezTo>
                  <a:cubicBezTo>
                    <a:pt x="1906849" y="1642650"/>
                    <a:pt x="1960464" y="1638840"/>
                    <a:pt x="2016224" y="1638840"/>
                  </a:cubicBezTo>
                  <a:cubicBezTo>
                    <a:pt x="2082707" y="1638840"/>
                    <a:pt x="2147045" y="1640109"/>
                    <a:pt x="2213527" y="1640109"/>
                  </a:cubicBezTo>
                  <a:cubicBezTo>
                    <a:pt x="2301456" y="1640109"/>
                    <a:pt x="2391529" y="1640109"/>
                    <a:pt x="2479458" y="1638840"/>
                  </a:cubicBezTo>
                  <a:cubicBezTo>
                    <a:pt x="2558808" y="1637569"/>
                    <a:pt x="2636013" y="1635029"/>
                    <a:pt x="2705722" y="1632490"/>
                  </a:cubicBezTo>
                  <a:cubicBezTo>
                    <a:pt x="2710802" y="1632490"/>
                    <a:pt x="2715882" y="1629950"/>
                    <a:pt x="2722232" y="1628679"/>
                  </a:cubicBezTo>
                  <a:cubicBezTo>
                    <a:pt x="2722232" y="1615979"/>
                    <a:pt x="2723502" y="1603279"/>
                    <a:pt x="2723502" y="1590839"/>
                  </a:cubicBezTo>
                  <a:lnTo>
                    <a:pt x="2723502" y="1552569"/>
                  </a:lnTo>
                  <a:cubicBezTo>
                    <a:pt x="2724772" y="1489609"/>
                    <a:pt x="2727312" y="1425414"/>
                    <a:pt x="2726042" y="1362453"/>
                  </a:cubicBezTo>
                  <a:cubicBezTo>
                    <a:pt x="2724772" y="1273568"/>
                    <a:pt x="2737472" y="495819"/>
                    <a:pt x="2741282" y="406934"/>
                  </a:cubicBezTo>
                  <a:cubicBezTo>
                    <a:pt x="2743822" y="355084"/>
                    <a:pt x="2746362" y="303234"/>
                    <a:pt x="2746362" y="251384"/>
                  </a:cubicBezTo>
                  <a:cubicBezTo>
                    <a:pt x="2746362" y="208176"/>
                    <a:pt x="2747632" y="166202"/>
                    <a:pt x="2755252" y="124228"/>
                  </a:cubicBezTo>
                  <a:cubicBezTo>
                    <a:pt x="2759062" y="99538"/>
                    <a:pt x="2761602" y="74848"/>
                    <a:pt x="2756522" y="48260"/>
                  </a:cubicBezTo>
                  <a:cubicBezTo>
                    <a:pt x="2748902" y="48260"/>
                    <a:pt x="2742552" y="46990"/>
                    <a:pt x="2734932" y="46990"/>
                  </a:cubicBezTo>
                  <a:cubicBezTo>
                    <a:pt x="2701912" y="44450"/>
                    <a:pt x="2653170" y="44450"/>
                    <a:pt x="2595266" y="39370"/>
                  </a:cubicBezTo>
                  <a:cubicBezTo>
                    <a:pt x="2488036" y="31750"/>
                    <a:pt x="2378661" y="26670"/>
                    <a:pt x="2271431" y="26670"/>
                  </a:cubicBezTo>
                  <a:cubicBezTo>
                    <a:pt x="2196370" y="26670"/>
                    <a:pt x="2119165" y="30480"/>
                    <a:pt x="2044104" y="22860"/>
                  </a:cubicBezTo>
                  <a:lnTo>
                    <a:pt x="2022658" y="22860"/>
                  </a:lnTo>
                  <a:cubicBezTo>
                    <a:pt x="1960464" y="26670"/>
                    <a:pt x="1893982" y="31750"/>
                    <a:pt x="1829644" y="33020"/>
                  </a:cubicBezTo>
                  <a:cubicBezTo>
                    <a:pt x="1758872" y="34290"/>
                    <a:pt x="1690245" y="30480"/>
                    <a:pt x="1619473" y="29210"/>
                  </a:cubicBezTo>
                  <a:cubicBezTo>
                    <a:pt x="1552991" y="27940"/>
                    <a:pt x="1486508" y="26670"/>
                    <a:pt x="1422170" y="26670"/>
                  </a:cubicBezTo>
                  <a:cubicBezTo>
                    <a:pt x="1398579" y="26670"/>
                    <a:pt x="1377133" y="27940"/>
                    <a:pt x="1353543" y="26670"/>
                  </a:cubicBezTo>
                  <a:cubicBezTo>
                    <a:pt x="1272048" y="25400"/>
                    <a:pt x="429221" y="22860"/>
                    <a:pt x="345581" y="22860"/>
                  </a:cubicBezTo>
                  <a:cubicBezTo>
                    <a:pt x="272665" y="21590"/>
                    <a:pt x="199748" y="22860"/>
                    <a:pt x="126832" y="22860"/>
                  </a:cubicBezTo>
                  <a:cubicBezTo>
                    <a:pt x="88229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79786"/>
                    <a:pt x="30670" y="119290"/>
                    <a:pt x="33210" y="157560"/>
                  </a:cubicBezTo>
                  <a:cubicBezTo>
                    <a:pt x="35750" y="226694"/>
                    <a:pt x="37020" y="295827"/>
                    <a:pt x="37020" y="364960"/>
                  </a:cubicBezTo>
                  <a:cubicBezTo>
                    <a:pt x="37020" y="409403"/>
                    <a:pt x="35750" y="452611"/>
                    <a:pt x="34480" y="497054"/>
                  </a:cubicBezTo>
                  <a:cubicBezTo>
                    <a:pt x="33210" y="540262"/>
                    <a:pt x="21780" y="1272333"/>
                    <a:pt x="20510" y="1314307"/>
                  </a:cubicBezTo>
                  <a:lnTo>
                    <a:pt x="20510" y="1395785"/>
                  </a:lnTo>
                  <a:cubicBezTo>
                    <a:pt x="20510" y="1457511"/>
                    <a:pt x="19240" y="1520472"/>
                    <a:pt x="19240" y="1582198"/>
                  </a:cubicBezTo>
                  <a:cubicBezTo>
                    <a:pt x="19240" y="1590839"/>
                    <a:pt x="17970" y="1598246"/>
                    <a:pt x="16700" y="1609629"/>
                  </a:cubicBezTo>
                  <a:close/>
                </a:path>
              </a:pathLst>
            </a:custGeom>
            <a:solidFill>
              <a:srgbClr val="5B7450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2567172" y="2818711"/>
            <a:ext cx="13153656" cy="822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9"/>
              </a:lnSpc>
            </a:pP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Effective deployment might mean</a:t>
            </a:r>
            <a:r>
              <a:rPr lang="en-US" b="true" sz="3399" u="non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 the TA:</a:t>
            </a:r>
          </a:p>
          <a:p>
            <a:pPr algn="ctr">
              <a:lnSpc>
                <a:spcPts val="4079"/>
              </a:lnSpc>
            </a:pPr>
            <a:r>
              <a:rPr lang="en-US" b="true" sz="3399" u="non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scaffolds rather than completes </a:t>
            </a:r>
          </a:p>
          <a:p>
            <a:pPr algn="ctr">
              <a:lnSpc>
                <a:spcPts val="4079"/>
              </a:lnSpc>
            </a:pPr>
            <a:r>
              <a:rPr lang="en-US" b="true" sz="3399" u="non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pr</a:t>
            </a:r>
            <a:r>
              <a:rPr lang="en-US" b="true" sz="3399" u="non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ompts</a:t>
            </a:r>
            <a:r>
              <a:rPr lang="en-US" b="true" sz="3399" u="non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 rather than tells</a:t>
            </a:r>
          </a:p>
          <a:p>
            <a:pPr algn="ctr">
              <a:lnSpc>
                <a:spcPts val="4079"/>
              </a:lnSpc>
            </a:pPr>
            <a:r>
              <a:rPr lang="en-US" b="true" sz="3399" u="non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allows processing time</a:t>
            </a:r>
          </a:p>
          <a:p>
            <a:pPr algn="ctr">
              <a:lnSpc>
                <a:spcPts val="4079"/>
              </a:lnSpc>
            </a:pPr>
            <a:r>
              <a:rPr lang="en-US" b="true" sz="3399" u="non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encourages pupils to use classroom </a:t>
            </a:r>
            <a:r>
              <a:rPr lang="en-US" b="true" sz="3399" u="non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r</a:t>
            </a:r>
            <a:r>
              <a:rPr lang="en-US" b="true" sz="3399" u="non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esou</a:t>
            </a: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rces</a:t>
            </a:r>
          </a:p>
          <a:p>
            <a:pPr algn="ctr">
              <a:lnSpc>
                <a:spcPts val="4079"/>
              </a:lnSpc>
            </a:pP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supp</a:t>
            </a: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orts interaction with peers</a:t>
            </a:r>
          </a:p>
          <a:p>
            <a:pPr algn="ctr">
              <a:lnSpc>
                <a:spcPts val="4079"/>
              </a:lnSpc>
            </a:pP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reinforces teacher explanations</a:t>
            </a:r>
          </a:p>
          <a:p>
            <a:pPr algn="ctr">
              <a:lnSpc>
                <a:spcPts val="4079"/>
              </a:lnSpc>
            </a:pP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p</a:t>
            </a: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rovides useful feedback to the teacher</a:t>
            </a:r>
          </a:p>
          <a:p>
            <a:pPr algn="ctr">
              <a:lnSpc>
                <a:spcPts val="4079"/>
              </a:lnSpc>
            </a:pP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delivers structured interventions when appropriately trained</a:t>
            </a:r>
          </a:p>
          <a:p>
            <a:pPr algn="ctr">
              <a:lnSpc>
                <a:spcPts val="4079"/>
              </a:lnSpc>
            </a:pP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gradually reduces support when appropriate</a:t>
            </a:r>
          </a:p>
          <a:p>
            <a:pPr algn="ctr">
              <a:lnSpc>
                <a:spcPts val="4079"/>
              </a:lnSpc>
            </a:pP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But none of this sits solely with the TA.</a:t>
            </a:r>
          </a:p>
          <a:p>
            <a:pPr algn="ctr">
              <a:lnSpc>
                <a:spcPts val="4079"/>
              </a:lnSpc>
            </a:pP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Te</a:t>
            </a: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achers and leaders create the conditions in which effective TA practice is possible.</a:t>
            </a:r>
          </a:p>
          <a:p>
            <a:pPr algn="ctr">
              <a:lnSpc>
                <a:spcPts val="4079"/>
              </a:lnSpc>
            </a:pPr>
          </a:p>
          <a:p>
            <a:pPr algn="ctr">
              <a:lnSpc>
                <a:spcPts val="4079"/>
              </a:lnSpc>
            </a:pPr>
          </a:p>
          <a:p>
            <a:pPr algn="ctr">
              <a:lnSpc>
                <a:spcPts val="4079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275594"/>
            <a:ext cx="16230600" cy="196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320"/>
              </a:lnSpc>
              <a:spcBef>
                <a:spcPct val="0"/>
              </a:spcBef>
            </a:pPr>
            <a:r>
              <a:rPr lang="en-US" sz="61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What Does Effective TA Support Look Like?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24264" y="2592366"/>
            <a:ext cx="7340922" cy="1252787"/>
            <a:chOff x="0" y="0"/>
            <a:chExt cx="2762362" cy="4714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the learning obje</a:t>
              </a: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ctive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039564" y="2592366"/>
            <a:ext cx="7340922" cy="1252787"/>
            <a:chOff x="0" y="0"/>
            <a:chExt cx="2762362" cy="47141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k</a:t>
              </a: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ey vocabulary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039564" y="4081840"/>
            <a:ext cx="7340922" cy="1252787"/>
            <a:chOff x="0" y="0"/>
            <a:chExt cx="2762362" cy="47141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what</a:t>
              </a: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 successful learning looks like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039564" y="5572751"/>
            <a:ext cx="7340922" cy="1252787"/>
            <a:chOff x="0" y="0"/>
            <a:chExt cx="2762362" cy="47141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what</a:t>
              </a: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 support the teacher wants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272971" y="388841"/>
            <a:ext cx="1346580" cy="1392141"/>
          </a:xfrm>
          <a:custGeom>
            <a:avLst/>
            <a:gdLst/>
            <a:ahLst/>
            <a:cxnLst/>
            <a:rect r="r" b="b" t="t" l="l"/>
            <a:pathLst>
              <a:path h="1392141" w="1346580">
                <a:moveTo>
                  <a:pt x="0" y="0"/>
                </a:moveTo>
                <a:lnTo>
                  <a:pt x="1346581" y="0"/>
                </a:lnTo>
                <a:lnTo>
                  <a:pt x="1346581" y="1392142"/>
                </a:lnTo>
                <a:lnTo>
                  <a:pt x="0" y="1392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924264" y="5496342"/>
            <a:ext cx="7340922" cy="1252787"/>
            <a:chOff x="0" y="0"/>
            <a:chExt cx="2762362" cy="47141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likely</a:t>
              </a: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 misconceptions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924264" y="4043530"/>
            <a:ext cx="7340922" cy="1252787"/>
            <a:chOff x="0" y="0"/>
            <a:chExt cx="2762362" cy="47141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wh</a:t>
              </a: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at pupils already know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0" y="8667448"/>
            <a:ext cx="1619552" cy="1619552"/>
          </a:xfrm>
          <a:custGeom>
            <a:avLst/>
            <a:gdLst/>
            <a:ahLst/>
            <a:cxnLst/>
            <a:rect r="r" b="b" t="t" l="l"/>
            <a:pathLst>
              <a:path h="1619552" w="1619552">
                <a:moveTo>
                  <a:pt x="0" y="0"/>
                </a:moveTo>
                <a:lnTo>
                  <a:pt x="1619552" y="0"/>
                </a:lnTo>
                <a:lnTo>
                  <a:pt x="1619552" y="1619552"/>
                </a:lnTo>
                <a:lnTo>
                  <a:pt x="0" y="16195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72971" y="331691"/>
            <a:ext cx="18015029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Pr</a:t>
            </a:r>
            <a:r>
              <a:rPr lang="en-US" sz="6999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epara</a:t>
            </a: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tion Matter</a:t>
            </a:r>
            <a:r>
              <a:rPr lang="en-US" sz="6999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09776" y="1615391"/>
            <a:ext cx="17685199" cy="1414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sz="3399">
                <a:solidFill>
                  <a:srgbClr val="FFFFFF"/>
                </a:solidFill>
                <a:latin typeface="Monterchi"/>
                <a:ea typeface="Monterchi"/>
                <a:cs typeface="Monterchi"/>
                <a:sym typeface="Monterchi"/>
              </a:rPr>
              <a:t>Imagine entering a lesson and being told: “Can you work with this group?”</a:t>
            </a:r>
          </a:p>
          <a:p>
            <a:pPr algn="ctr">
              <a:lnSpc>
                <a:spcPts val="3739"/>
              </a:lnSpc>
            </a:pPr>
            <a:r>
              <a:rPr lang="en-US" sz="3399">
                <a:solidFill>
                  <a:srgbClr val="FFFFFF"/>
                </a:solidFill>
                <a:latin typeface="Monterchi"/>
                <a:ea typeface="Monterchi"/>
                <a:cs typeface="Monterchi"/>
                <a:sym typeface="Monterchi"/>
              </a:rPr>
              <a:t>But you don't know:</a:t>
            </a:r>
          </a:p>
          <a:p>
            <a:pPr algn="ctr">
              <a:lnSpc>
                <a:spcPts val="3739"/>
              </a:lnSpc>
            </a:pPr>
          </a:p>
        </p:txBody>
      </p:sp>
      <p:grpSp>
        <p:nvGrpSpPr>
          <p:cNvPr name="Group 24" id="24"/>
          <p:cNvGrpSpPr/>
          <p:nvPr/>
        </p:nvGrpSpPr>
        <p:grpSpPr>
          <a:xfrm rot="0">
            <a:off x="1924264" y="7082503"/>
            <a:ext cx="7340922" cy="1252787"/>
            <a:chOff x="0" y="0"/>
            <a:chExt cx="2762362" cy="471419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when you</a:t>
              </a: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 should step in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0039564" y="7082503"/>
            <a:ext cx="7340922" cy="1252787"/>
            <a:chOff x="0" y="0"/>
            <a:chExt cx="2762362" cy="471419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when you</a:t>
              </a: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 should step back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809776" y="8784122"/>
            <a:ext cx="17685199" cy="1881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sz="3399">
                <a:solidFill>
                  <a:srgbClr val="FFFFFF"/>
                </a:solidFill>
                <a:latin typeface="Monterchi"/>
                <a:ea typeface="Monterchi"/>
                <a:cs typeface="Monterchi"/>
                <a:sym typeface="Monterchi"/>
              </a:rPr>
              <a:t>Even an excellent TA is now being asked to improvise. Effective deployment requires communication.</a:t>
            </a:r>
          </a:p>
          <a:p>
            <a:pPr algn="ctr">
              <a:lnSpc>
                <a:spcPts val="3739"/>
              </a:lnSpc>
            </a:pPr>
            <a:r>
              <a:rPr lang="en-US" sz="3399">
                <a:solidFill>
                  <a:srgbClr val="FFFFFF"/>
                </a:solidFill>
                <a:latin typeface="Monterchi"/>
                <a:ea typeface="Monterchi"/>
                <a:cs typeface="Monterchi"/>
                <a:sym typeface="Monterchi"/>
              </a:rPr>
              <a:t>Even brief preparation can help: “This is what we're learning.” “This is where they may struggle.”</a:t>
            </a:r>
          </a:p>
          <a:p>
            <a:pPr algn="ctr">
              <a:lnSpc>
                <a:spcPts val="3739"/>
              </a:lnSpc>
            </a:pPr>
            <a:r>
              <a:rPr lang="en-US" sz="3399">
                <a:solidFill>
                  <a:srgbClr val="FFFFFF"/>
                </a:solidFill>
                <a:latin typeface="Monterchi"/>
                <a:ea typeface="Monterchi"/>
                <a:cs typeface="Monterchi"/>
                <a:sym typeface="Monterchi"/>
              </a:rPr>
              <a:t>“Try this first.” “This is what I want them to do independently.”</a:t>
            </a:r>
          </a:p>
          <a:p>
            <a:pPr algn="ctr">
              <a:lnSpc>
                <a:spcPts val="3739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87892" y="1522706"/>
            <a:ext cx="17312215" cy="8384803"/>
            <a:chOff x="0" y="0"/>
            <a:chExt cx="6514522" cy="315517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514523" cy="3155170"/>
            </a:xfrm>
            <a:custGeom>
              <a:avLst/>
              <a:gdLst/>
              <a:ahLst/>
              <a:cxnLst/>
              <a:rect r="r" b="b" t="t" l="l"/>
              <a:pathLst>
                <a:path h="3155170" w="6514523">
                  <a:moveTo>
                    <a:pt x="13416" y="0"/>
                  </a:moveTo>
                  <a:lnTo>
                    <a:pt x="6501107" y="0"/>
                  </a:lnTo>
                  <a:cubicBezTo>
                    <a:pt x="6508516" y="0"/>
                    <a:pt x="6514523" y="6006"/>
                    <a:pt x="6514523" y="13416"/>
                  </a:cubicBezTo>
                  <a:lnTo>
                    <a:pt x="6514523" y="3141754"/>
                  </a:lnTo>
                  <a:cubicBezTo>
                    <a:pt x="6514523" y="3149164"/>
                    <a:pt x="6508516" y="3155170"/>
                    <a:pt x="6501107" y="3155170"/>
                  </a:cubicBezTo>
                  <a:lnTo>
                    <a:pt x="13416" y="3155170"/>
                  </a:lnTo>
                  <a:cubicBezTo>
                    <a:pt x="6006" y="3155170"/>
                    <a:pt x="0" y="3149164"/>
                    <a:pt x="0" y="3141754"/>
                  </a:cubicBezTo>
                  <a:lnTo>
                    <a:pt x="0" y="13416"/>
                  </a:lnTo>
                  <a:cubicBezTo>
                    <a:pt x="0" y="6006"/>
                    <a:pt x="6006" y="0"/>
                    <a:pt x="13416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6514522" cy="31456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Communication shouldn't only travel:</a:t>
              </a:r>
            </a:p>
            <a:p>
              <a:pPr algn="l">
                <a:lnSpc>
                  <a:spcPts val="3909"/>
                </a:lnSpc>
              </a:pPr>
            </a:p>
            <a:p>
              <a:pPr algn="l">
                <a:lnSpc>
                  <a:spcPts val="5059"/>
                </a:lnSpc>
              </a:pPr>
              <a:r>
                <a:rPr lang="en-US" sz="4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Teacher → TA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TAs often observe learning closely.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They may notice: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“They could do it when the visual remained available.”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“They didn't need me after the first example.”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“The vocabulary was the barrier.”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“They understood it orally but struggled to record it.”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“They needed fewer prompts today.”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That information can help the teacher decide: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What should happen next?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Effective deployment creates a loop:</a:t>
              </a:r>
            </a:p>
            <a:p>
              <a:pPr algn="l">
                <a:lnSpc>
                  <a:spcPts val="3909"/>
                </a:lnSpc>
              </a:pPr>
            </a:p>
            <a:p>
              <a:pPr algn="ctr">
                <a:lnSpc>
                  <a:spcPts val="3909"/>
                </a:lnSpc>
              </a:pPr>
              <a:r>
                <a:rPr lang="en-US" sz="3399" b="true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PLAN → SUPPORT → NOTICE → FEEDBACK → ADAPT</a:t>
              </a:r>
            </a:p>
            <a:p>
              <a:pPr algn="ctr">
                <a:lnSpc>
                  <a:spcPts val="27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89694"/>
            <a:ext cx="18294158" cy="1024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40"/>
              </a:lnSpc>
              <a:spcBef>
                <a:spcPct val="0"/>
              </a:spcBef>
            </a:pPr>
            <a:r>
              <a:rPr lang="en-US" sz="64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TAs</a:t>
            </a:r>
            <a:r>
              <a:rPr lang="en-US" sz="6400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 Have Valu</a:t>
            </a:r>
            <a:r>
              <a:rPr lang="en-US" sz="64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able Information Too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42949" y="2892927"/>
            <a:ext cx="4814011" cy="5097432"/>
            <a:chOff x="0" y="0"/>
            <a:chExt cx="1712958" cy="18138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564"/>
              <a:ext cx="1713282" cy="1811831"/>
            </a:xfrm>
            <a:custGeom>
              <a:avLst/>
              <a:gdLst/>
              <a:ahLst/>
              <a:cxnLst/>
              <a:rect r="r" b="b" t="t" l="l"/>
              <a:pathLst>
                <a:path h="1811831" w="1713282">
                  <a:moveTo>
                    <a:pt x="1702798" y="27234"/>
                  </a:moveTo>
                  <a:cubicBezTo>
                    <a:pt x="1693908" y="23424"/>
                    <a:pt x="1685018" y="20884"/>
                    <a:pt x="1676128" y="20884"/>
                  </a:cubicBezTo>
                  <a:cubicBezTo>
                    <a:pt x="1649458" y="19614"/>
                    <a:pt x="1623913" y="19614"/>
                    <a:pt x="1597076" y="17074"/>
                  </a:cubicBezTo>
                  <a:cubicBezTo>
                    <a:pt x="1535734" y="11994"/>
                    <a:pt x="1475670" y="5644"/>
                    <a:pt x="1414329" y="3104"/>
                  </a:cubicBezTo>
                  <a:cubicBezTo>
                    <a:pt x="1364489" y="564"/>
                    <a:pt x="1315926" y="3104"/>
                    <a:pt x="1266086" y="1834"/>
                  </a:cubicBezTo>
                  <a:cubicBezTo>
                    <a:pt x="1244361" y="1834"/>
                    <a:pt x="1222636" y="-706"/>
                    <a:pt x="1200910" y="1834"/>
                  </a:cubicBezTo>
                  <a:cubicBezTo>
                    <a:pt x="1148514" y="9454"/>
                    <a:pt x="1096118" y="10724"/>
                    <a:pt x="1042444" y="8184"/>
                  </a:cubicBezTo>
                  <a:cubicBezTo>
                    <a:pt x="1015607" y="6914"/>
                    <a:pt x="988770" y="6914"/>
                    <a:pt x="961933" y="6914"/>
                  </a:cubicBezTo>
                  <a:cubicBezTo>
                    <a:pt x="913371" y="6914"/>
                    <a:pt x="864809" y="6914"/>
                    <a:pt x="816247" y="5644"/>
                  </a:cubicBezTo>
                  <a:cubicBezTo>
                    <a:pt x="765128" y="4374"/>
                    <a:pt x="261615" y="1834"/>
                    <a:pt x="211775" y="564"/>
                  </a:cubicBezTo>
                  <a:cubicBezTo>
                    <a:pt x="170880" y="-706"/>
                    <a:pt x="131264" y="564"/>
                    <a:pt x="90369" y="564"/>
                  </a:cubicBezTo>
                  <a:cubicBezTo>
                    <a:pt x="62254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6"/>
                    <a:pt x="16510" y="198032"/>
                    <a:pt x="17780" y="273854"/>
                  </a:cubicBezTo>
                  <a:cubicBezTo>
                    <a:pt x="19050" y="351029"/>
                    <a:pt x="17780" y="428205"/>
                    <a:pt x="16510" y="506735"/>
                  </a:cubicBezTo>
                  <a:cubicBezTo>
                    <a:pt x="15240" y="586619"/>
                    <a:pt x="2540" y="1424721"/>
                    <a:pt x="2540" y="1504605"/>
                  </a:cubicBezTo>
                  <a:cubicBezTo>
                    <a:pt x="2540" y="1583135"/>
                    <a:pt x="1270" y="1661664"/>
                    <a:pt x="0" y="1740194"/>
                  </a:cubicBezTo>
                  <a:cubicBezTo>
                    <a:pt x="0" y="1757221"/>
                    <a:pt x="3810" y="1767381"/>
                    <a:pt x="15240" y="1772461"/>
                  </a:cubicBezTo>
                  <a:cubicBezTo>
                    <a:pt x="22860" y="1776271"/>
                    <a:pt x="31750" y="1778811"/>
                    <a:pt x="40640" y="1780081"/>
                  </a:cubicBezTo>
                  <a:cubicBezTo>
                    <a:pt x="89091" y="1785161"/>
                    <a:pt x="137653" y="1788971"/>
                    <a:pt x="186216" y="1794051"/>
                  </a:cubicBezTo>
                  <a:cubicBezTo>
                    <a:pt x="213053" y="1796591"/>
                    <a:pt x="239890" y="1801671"/>
                    <a:pt x="266727" y="1802941"/>
                  </a:cubicBezTo>
                  <a:cubicBezTo>
                    <a:pt x="311455" y="1805481"/>
                    <a:pt x="809857" y="1806751"/>
                    <a:pt x="854585" y="1808021"/>
                  </a:cubicBezTo>
                  <a:cubicBezTo>
                    <a:pt x="860975" y="1808021"/>
                    <a:pt x="867365" y="1808021"/>
                    <a:pt x="873754" y="1808021"/>
                  </a:cubicBezTo>
                  <a:cubicBezTo>
                    <a:pt x="904425" y="1808021"/>
                    <a:pt x="936374" y="1806751"/>
                    <a:pt x="967045" y="1806751"/>
                  </a:cubicBezTo>
                  <a:cubicBezTo>
                    <a:pt x="1002828" y="1806751"/>
                    <a:pt x="1037332" y="1808021"/>
                    <a:pt x="1073115" y="1808021"/>
                  </a:cubicBezTo>
                  <a:cubicBezTo>
                    <a:pt x="1125511" y="1808021"/>
                    <a:pt x="1179185" y="1808021"/>
                    <a:pt x="1231581" y="1808021"/>
                  </a:cubicBezTo>
                  <a:cubicBezTo>
                    <a:pt x="1280143" y="1808021"/>
                    <a:pt x="1328706" y="1809291"/>
                    <a:pt x="1377268" y="1810561"/>
                  </a:cubicBezTo>
                  <a:cubicBezTo>
                    <a:pt x="1398993" y="1810561"/>
                    <a:pt x="1421996" y="1811831"/>
                    <a:pt x="1443722" y="1811831"/>
                  </a:cubicBezTo>
                  <a:cubicBezTo>
                    <a:pt x="1514009" y="1810561"/>
                    <a:pt x="1583018" y="1804211"/>
                    <a:pt x="1653268" y="1804211"/>
                  </a:cubicBezTo>
                  <a:cubicBezTo>
                    <a:pt x="1657078" y="1804211"/>
                    <a:pt x="1662158" y="1801671"/>
                    <a:pt x="1665968" y="1799131"/>
                  </a:cubicBezTo>
                  <a:cubicBezTo>
                    <a:pt x="1671048" y="1795321"/>
                    <a:pt x="1673588" y="1788971"/>
                    <a:pt x="1676128" y="1786431"/>
                  </a:cubicBezTo>
                  <a:cubicBezTo>
                    <a:pt x="1677398" y="1730716"/>
                    <a:pt x="1678668" y="1673850"/>
                    <a:pt x="1679938" y="1616984"/>
                  </a:cubicBezTo>
                  <a:cubicBezTo>
                    <a:pt x="1681208" y="1528976"/>
                    <a:pt x="1691368" y="684104"/>
                    <a:pt x="1692638" y="596096"/>
                  </a:cubicBezTo>
                  <a:cubicBezTo>
                    <a:pt x="1692638" y="543292"/>
                    <a:pt x="1693908" y="490487"/>
                    <a:pt x="1695178" y="437683"/>
                  </a:cubicBezTo>
                  <a:cubicBezTo>
                    <a:pt x="1696448" y="380817"/>
                    <a:pt x="1697718" y="323950"/>
                    <a:pt x="1700258" y="267084"/>
                  </a:cubicBezTo>
                  <a:cubicBezTo>
                    <a:pt x="1701528" y="233235"/>
                    <a:pt x="1701528" y="198032"/>
                    <a:pt x="1706608" y="164183"/>
                  </a:cubicBezTo>
                  <a:cubicBezTo>
                    <a:pt x="1711688" y="123564"/>
                    <a:pt x="1714228" y="84299"/>
                    <a:pt x="1712958" y="43744"/>
                  </a:cubicBezTo>
                  <a:cubicBezTo>
                    <a:pt x="1712958" y="37394"/>
                    <a:pt x="1709148" y="29774"/>
                    <a:pt x="1702798" y="27234"/>
                  </a:cubicBezTo>
                  <a:close/>
                </a:path>
              </a:pathLst>
            </a:custGeom>
            <a:solidFill>
              <a:srgbClr val="64220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74370" y="2640615"/>
            <a:ext cx="4976431" cy="5097331"/>
            <a:chOff x="0" y="0"/>
            <a:chExt cx="1770752" cy="181377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-564"/>
              <a:ext cx="1771075" cy="1811795"/>
            </a:xfrm>
            <a:custGeom>
              <a:avLst/>
              <a:gdLst/>
              <a:ahLst/>
              <a:cxnLst/>
              <a:rect r="r" b="b" t="t" l="l"/>
              <a:pathLst>
                <a:path h="1811795" w="1771075">
                  <a:moveTo>
                    <a:pt x="1760592" y="27234"/>
                  </a:moveTo>
                  <a:cubicBezTo>
                    <a:pt x="1751702" y="23424"/>
                    <a:pt x="1742812" y="20884"/>
                    <a:pt x="1733921" y="20884"/>
                  </a:cubicBezTo>
                  <a:cubicBezTo>
                    <a:pt x="1707252" y="19614"/>
                    <a:pt x="1680859" y="19614"/>
                    <a:pt x="1653045" y="17074"/>
                  </a:cubicBezTo>
                  <a:cubicBezTo>
                    <a:pt x="1589472" y="11994"/>
                    <a:pt x="1527224" y="5644"/>
                    <a:pt x="1463651" y="3104"/>
                  </a:cubicBezTo>
                  <a:cubicBezTo>
                    <a:pt x="1411998" y="564"/>
                    <a:pt x="1361669" y="3104"/>
                    <a:pt x="1310016" y="1834"/>
                  </a:cubicBezTo>
                  <a:cubicBezTo>
                    <a:pt x="1287500" y="1834"/>
                    <a:pt x="1264985" y="-706"/>
                    <a:pt x="1242469" y="1834"/>
                  </a:cubicBezTo>
                  <a:cubicBezTo>
                    <a:pt x="1188167" y="9454"/>
                    <a:pt x="1133865" y="10724"/>
                    <a:pt x="1078239" y="8184"/>
                  </a:cubicBezTo>
                  <a:cubicBezTo>
                    <a:pt x="1050426" y="6914"/>
                    <a:pt x="1022613" y="6914"/>
                    <a:pt x="994799" y="6914"/>
                  </a:cubicBezTo>
                  <a:cubicBezTo>
                    <a:pt x="944471" y="6914"/>
                    <a:pt x="894142" y="6914"/>
                    <a:pt x="843813" y="5644"/>
                  </a:cubicBezTo>
                  <a:cubicBezTo>
                    <a:pt x="790836" y="4374"/>
                    <a:pt x="269007" y="1834"/>
                    <a:pt x="217354" y="564"/>
                  </a:cubicBezTo>
                  <a:cubicBezTo>
                    <a:pt x="174972" y="-706"/>
                    <a:pt x="133914" y="564"/>
                    <a:pt x="91532" y="564"/>
                  </a:cubicBezTo>
                  <a:cubicBezTo>
                    <a:pt x="62395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5"/>
                    <a:pt x="16510" y="198029"/>
                    <a:pt x="17780" y="273849"/>
                  </a:cubicBezTo>
                  <a:cubicBezTo>
                    <a:pt x="19050" y="351023"/>
                    <a:pt x="17780" y="428197"/>
                    <a:pt x="16510" y="506726"/>
                  </a:cubicBezTo>
                  <a:cubicBezTo>
                    <a:pt x="15240" y="586608"/>
                    <a:pt x="2540" y="1424692"/>
                    <a:pt x="2540" y="1504574"/>
                  </a:cubicBezTo>
                  <a:cubicBezTo>
                    <a:pt x="2540" y="1583102"/>
                    <a:pt x="1270" y="1661630"/>
                    <a:pt x="0" y="1740159"/>
                  </a:cubicBezTo>
                  <a:cubicBezTo>
                    <a:pt x="0" y="1757185"/>
                    <a:pt x="3810" y="1767345"/>
                    <a:pt x="15240" y="1772425"/>
                  </a:cubicBezTo>
                  <a:cubicBezTo>
                    <a:pt x="22860" y="1776235"/>
                    <a:pt x="31750" y="1778775"/>
                    <a:pt x="40640" y="1780045"/>
                  </a:cubicBezTo>
                  <a:cubicBezTo>
                    <a:pt x="90208" y="1785125"/>
                    <a:pt x="140537" y="1788935"/>
                    <a:pt x="190865" y="1794015"/>
                  </a:cubicBezTo>
                  <a:cubicBezTo>
                    <a:pt x="218678" y="1796555"/>
                    <a:pt x="246492" y="1801635"/>
                    <a:pt x="274305" y="1802905"/>
                  </a:cubicBezTo>
                  <a:cubicBezTo>
                    <a:pt x="320660" y="1805445"/>
                    <a:pt x="837191" y="1806715"/>
                    <a:pt x="883547" y="1807985"/>
                  </a:cubicBezTo>
                  <a:cubicBezTo>
                    <a:pt x="890169" y="1807985"/>
                    <a:pt x="896791" y="1807985"/>
                    <a:pt x="903413" y="1807985"/>
                  </a:cubicBezTo>
                  <a:cubicBezTo>
                    <a:pt x="935200" y="1807985"/>
                    <a:pt x="968311" y="1806715"/>
                    <a:pt x="1000097" y="1806715"/>
                  </a:cubicBezTo>
                  <a:cubicBezTo>
                    <a:pt x="1037181" y="1806715"/>
                    <a:pt x="1072941" y="1807985"/>
                    <a:pt x="1110026" y="1807985"/>
                  </a:cubicBezTo>
                  <a:cubicBezTo>
                    <a:pt x="1164327" y="1807985"/>
                    <a:pt x="1219954" y="1807985"/>
                    <a:pt x="1274256" y="1807985"/>
                  </a:cubicBezTo>
                  <a:cubicBezTo>
                    <a:pt x="1324585" y="1807985"/>
                    <a:pt x="1374913" y="1809255"/>
                    <a:pt x="1425242" y="1810525"/>
                  </a:cubicBezTo>
                  <a:cubicBezTo>
                    <a:pt x="1447757" y="1810525"/>
                    <a:pt x="1471597" y="1811795"/>
                    <a:pt x="1494113" y="1811795"/>
                  </a:cubicBezTo>
                  <a:cubicBezTo>
                    <a:pt x="1566957" y="1810525"/>
                    <a:pt x="1638477" y="1804175"/>
                    <a:pt x="1711061" y="1804175"/>
                  </a:cubicBezTo>
                  <a:cubicBezTo>
                    <a:pt x="1714871" y="1804175"/>
                    <a:pt x="1719952" y="1801635"/>
                    <a:pt x="1723761" y="1799095"/>
                  </a:cubicBezTo>
                  <a:cubicBezTo>
                    <a:pt x="1728842" y="1795285"/>
                    <a:pt x="1731382" y="1788935"/>
                    <a:pt x="1733921" y="1786395"/>
                  </a:cubicBezTo>
                  <a:cubicBezTo>
                    <a:pt x="1735192" y="1730681"/>
                    <a:pt x="1736461" y="1673816"/>
                    <a:pt x="1737732" y="1616951"/>
                  </a:cubicBezTo>
                  <a:cubicBezTo>
                    <a:pt x="1739002" y="1528945"/>
                    <a:pt x="1749161" y="684091"/>
                    <a:pt x="1750432" y="596085"/>
                  </a:cubicBezTo>
                  <a:cubicBezTo>
                    <a:pt x="1750432" y="543282"/>
                    <a:pt x="1751702" y="490478"/>
                    <a:pt x="1752971" y="437675"/>
                  </a:cubicBezTo>
                  <a:cubicBezTo>
                    <a:pt x="1754242" y="380810"/>
                    <a:pt x="1755511" y="323945"/>
                    <a:pt x="1758052" y="267079"/>
                  </a:cubicBezTo>
                  <a:cubicBezTo>
                    <a:pt x="1759321" y="233231"/>
                    <a:pt x="1759321" y="198029"/>
                    <a:pt x="1764402" y="164181"/>
                  </a:cubicBezTo>
                  <a:cubicBezTo>
                    <a:pt x="1769482" y="123563"/>
                    <a:pt x="1772021" y="84298"/>
                    <a:pt x="1770752" y="43744"/>
                  </a:cubicBezTo>
                  <a:cubicBezTo>
                    <a:pt x="1770752" y="37394"/>
                    <a:pt x="1766942" y="29774"/>
                    <a:pt x="1760592" y="27234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96811" y="2892927"/>
            <a:ext cx="517271" cy="275875"/>
            <a:chOff x="0" y="0"/>
            <a:chExt cx="186928" cy="9969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200380" y="2892927"/>
            <a:ext cx="517271" cy="275875"/>
            <a:chOff x="0" y="0"/>
            <a:chExt cx="186928" cy="9969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203950" y="2892927"/>
            <a:ext cx="517271" cy="275875"/>
            <a:chOff x="0" y="0"/>
            <a:chExt cx="186928" cy="9969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4207519" y="2892927"/>
            <a:ext cx="517271" cy="275875"/>
            <a:chOff x="0" y="0"/>
            <a:chExt cx="186928" cy="9969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5211088" y="2892927"/>
            <a:ext cx="517271" cy="275875"/>
            <a:chOff x="0" y="0"/>
            <a:chExt cx="186928" cy="9969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6816954" y="2892927"/>
            <a:ext cx="4814011" cy="5097432"/>
            <a:chOff x="0" y="0"/>
            <a:chExt cx="1712958" cy="181380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-564"/>
              <a:ext cx="1713282" cy="1811831"/>
            </a:xfrm>
            <a:custGeom>
              <a:avLst/>
              <a:gdLst/>
              <a:ahLst/>
              <a:cxnLst/>
              <a:rect r="r" b="b" t="t" l="l"/>
              <a:pathLst>
                <a:path h="1811831" w="1713282">
                  <a:moveTo>
                    <a:pt x="1702798" y="27234"/>
                  </a:moveTo>
                  <a:cubicBezTo>
                    <a:pt x="1693908" y="23424"/>
                    <a:pt x="1685018" y="20884"/>
                    <a:pt x="1676128" y="20884"/>
                  </a:cubicBezTo>
                  <a:cubicBezTo>
                    <a:pt x="1649458" y="19614"/>
                    <a:pt x="1623913" y="19614"/>
                    <a:pt x="1597076" y="17074"/>
                  </a:cubicBezTo>
                  <a:cubicBezTo>
                    <a:pt x="1535734" y="11994"/>
                    <a:pt x="1475670" y="5644"/>
                    <a:pt x="1414329" y="3104"/>
                  </a:cubicBezTo>
                  <a:cubicBezTo>
                    <a:pt x="1364489" y="564"/>
                    <a:pt x="1315926" y="3104"/>
                    <a:pt x="1266086" y="1834"/>
                  </a:cubicBezTo>
                  <a:cubicBezTo>
                    <a:pt x="1244361" y="1834"/>
                    <a:pt x="1222636" y="-706"/>
                    <a:pt x="1200910" y="1834"/>
                  </a:cubicBezTo>
                  <a:cubicBezTo>
                    <a:pt x="1148514" y="9454"/>
                    <a:pt x="1096118" y="10724"/>
                    <a:pt x="1042444" y="8184"/>
                  </a:cubicBezTo>
                  <a:cubicBezTo>
                    <a:pt x="1015607" y="6914"/>
                    <a:pt x="988770" y="6914"/>
                    <a:pt x="961933" y="6914"/>
                  </a:cubicBezTo>
                  <a:cubicBezTo>
                    <a:pt x="913371" y="6914"/>
                    <a:pt x="864809" y="6914"/>
                    <a:pt x="816247" y="5644"/>
                  </a:cubicBezTo>
                  <a:cubicBezTo>
                    <a:pt x="765128" y="4374"/>
                    <a:pt x="261615" y="1834"/>
                    <a:pt x="211775" y="564"/>
                  </a:cubicBezTo>
                  <a:cubicBezTo>
                    <a:pt x="170880" y="-706"/>
                    <a:pt x="131264" y="564"/>
                    <a:pt x="90369" y="564"/>
                  </a:cubicBezTo>
                  <a:cubicBezTo>
                    <a:pt x="62254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6"/>
                    <a:pt x="16510" y="198032"/>
                    <a:pt x="17780" y="273854"/>
                  </a:cubicBezTo>
                  <a:cubicBezTo>
                    <a:pt x="19050" y="351029"/>
                    <a:pt x="17780" y="428205"/>
                    <a:pt x="16510" y="506735"/>
                  </a:cubicBezTo>
                  <a:cubicBezTo>
                    <a:pt x="15240" y="586619"/>
                    <a:pt x="2540" y="1424721"/>
                    <a:pt x="2540" y="1504605"/>
                  </a:cubicBezTo>
                  <a:cubicBezTo>
                    <a:pt x="2540" y="1583135"/>
                    <a:pt x="1270" y="1661664"/>
                    <a:pt x="0" y="1740194"/>
                  </a:cubicBezTo>
                  <a:cubicBezTo>
                    <a:pt x="0" y="1757221"/>
                    <a:pt x="3810" y="1767381"/>
                    <a:pt x="15240" y="1772461"/>
                  </a:cubicBezTo>
                  <a:cubicBezTo>
                    <a:pt x="22860" y="1776271"/>
                    <a:pt x="31750" y="1778811"/>
                    <a:pt x="40640" y="1780081"/>
                  </a:cubicBezTo>
                  <a:cubicBezTo>
                    <a:pt x="89091" y="1785161"/>
                    <a:pt x="137653" y="1788971"/>
                    <a:pt x="186216" y="1794051"/>
                  </a:cubicBezTo>
                  <a:cubicBezTo>
                    <a:pt x="213053" y="1796591"/>
                    <a:pt x="239890" y="1801671"/>
                    <a:pt x="266727" y="1802941"/>
                  </a:cubicBezTo>
                  <a:cubicBezTo>
                    <a:pt x="311455" y="1805481"/>
                    <a:pt x="809857" y="1806751"/>
                    <a:pt x="854585" y="1808021"/>
                  </a:cubicBezTo>
                  <a:cubicBezTo>
                    <a:pt x="860975" y="1808021"/>
                    <a:pt x="867365" y="1808021"/>
                    <a:pt x="873754" y="1808021"/>
                  </a:cubicBezTo>
                  <a:cubicBezTo>
                    <a:pt x="904425" y="1808021"/>
                    <a:pt x="936374" y="1806751"/>
                    <a:pt x="967045" y="1806751"/>
                  </a:cubicBezTo>
                  <a:cubicBezTo>
                    <a:pt x="1002828" y="1806751"/>
                    <a:pt x="1037332" y="1808021"/>
                    <a:pt x="1073115" y="1808021"/>
                  </a:cubicBezTo>
                  <a:cubicBezTo>
                    <a:pt x="1125511" y="1808021"/>
                    <a:pt x="1179185" y="1808021"/>
                    <a:pt x="1231581" y="1808021"/>
                  </a:cubicBezTo>
                  <a:cubicBezTo>
                    <a:pt x="1280143" y="1808021"/>
                    <a:pt x="1328706" y="1809291"/>
                    <a:pt x="1377268" y="1810561"/>
                  </a:cubicBezTo>
                  <a:cubicBezTo>
                    <a:pt x="1398993" y="1810561"/>
                    <a:pt x="1421996" y="1811831"/>
                    <a:pt x="1443722" y="1811831"/>
                  </a:cubicBezTo>
                  <a:cubicBezTo>
                    <a:pt x="1514009" y="1810561"/>
                    <a:pt x="1583018" y="1804211"/>
                    <a:pt x="1653268" y="1804211"/>
                  </a:cubicBezTo>
                  <a:cubicBezTo>
                    <a:pt x="1657078" y="1804211"/>
                    <a:pt x="1662158" y="1801671"/>
                    <a:pt x="1665968" y="1799131"/>
                  </a:cubicBezTo>
                  <a:cubicBezTo>
                    <a:pt x="1671048" y="1795321"/>
                    <a:pt x="1673588" y="1788971"/>
                    <a:pt x="1676128" y="1786431"/>
                  </a:cubicBezTo>
                  <a:cubicBezTo>
                    <a:pt x="1677398" y="1730716"/>
                    <a:pt x="1678668" y="1673850"/>
                    <a:pt x="1679938" y="1616984"/>
                  </a:cubicBezTo>
                  <a:cubicBezTo>
                    <a:pt x="1681208" y="1528976"/>
                    <a:pt x="1691368" y="684104"/>
                    <a:pt x="1692638" y="596096"/>
                  </a:cubicBezTo>
                  <a:cubicBezTo>
                    <a:pt x="1692638" y="543292"/>
                    <a:pt x="1693908" y="490487"/>
                    <a:pt x="1695178" y="437683"/>
                  </a:cubicBezTo>
                  <a:cubicBezTo>
                    <a:pt x="1696448" y="380817"/>
                    <a:pt x="1697718" y="323950"/>
                    <a:pt x="1700258" y="267084"/>
                  </a:cubicBezTo>
                  <a:cubicBezTo>
                    <a:pt x="1701528" y="233235"/>
                    <a:pt x="1701528" y="198032"/>
                    <a:pt x="1706608" y="164183"/>
                  </a:cubicBezTo>
                  <a:cubicBezTo>
                    <a:pt x="1711688" y="123564"/>
                    <a:pt x="1714228" y="84299"/>
                    <a:pt x="1712958" y="43744"/>
                  </a:cubicBezTo>
                  <a:cubicBezTo>
                    <a:pt x="1712958" y="37394"/>
                    <a:pt x="1709148" y="29774"/>
                    <a:pt x="1702798" y="27234"/>
                  </a:cubicBezTo>
                  <a:close/>
                </a:path>
              </a:pathLst>
            </a:custGeom>
            <a:solidFill>
              <a:srgbClr val="64220A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6548374" y="2640615"/>
            <a:ext cx="4976431" cy="5097331"/>
            <a:chOff x="0" y="0"/>
            <a:chExt cx="1770752" cy="181377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-564"/>
              <a:ext cx="1771075" cy="1811795"/>
            </a:xfrm>
            <a:custGeom>
              <a:avLst/>
              <a:gdLst/>
              <a:ahLst/>
              <a:cxnLst/>
              <a:rect r="r" b="b" t="t" l="l"/>
              <a:pathLst>
                <a:path h="1811795" w="1771075">
                  <a:moveTo>
                    <a:pt x="1760592" y="27234"/>
                  </a:moveTo>
                  <a:cubicBezTo>
                    <a:pt x="1751702" y="23424"/>
                    <a:pt x="1742812" y="20884"/>
                    <a:pt x="1733921" y="20884"/>
                  </a:cubicBezTo>
                  <a:cubicBezTo>
                    <a:pt x="1707252" y="19614"/>
                    <a:pt x="1680859" y="19614"/>
                    <a:pt x="1653045" y="17074"/>
                  </a:cubicBezTo>
                  <a:cubicBezTo>
                    <a:pt x="1589472" y="11994"/>
                    <a:pt x="1527224" y="5644"/>
                    <a:pt x="1463651" y="3104"/>
                  </a:cubicBezTo>
                  <a:cubicBezTo>
                    <a:pt x="1411998" y="564"/>
                    <a:pt x="1361669" y="3104"/>
                    <a:pt x="1310016" y="1834"/>
                  </a:cubicBezTo>
                  <a:cubicBezTo>
                    <a:pt x="1287500" y="1834"/>
                    <a:pt x="1264985" y="-706"/>
                    <a:pt x="1242469" y="1834"/>
                  </a:cubicBezTo>
                  <a:cubicBezTo>
                    <a:pt x="1188167" y="9454"/>
                    <a:pt x="1133865" y="10724"/>
                    <a:pt x="1078239" y="8184"/>
                  </a:cubicBezTo>
                  <a:cubicBezTo>
                    <a:pt x="1050426" y="6914"/>
                    <a:pt x="1022613" y="6914"/>
                    <a:pt x="994799" y="6914"/>
                  </a:cubicBezTo>
                  <a:cubicBezTo>
                    <a:pt x="944471" y="6914"/>
                    <a:pt x="894142" y="6914"/>
                    <a:pt x="843813" y="5644"/>
                  </a:cubicBezTo>
                  <a:cubicBezTo>
                    <a:pt x="790836" y="4374"/>
                    <a:pt x="269007" y="1834"/>
                    <a:pt x="217354" y="564"/>
                  </a:cubicBezTo>
                  <a:cubicBezTo>
                    <a:pt x="174972" y="-706"/>
                    <a:pt x="133914" y="564"/>
                    <a:pt x="91532" y="564"/>
                  </a:cubicBezTo>
                  <a:cubicBezTo>
                    <a:pt x="62395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5"/>
                    <a:pt x="16510" y="198029"/>
                    <a:pt x="17780" y="273849"/>
                  </a:cubicBezTo>
                  <a:cubicBezTo>
                    <a:pt x="19050" y="351023"/>
                    <a:pt x="17780" y="428197"/>
                    <a:pt x="16510" y="506726"/>
                  </a:cubicBezTo>
                  <a:cubicBezTo>
                    <a:pt x="15240" y="586608"/>
                    <a:pt x="2540" y="1424692"/>
                    <a:pt x="2540" y="1504574"/>
                  </a:cubicBezTo>
                  <a:cubicBezTo>
                    <a:pt x="2540" y="1583102"/>
                    <a:pt x="1270" y="1661630"/>
                    <a:pt x="0" y="1740159"/>
                  </a:cubicBezTo>
                  <a:cubicBezTo>
                    <a:pt x="0" y="1757185"/>
                    <a:pt x="3810" y="1767345"/>
                    <a:pt x="15240" y="1772425"/>
                  </a:cubicBezTo>
                  <a:cubicBezTo>
                    <a:pt x="22860" y="1776235"/>
                    <a:pt x="31750" y="1778775"/>
                    <a:pt x="40640" y="1780045"/>
                  </a:cubicBezTo>
                  <a:cubicBezTo>
                    <a:pt x="90208" y="1785125"/>
                    <a:pt x="140537" y="1788935"/>
                    <a:pt x="190865" y="1794015"/>
                  </a:cubicBezTo>
                  <a:cubicBezTo>
                    <a:pt x="218678" y="1796555"/>
                    <a:pt x="246492" y="1801635"/>
                    <a:pt x="274305" y="1802905"/>
                  </a:cubicBezTo>
                  <a:cubicBezTo>
                    <a:pt x="320660" y="1805445"/>
                    <a:pt x="837191" y="1806715"/>
                    <a:pt x="883547" y="1807985"/>
                  </a:cubicBezTo>
                  <a:cubicBezTo>
                    <a:pt x="890169" y="1807985"/>
                    <a:pt x="896791" y="1807985"/>
                    <a:pt x="903413" y="1807985"/>
                  </a:cubicBezTo>
                  <a:cubicBezTo>
                    <a:pt x="935200" y="1807985"/>
                    <a:pt x="968311" y="1806715"/>
                    <a:pt x="1000097" y="1806715"/>
                  </a:cubicBezTo>
                  <a:cubicBezTo>
                    <a:pt x="1037181" y="1806715"/>
                    <a:pt x="1072941" y="1807985"/>
                    <a:pt x="1110026" y="1807985"/>
                  </a:cubicBezTo>
                  <a:cubicBezTo>
                    <a:pt x="1164327" y="1807985"/>
                    <a:pt x="1219954" y="1807985"/>
                    <a:pt x="1274256" y="1807985"/>
                  </a:cubicBezTo>
                  <a:cubicBezTo>
                    <a:pt x="1324585" y="1807985"/>
                    <a:pt x="1374913" y="1809255"/>
                    <a:pt x="1425242" y="1810525"/>
                  </a:cubicBezTo>
                  <a:cubicBezTo>
                    <a:pt x="1447757" y="1810525"/>
                    <a:pt x="1471597" y="1811795"/>
                    <a:pt x="1494113" y="1811795"/>
                  </a:cubicBezTo>
                  <a:cubicBezTo>
                    <a:pt x="1566957" y="1810525"/>
                    <a:pt x="1638477" y="1804175"/>
                    <a:pt x="1711061" y="1804175"/>
                  </a:cubicBezTo>
                  <a:cubicBezTo>
                    <a:pt x="1714871" y="1804175"/>
                    <a:pt x="1719952" y="1801635"/>
                    <a:pt x="1723761" y="1799095"/>
                  </a:cubicBezTo>
                  <a:cubicBezTo>
                    <a:pt x="1728842" y="1795285"/>
                    <a:pt x="1731382" y="1788935"/>
                    <a:pt x="1733921" y="1786395"/>
                  </a:cubicBezTo>
                  <a:cubicBezTo>
                    <a:pt x="1735192" y="1730681"/>
                    <a:pt x="1736461" y="1673816"/>
                    <a:pt x="1737732" y="1616951"/>
                  </a:cubicBezTo>
                  <a:cubicBezTo>
                    <a:pt x="1739002" y="1528945"/>
                    <a:pt x="1749161" y="684091"/>
                    <a:pt x="1750432" y="596085"/>
                  </a:cubicBezTo>
                  <a:cubicBezTo>
                    <a:pt x="1750432" y="543282"/>
                    <a:pt x="1751702" y="490478"/>
                    <a:pt x="1752971" y="437675"/>
                  </a:cubicBezTo>
                  <a:cubicBezTo>
                    <a:pt x="1754242" y="380810"/>
                    <a:pt x="1755511" y="323945"/>
                    <a:pt x="1758052" y="267079"/>
                  </a:cubicBezTo>
                  <a:cubicBezTo>
                    <a:pt x="1759321" y="233231"/>
                    <a:pt x="1759321" y="198029"/>
                    <a:pt x="1764402" y="164181"/>
                  </a:cubicBezTo>
                  <a:cubicBezTo>
                    <a:pt x="1769482" y="123563"/>
                    <a:pt x="1772021" y="84298"/>
                    <a:pt x="1770752" y="43744"/>
                  </a:cubicBezTo>
                  <a:cubicBezTo>
                    <a:pt x="1770752" y="37394"/>
                    <a:pt x="1766942" y="29774"/>
                    <a:pt x="1760592" y="27234"/>
                  </a:cubicBezTo>
                  <a:close/>
                </a:path>
              </a:pathLst>
            </a:custGeom>
            <a:solidFill>
              <a:srgbClr val="FBC58A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6770816" y="2892927"/>
            <a:ext cx="517271" cy="275875"/>
            <a:chOff x="0" y="0"/>
            <a:chExt cx="186928" cy="99694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774385" y="2892927"/>
            <a:ext cx="517271" cy="275875"/>
            <a:chOff x="0" y="0"/>
            <a:chExt cx="186928" cy="99694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8777954" y="2892927"/>
            <a:ext cx="517271" cy="275875"/>
            <a:chOff x="0" y="0"/>
            <a:chExt cx="186928" cy="99694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9781524" y="2892927"/>
            <a:ext cx="517271" cy="275875"/>
            <a:chOff x="0" y="0"/>
            <a:chExt cx="186928" cy="99694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0785093" y="2892927"/>
            <a:ext cx="517271" cy="275875"/>
            <a:chOff x="0" y="0"/>
            <a:chExt cx="186928" cy="99694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2499619" y="2892927"/>
            <a:ext cx="4814011" cy="5097432"/>
            <a:chOff x="0" y="0"/>
            <a:chExt cx="1712958" cy="1813807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-564"/>
              <a:ext cx="1713282" cy="1811831"/>
            </a:xfrm>
            <a:custGeom>
              <a:avLst/>
              <a:gdLst/>
              <a:ahLst/>
              <a:cxnLst/>
              <a:rect r="r" b="b" t="t" l="l"/>
              <a:pathLst>
                <a:path h="1811831" w="1713282">
                  <a:moveTo>
                    <a:pt x="1702798" y="27234"/>
                  </a:moveTo>
                  <a:cubicBezTo>
                    <a:pt x="1693908" y="23424"/>
                    <a:pt x="1685018" y="20884"/>
                    <a:pt x="1676128" y="20884"/>
                  </a:cubicBezTo>
                  <a:cubicBezTo>
                    <a:pt x="1649458" y="19614"/>
                    <a:pt x="1623913" y="19614"/>
                    <a:pt x="1597076" y="17074"/>
                  </a:cubicBezTo>
                  <a:cubicBezTo>
                    <a:pt x="1535734" y="11994"/>
                    <a:pt x="1475670" y="5644"/>
                    <a:pt x="1414329" y="3104"/>
                  </a:cubicBezTo>
                  <a:cubicBezTo>
                    <a:pt x="1364489" y="564"/>
                    <a:pt x="1315926" y="3104"/>
                    <a:pt x="1266086" y="1834"/>
                  </a:cubicBezTo>
                  <a:cubicBezTo>
                    <a:pt x="1244361" y="1834"/>
                    <a:pt x="1222636" y="-706"/>
                    <a:pt x="1200910" y="1834"/>
                  </a:cubicBezTo>
                  <a:cubicBezTo>
                    <a:pt x="1148514" y="9454"/>
                    <a:pt x="1096118" y="10724"/>
                    <a:pt x="1042444" y="8184"/>
                  </a:cubicBezTo>
                  <a:cubicBezTo>
                    <a:pt x="1015607" y="6914"/>
                    <a:pt x="988770" y="6914"/>
                    <a:pt x="961933" y="6914"/>
                  </a:cubicBezTo>
                  <a:cubicBezTo>
                    <a:pt x="913371" y="6914"/>
                    <a:pt x="864809" y="6914"/>
                    <a:pt x="816247" y="5644"/>
                  </a:cubicBezTo>
                  <a:cubicBezTo>
                    <a:pt x="765128" y="4374"/>
                    <a:pt x="261615" y="1834"/>
                    <a:pt x="211775" y="564"/>
                  </a:cubicBezTo>
                  <a:cubicBezTo>
                    <a:pt x="170880" y="-706"/>
                    <a:pt x="131264" y="564"/>
                    <a:pt x="90369" y="564"/>
                  </a:cubicBezTo>
                  <a:cubicBezTo>
                    <a:pt x="62254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6"/>
                    <a:pt x="16510" y="198032"/>
                    <a:pt x="17780" y="273854"/>
                  </a:cubicBezTo>
                  <a:cubicBezTo>
                    <a:pt x="19050" y="351029"/>
                    <a:pt x="17780" y="428205"/>
                    <a:pt x="16510" y="506735"/>
                  </a:cubicBezTo>
                  <a:cubicBezTo>
                    <a:pt x="15240" y="586619"/>
                    <a:pt x="2540" y="1424721"/>
                    <a:pt x="2540" y="1504605"/>
                  </a:cubicBezTo>
                  <a:cubicBezTo>
                    <a:pt x="2540" y="1583135"/>
                    <a:pt x="1270" y="1661664"/>
                    <a:pt x="0" y="1740194"/>
                  </a:cubicBezTo>
                  <a:cubicBezTo>
                    <a:pt x="0" y="1757221"/>
                    <a:pt x="3810" y="1767381"/>
                    <a:pt x="15240" y="1772461"/>
                  </a:cubicBezTo>
                  <a:cubicBezTo>
                    <a:pt x="22860" y="1776271"/>
                    <a:pt x="31750" y="1778811"/>
                    <a:pt x="40640" y="1780081"/>
                  </a:cubicBezTo>
                  <a:cubicBezTo>
                    <a:pt x="89091" y="1785161"/>
                    <a:pt x="137653" y="1788971"/>
                    <a:pt x="186216" y="1794051"/>
                  </a:cubicBezTo>
                  <a:cubicBezTo>
                    <a:pt x="213053" y="1796591"/>
                    <a:pt x="239890" y="1801671"/>
                    <a:pt x="266727" y="1802941"/>
                  </a:cubicBezTo>
                  <a:cubicBezTo>
                    <a:pt x="311455" y="1805481"/>
                    <a:pt x="809857" y="1806751"/>
                    <a:pt x="854585" y="1808021"/>
                  </a:cubicBezTo>
                  <a:cubicBezTo>
                    <a:pt x="860975" y="1808021"/>
                    <a:pt x="867365" y="1808021"/>
                    <a:pt x="873754" y="1808021"/>
                  </a:cubicBezTo>
                  <a:cubicBezTo>
                    <a:pt x="904425" y="1808021"/>
                    <a:pt x="936374" y="1806751"/>
                    <a:pt x="967045" y="1806751"/>
                  </a:cubicBezTo>
                  <a:cubicBezTo>
                    <a:pt x="1002828" y="1806751"/>
                    <a:pt x="1037332" y="1808021"/>
                    <a:pt x="1073115" y="1808021"/>
                  </a:cubicBezTo>
                  <a:cubicBezTo>
                    <a:pt x="1125511" y="1808021"/>
                    <a:pt x="1179185" y="1808021"/>
                    <a:pt x="1231581" y="1808021"/>
                  </a:cubicBezTo>
                  <a:cubicBezTo>
                    <a:pt x="1280143" y="1808021"/>
                    <a:pt x="1328706" y="1809291"/>
                    <a:pt x="1377268" y="1810561"/>
                  </a:cubicBezTo>
                  <a:cubicBezTo>
                    <a:pt x="1398993" y="1810561"/>
                    <a:pt x="1421996" y="1811831"/>
                    <a:pt x="1443722" y="1811831"/>
                  </a:cubicBezTo>
                  <a:cubicBezTo>
                    <a:pt x="1514009" y="1810561"/>
                    <a:pt x="1583018" y="1804211"/>
                    <a:pt x="1653268" y="1804211"/>
                  </a:cubicBezTo>
                  <a:cubicBezTo>
                    <a:pt x="1657078" y="1804211"/>
                    <a:pt x="1662158" y="1801671"/>
                    <a:pt x="1665968" y="1799131"/>
                  </a:cubicBezTo>
                  <a:cubicBezTo>
                    <a:pt x="1671048" y="1795321"/>
                    <a:pt x="1673588" y="1788971"/>
                    <a:pt x="1676128" y="1786431"/>
                  </a:cubicBezTo>
                  <a:cubicBezTo>
                    <a:pt x="1677398" y="1730716"/>
                    <a:pt x="1678668" y="1673850"/>
                    <a:pt x="1679938" y="1616984"/>
                  </a:cubicBezTo>
                  <a:cubicBezTo>
                    <a:pt x="1681208" y="1528976"/>
                    <a:pt x="1691368" y="684104"/>
                    <a:pt x="1692638" y="596096"/>
                  </a:cubicBezTo>
                  <a:cubicBezTo>
                    <a:pt x="1692638" y="543292"/>
                    <a:pt x="1693908" y="490487"/>
                    <a:pt x="1695178" y="437683"/>
                  </a:cubicBezTo>
                  <a:cubicBezTo>
                    <a:pt x="1696448" y="380817"/>
                    <a:pt x="1697718" y="323950"/>
                    <a:pt x="1700258" y="267084"/>
                  </a:cubicBezTo>
                  <a:cubicBezTo>
                    <a:pt x="1701528" y="233235"/>
                    <a:pt x="1701528" y="198032"/>
                    <a:pt x="1706608" y="164183"/>
                  </a:cubicBezTo>
                  <a:cubicBezTo>
                    <a:pt x="1711688" y="123564"/>
                    <a:pt x="1714228" y="84299"/>
                    <a:pt x="1712958" y="43744"/>
                  </a:cubicBezTo>
                  <a:cubicBezTo>
                    <a:pt x="1712958" y="37394"/>
                    <a:pt x="1709148" y="29774"/>
                    <a:pt x="1702798" y="27234"/>
                  </a:cubicBezTo>
                  <a:close/>
                </a:path>
              </a:pathLst>
            </a:custGeom>
            <a:solidFill>
              <a:srgbClr val="64220A"/>
            </a:solid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12231040" y="2640615"/>
            <a:ext cx="4976431" cy="5097331"/>
            <a:chOff x="0" y="0"/>
            <a:chExt cx="1770752" cy="1813771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-564"/>
              <a:ext cx="1771075" cy="1811795"/>
            </a:xfrm>
            <a:custGeom>
              <a:avLst/>
              <a:gdLst/>
              <a:ahLst/>
              <a:cxnLst/>
              <a:rect r="r" b="b" t="t" l="l"/>
              <a:pathLst>
                <a:path h="1811795" w="1771075">
                  <a:moveTo>
                    <a:pt x="1760592" y="27234"/>
                  </a:moveTo>
                  <a:cubicBezTo>
                    <a:pt x="1751702" y="23424"/>
                    <a:pt x="1742812" y="20884"/>
                    <a:pt x="1733921" y="20884"/>
                  </a:cubicBezTo>
                  <a:cubicBezTo>
                    <a:pt x="1707252" y="19614"/>
                    <a:pt x="1680859" y="19614"/>
                    <a:pt x="1653045" y="17074"/>
                  </a:cubicBezTo>
                  <a:cubicBezTo>
                    <a:pt x="1589472" y="11994"/>
                    <a:pt x="1527224" y="5644"/>
                    <a:pt x="1463651" y="3104"/>
                  </a:cubicBezTo>
                  <a:cubicBezTo>
                    <a:pt x="1411998" y="564"/>
                    <a:pt x="1361669" y="3104"/>
                    <a:pt x="1310016" y="1834"/>
                  </a:cubicBezTo>
                  <a:cubicBezTo>
                    <a:pt x="1287500" y="1834"/>
                    <a:pt x="1264985" y="-706"/>
                    <a:pt x="1242469" y="1834"/>
                  </a:cubicBezTo>
                  <a:cubicBezTo>
                    <a:pt x="1188167" y="9454"/>
                    <a:pt x="1133865" y="10724"/>
                    <a:pt x="1078239" y="8184"/>
                  </a:cubicBezTo>
                  <a:cubicBezTo>
                    <a:pt x="1050426" y="6914"/>
                    <a:pt x="1022613" y="6914"/>
                    <a:pt x="994799" y="6914"/>
                  </a:cubicBezTo>
                  <a:cubicBezTo>
                    <a:pt x="944471" y="6914"/>
                    <a:pt x="894142" y="6914"/>
                    <a:pt x="843813" y="5644"/>
                  </a:cubicBezTo>
                  <a:cubicBezTo>
                    <a:pt x="790836" y="4374"/>
                    <a:pt x="269007" y="1834"/>
                    <a:pt x="217354" y="564"/>
                  </a:cubicBezTo>
                  <a:cubicBezTo>
                    <a:pt x="174972" y="-706"/>
                    <a:pt x="133914" y="564"/>
                    <a:pt x="91532" y="564"/>
                  </a:cubicBezTo>
                  <a:cubicBezTo>
                    <a:pt x="62395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5"/>
                    <a:pt x="16510" y="198029"/>
                    <a:pt x="17780" y="273849"/>
                  </a:cubicBezTo>
                  <a:cubicBezTo>
                    <a:pt x="19050" y="351023"/>
                    <a:pt x="17780" y="428197"/>
                    <a:pt x="16510" y="506726"/>
                  </a:cubicBezTo>
                  <a:cubicBezTo>
                    <a:pt x="15240" y="586608"/>
                    <a:pt x="2540" y="1424692"/>
                    <a:pt x="2540" y="1504574"/>
                  </a:cubicBezTo>
                  <a:cubicBezTo>
                    <a:pt x="2540" y="1583102"/>
                    <a:pt x="1270" y="1661630"/>
                    <a:pt x="0" y="1740159"/>
                  </a:cubicBezTo>
                  <a:cubicBezTo>
                    <a:pt x="0" y="1757185"/>
                    <a:pt x="3810" y="1767345"/>
                    <a:pt x="15240" y="1772425"/>
                  </a:cubicBezTo>
                  <a:cubicBezTo>
                    <a:pt x="22860" y="1776235"/>
                    <a:pt x="31750" y="1778775"/>
                    <a:pt x="40640" y="1780045"/>
                  </a:cubicBezTo>
                  <a:cubicBezTo>
                    <a:pt x="90208" y="1785125"/>
                    <a:pt x="140537" y="1788935"/>
                    <a:pt x="190865" y="1794015"/>
                  </a:cubicBezTo>
                  <a:cubicBezTo>
                    <a:pt x="218678" y="1796555"/>
                    <a:pt x="246492" y="1801635"/>
                    <a:pt x="274305" y="1802905"/>
                  </a:cubicBezTo>
                  <a:cubicBezTo>
                    <a:pt x="320660" y="1805445"/>
                    <a:pt x="837191" y="1806715"/>
                    <a:pt x="883547" y="1807985"/>
                  </a:cubicBezTo>
                  <a:cubicBezTo>
                    <a:pt x="890169" y="1807985"/>
                    <a:pt x="896791" y="1807985"/>
                    <a:pt x="903413" y="1807985"/>
                  </a:cubicBezTo>
                  <a:cubicBezTo>
                    <a:pt x="935200" y="1807985"/>
                    <a:pt x="968311" y="1806715"/>
                    <a:pt x="1000097" y="1806715"/>
                  </a:cubicBezTo>
                  <a:cubicBezTo>
                    <a:pt x="1037181" y="1806715"/>
                    <a:pt x="1072941" y="1807985"/>
                    <a:pt x="1110026" y="1807985"/>
                  </a:cubicBezTo>
                  <a:cubicBezTo>
                    <a:pt x="1164327" y="1807985"/>
                    <a:pt x="1219954" y="1807985"/>
                    <a:pt x="1274256" y="1807985"/>
                  </a:cubicBezTo>
                  <a:cubicBezTo>
                    <a:pt x="1324585" y="1807985"/>
                    <a:pt x="1374913" y="1809255"/>
                    <a:pt x="1425242" y="1810525"/>
                  </a:cubicBezTo>
                  <a:cubicBezTo>
                    <a:pt x="1447757" y="1810525"/>
                    <a:pt x="1471597" y="1811795"/>
                    <a:pt x="1494113" y="1811795"/>
                  </a:cubicBezTo>
                  <a:cubicBezTo>
                    <a:pt x="1566957" y="1810525"/>
                    <a:pt x="1638477" y="1804175"/>
                    <a:pt x="1711061" y="1804175"/>
                  </a:cubicBezTo>
                  <a:cubicBezTo>
                    <a:pt x="1714871" y="1804175"/>
                    <a:pt x="1719952" y="1801635"/>
                    <a:pt x="1723761" y="1799095"/>
                  </a:cubicBezTo>
                  <a:cubicBezTo>
                    <a:pt x="1728842" y="1795285"/>
                    <a:pt x="1731382" y="1788935"/>
                    <a:pt x="1733921" y="1786395"/>
                  </a:cubicBezTo>
                  <a:cubicBezTo>
                    <a:pt x="1735192" y="1730681"/>
                    <a:pt x="1736461" y="1673816"/>
                    <a:pt x="1737732" y="1616951"/>
                  </a:cubicBezTo>
                  <a:cubicBezTo>
                    <a:pt x="1739002" y="1528945"/>
                    <a:pt x="1749161" y="684091"/>
                    <a:pt x="1750432" y="596085"/>
                  </a:cubicBezTo>
                  <a:cubicBezTo>
                    <a:pt x="1750432" y="543282"/>
                    <a:pt x="1751702" y="490478"/>
                    <a:pt x="1752971" y="437675"/>
                  </a:cubicBezTo>
                  <a:cubicBezTo>
                    <a:pt x="1754242" y="380810"/>
                    <a:pt x="1755511" y="323945"/>
                    <a:pt x="1758052" y="267079"/>
                  </a:cubicBezTo>
                  <a:cubicBezTo>
                    <a:pt x="1759321" y="233231"/>
                    <a:pt x="1759321" y="198029"/>
                    <a:pt x="1764402" y="164181"/>
                  </a:cubicBezTo>
                  <a:cubicBezTo>
                    <a:pt x="1769482" y="123563"/>
                    <a:pt x="1772021" y="84298"/>
                    <a:pt x="1770752" y="43744"/>
                  </a:cubicBezTo>
                  <a:cubicBezTo>
                    <a:pt x="1770752" y="37394"/>
                    <a:pt x="1766942" y="29774"/>
                    <a:pt x="1760592" y="27234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12453481" y="2892927"/>
            <a:ext cx="517271" cy="275875"/>
            <a:chOff x="0" y="0"/>
            <a:chExt cx="186928" cy="99694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3457051" y="2892927"/>
            <a:ext cx="517271" cy="275875"/>
            <a:chOff x="0" y="0"/>
            <a:chExt cx="186928" cy="99694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4460620" y="2892927"/>
            <a:ext cx="517271" cy="275875"/>
            <a:chOff x="0" y="0"/>
            <a:chExt cx="186928" cy="99694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5464189" y="2892927"/>
            <a:ext cx="517271" cy="275875"/>
            <a:chOff x="0" y="0"/>
            <a:chExt cx="186928" cy="99694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6467759" y="2892927"/>
            <a:ext cx="517271" cy="275875"/>
            <a:chOff x="0" y="0"/>
            <a:chExt cx="186928" cy="99694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9" id="59"/>
          <p:cNvSpPr txBox="true"/>
          <p:nvPr/>
        </p:nvSpPr>
        <p:spPr>
          <a:xfrm rot="0">
            <a:off x="505037" y="1586331"/>
            <a:ext cx="17548013" cy="44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9"/>
              </a:lnSpc>
            </a:pPr>
            <a:r>
              <a:rPr lang="en-US" sz="33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Ask different questions at different levels.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-467288" y="243021"/>
            <a:ext cx="19332746" cy="1024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40"/>
              </a:lnSpc>
              <a:spcBef>
                <a:spcPct val="0"/>
              </a:spcBef>
            </a:pPr>
            <a:r>
              <a:rPr lang="en-US" sz="64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A Whole-School Responsibility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469496" y="3741113"/>
            <a:ext cx="3986178" cy="3458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3400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LEADERS</a:t>
            </a:r>
          </a:p>
          <a:p>
            <a:pPr algn="ctr">
              <a:lnSpc>
                <a:spcPts val="3400"/>
              </a:lnSpc>
            </a:pPr>
            <a:r>
              <a:rPr lang="en-US" sz="3400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How are TAs deployed</a:t>
            </a:r>
            <a:r>
              <a:rPr lang="en-US" b="true" sz="3400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 across the school?</a:t>
            </a:r>
          </a:p>
          <a:p>
            <a:pPr algn="ctr">
              <a:lnSpc>
                <a:spcPts val="3400"/>
              </a:lnSpc>
            </a:pPr>
          </a:p>
          <a:p>
            <a:pPr algn="ctr">
              <a:lnSpc>
                <a:spcPts val="3400"/>
              </a:lnSpc>
            </a:pPr>
            <a:r>
              <a:rPr lang="en-US" b="true" sz="3400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TEACHERS</a:t>
            </a:r>
          </a:p>
          <a:p>
            <a:pPr algn="ctr" marL="0" indent="0" lvl="0">
              <a:lnSpc>
                <a:spcPts val="3400"/>
              </a:lnSpc>
              <a:spcBef>
                <a:spcPct val="0"/>
              </a:spcBef>
            </a:pPr>
            <a:r>
              <a:rPr lang="en-US" b="true" sz="3400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How do I plan for and communicate with additional adults?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7057551" y="3464077"/>
            <a:ext cx="3986178" cy="4315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00"/>
              </a:lnSpc>
              <a:spcBef>
                <a:spcPct val="0"/>
              </a:spcBef>
            </a:pPr>
            <a:r>
              <a:rPr lang="en-US" b="true" sz="3400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TAs</a:t>
            </a:r>
          </a:p>
          <a:p>
            <a:pPr algn="ctr" marL="0" indent="0" lvl="0">
              <a:lnSpc>
                <a:spcPts val="3400"/>
              </a:lnSpc>
              <a:spcBef>
                <a:spcPct val="0"/>
              </a:spcBef>
            </a:pPr>
            <a:r>
              <a:rPr lang="en-US" b="true" sz="3400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How doe</a:t>
            </a:r>
            <a:r>
              <a:rPr lang="en-US" b="true" sz="3400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s my support promote thinking and independence?</a:t>
            </a:r>
          </a:p>
          <a:p>
            <a:pPr algn="ctr" marL="0" indent="0" lvl="0">
              <a:lnSpc>
                <a:spcPts val="3400"/>
              </a:lnSpc>
              <a:spcBef>
                <a:spcPct val="0"/>
              </a:spcBef>
            </a:pPr>
          </a:p>
          <a:p>
            <a:pPr algn="ctr" marL="0" indent="0" lvl="0">
              <a:lnSpc>
                <a:spcPts val="3400"/>
              </a:lnSpc>
              <a:spcBef>
                <a:spcPct val="0"/>
              </a:spcBef>
            </a:pPr>
            <a:r>
              <a:rPr lang="en-US" b="true" sz="3400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SENDCOs</a:t>
            </a:r>
          </a:p>
          <a:p>
            <a:pPr algn="ctr" marL="0" indent="0" lvl="0">
              <a:lnSpc>
                <a:spcPts val="3400"/>
              </a:lnSpc>
              <a:spcBef>
                <a:spcPct val="0"/>
              </a:spcBef>
            </a:pPr>
            <a:r>
              <a:rPr lang="en-US" b="true" sz="3400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Is support matched carefully to identified barriers?</a:t>
            </a:r>
          </a:p>
          <a:p>
            <a:pPr algn="ctr" marL="0" indent="0" lvl="0">
              <a:lnSpc>
                <a:spcPts val="3400"/>
              </a:lnSpc>
              <a:spcBef>
                <a:spcPct val="0"/>
              </a:spcBef>
            </a:pPr>
          </a:p>
        </p:txBody>
      </p:sp>
      <p:sp>
        <p:nvSpPr>
          <p:cNvPr name="TextBox 63" id="63"/>
          <p:cNvSpPr txBox="true"/>
          <p:nvPr/>
        </p:nvSpPr>
        <p:spPr>
          <a:xfrm rot="0">
            <a:off x="12913536" y="4179263"/>
            <a:ext cx="3986178" cy="2591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9"/>
              </a:lnSpc>
            </a:pPr>
            <a:r>
              <a:rPr lang="en-US" sz="3399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EVERYO</a:t>
            </a:r>
            <a:r>
              <a:rPr lang="en-US" b="true" sz="33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NE</a:t>
            </a:r>
          </a:p>
          <a:p>
            <a:pPr algn="ctr" marL="0" indent="0" lvl="0">
              <a:lnSpc>
                <a:spcPts val="3399"/>
              </a:lnSpc>
              <a:spcBef>
                <a:spcPct val="0"/>
              </a:spcBef>
            </a:pPr>
            <a:r>
              <a:rPr lang="en-US" b="true" sz="33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Are pup</a:t>
            </a:r>
            <a:r>
              <a:rPr lang="en-US" b="true" sz="33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ils with the greatest need</a:t>
            </a:r>
            <a:r>
              <a:rPr lang="en-US" b="true" sz="3399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s still receiving meaningful interaction with their teacher?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505037" y="8742834"/>
            <a:ext cx="17548013" cy="2609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35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Effective TA deployment is not a TA initiative.</a:t>
            </a:r>
          </a:p>
          <a:p>
            <a:pPr algn="ctr">
              <a:lnSpc>
                <a:spcPts val="3419"/>
              </a:lnSpc>
            </a:pPr>
          </a:p>
          <a:p>
            <a:pPr algn="ctr">
              <a:lnSpc>
                <a:spcPts val="3419"/>
              </a:lnSpc>
            </a:pPr>
            <a:r>
              <a:rPr lang="en-US" sz="35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It is a whole-school approach to inclusion.</a:t>
            </a:r>
          </a:p>
          <a:p>
            <a:pPr algn="ctr">
              <a:lnSpc>
                <a:spcPts val="3419"/>
              </a:lnSpc>
            </a:pPr>
          </a:p>
          <a:p>
            <a:pPr algn="ctr">
              <a:lnSpc>
                <a:spcPts val="3419"/>
              </a:lnSpc>
            </a:pPr>
          </a:p>
          <a:p>
            <a:pPr algn="ctr">
              <a:lnSpc>
                <a:spcPts val="3419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3852" y="312604"/>
            <a:ext cx="11756629" cy="9661793"/>
            <a:chOff x="0" y="0"/>
            <a:chExt cx="3048875" cy="25056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564"/>
              <a:ext cx="3049199" cy="2503641"/>
            </a:xfrm>
            <a:custGeom>
              <a:avLst/>
              <a:gdLst/>
              <a:ahLst/>
              <a:cxnLst/>
              <a:rect r="r" b="b" t="t" l="l"/>
              <a:pathLst>
                <a:path h="2503641" w="3049199">
                  <a:moveTo>
                    <a:pt x="3038715" y="27234"/>
                  </a:moveTo>
                  <a:cubicBezTo>
                    <a:pt x="3029825" y="23424"/>
                    <a:pt x="3020935" y="20884"/>
                    <a:pt x="3012045" y="20884"/>
                  </a:cubicBezTo>
                  <a:cubicBezTo>
                    <a:pt x="2985375" y="19614"/>
                    <a:pt x="2940228" y="19614"/>
                    <a:pt x="2890827" y="17074"/>
                  </a:cubicBezTo>
                  <a:cubicBezTo>
                    <a:pt x="2777908" y="11994"/>
                    <a:pt x="2667341" y="5644"/>
                    <a:pt x="2554423" y="3104"/>
                  </a:cubicBezTo>
                  <a:cubicBezTo>
                    <a:pt x="2462676" y="564"/>
                    <a:pt x="2373282" y="3104"/>
                    <a:pt x="2281536" y="1834"/>
                  </a:cubicBezTo>
                  <a:cubicBezTo>
                    <a:pt x="2241543" y="1834"/>
                    <a:pt x="2201551" y="-706"/>
                    <a:pt x="2161559" y="1834"/>
                  </a:cubicBezTo>
                  <a:cubicBezTo>
                    <a:pt x="2065108" y="9454"/>
                    <a:pt x="1968656" y="10724"/>
                    <a:pt x="1869853" y="8184"/>
                  </a:cubicBezTo>
                  <a:cubicBezTo>
                    <a:pt x="1820451" y="6914"/>
                    <a:pt x="1771048" y="6914"/>
                    <a:pt x="1721647" y="6914"/>
                  </a:cubicBezTo>
                  <a:cubicBezTo>
                    <a:pt x="1632253" y="6914"/>
                    <a:pt x="1542859" y="6914"/>
                    <a:pt x="1453465" y="5644"/>
                  </a:cubicBezTo>
                  <a:cubicBezTo>
                    <a:pt x="1359366" y="4374"/>
                    <a:pt x="432490" y="1834"/>
                    <a:pt x="340744" y="564"/>
                  </a:cubicBezTo>
                  <a:cubicBezTo>
                    <a:pt x="265465" y="-706"/>
                    <a:pt x="192538" y="564"/>
                    <a:pt x="117259" y="564"/>
                  </a:cubicBezTo>
                  <a:cubicBezTo>
                    <a:pt x="65504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43733"/>
                    <a:pt x="16510" y="252626"/>
                    <a:pt x="17780" y="359609"/>
                  </a:cubicBezTo>
                  <a:cubicBezTo>
                    <a:pt x="19050" y="468502"/>
                    <a:pt x="17780" y="577395"/>
                    <a:pt x="16510" y="688199"/>
                  </a:cubicBezTo>
                  <a:cubicBezTo>
                    <a:pt x="15240" y="800913"/>
                    <a:pt x="2540" y="1983454"/>
                    <a:pt x="2540" y="2096168"/>
                  </a:cubicBezTo>
                  <a:cubicBezTo>
                    <a:pt x="2540" y="2206972"/>
                    <a:pt x="1270" y="2317775"/>
                    <a:pt x="0" y="2428579"/>
                  </a:cubicBezTo>
                  <a:cubicBezTo>
                    <a:pt x="0" y="2449030"/>
                    <a:pt x="3810" y="2459190"/>
                    <a:pt x="15240" y="2464270"/>
                  </a:cubicBezTo>
                  <a:cubicBezTo>
                    <a:pt x="22860" y="2468080"/>
                    <a:pt x="31750" y="2470620"/>
                    <a:pt x="40640" y="2471890"/>
                  </a:cubicBezTo>
                  <a:cubicBezTo>
                    <a:pt x="114906" y="2476970"/>
                    <a:pt x="204300" y="2480780"/>
                    <a:pt x="293694" y="2485860"/>
                  </a:cubicBezTo>
                  <a:cubicBezTo>
                    <a:pt x="343096" y="2488400"/>
                    <a:pt x="392498" y="2493480"/>
                    <a:pt x="441900" y="2494750"/>
                  </a:cubicBezTo>
                  <a:cubicBezTo>
                    <a:pt x="524237" y="2497290"/>
                    <a:pt x="1441702" y="2498560"/>
                    <a:pt x="1524039" y="2499830"/>
                  </a:cubicBezTo>
                  <a:cubicBezTo>
                    <a:pt x="1535801" y="2499830"/>
                    <a:pt x="1547563" y="2499830"/>
                    <a:pt x="1559326" y="2499830"/>
                  </a:cubicBezTo>
                  <a:cubicBezTo>
                    <a:pt x="1615785" y="2499830"/>
                    <a:pt x="1674597" y="2498560"/>
                    <a:pt x="1731056" y="2498560"/>
                  </a:cubicBezTo>
                  <a:cubicBezTo>
                    <a:pt x="1796926" y="2498560"/>
                    <a:pt x="1860442" y="2499830"/>
                    <a:pt x="1926312" y="2499830"/>
                  </a:cubicBezTo>
                  <a:cubicBezTo>
                    <a:pt x="2022763" y="2499830"/>
                    <a:pt x="2121567" y="2499830"/>
                    <a:pt x="2218019" y="2499830"/>
                  </a:cubicBezTo>
                  <a:cubicBezTo>
                    <a:pt x="2307413" y="2499830"/>
                    <a:pt x="2396807" y="2501100"/>
                    <a:pt x="2486201" y="2502370"/>
                  </a:cubicBezTo>
                  <a:cubicBezTo>
                    <a:pt x="2526193" y="2502370"/>
                    <a:pt x="2568537" y="2503640"/>
                    <a:pt x="2608530" y="2503640"/>
                  </a:cubicBezTo>
                  <a:cubicBezTo>
                    <a:pt x="2737916" y="2502370"/>
                    <a:pt x="2864949" y="2496020"/>
                    <a:pt x="2989185" y="2496020"/>
                  </a:cubicBezTo>
                  <a:cubicBezTo>
                    <a:pt x="2992995" y="2496020"/>
                    <a:pt x="2998075" y="2493480"/>
                    <a:pt x="3001885" y="2490940"/>
                  </a:cubicBezTo>
                  <a:cubicBezTo>
                    <a:pt x="3006965" y="2487130"/>
                    <a:pt x="3009505" y="2480780"/>
                    <a:pt x="3012045" y="2478240"/>
                  </a:cubicBezTo>
                  <a:cubicBezTo>
                    <a:pt x="3013315" y="2415206"/>
                    <a:pt x="3014585" y="2334969"/>
                    <a:pt x="3015855" y="2254732"/>
                  </a:cubicBezTo>
                  <a:cubicBezTo>
                    <a:pt x="3017125" y="2130555"/>
                    <a:pt x="3027285" y="938462"/>
                    <a:pt x="3028555" y="814285"/>
                  </a:cubicBezTo>
                  <a:cubicBezTo>
                    <a:pt x="3028555" y="739780"/>
                    <a:pt x="3029825" y="665274"/>
                    <a:pt x="3031095" y="590768"/>
                  </a:cubicBezTo>
                  <a:cubicBezTo>
                    <a:pt x="3032365" y="510531"/>
                    <a:pt x="3033635" y="430294"/>
                    <a:pt x="3036175" y="350057"/>
                  </a:cubicBezTo>
                  <a:cubicBezTo>
                    <a:pt x="3037445" y="302297"/>
                    <a:pt x="3037445" y="252626"/>
                    <a:pt x="3042525" y="204866"/>
                  </a:cubicBezTo>
                  <a:cubicBezTo>
                    <a:pt x="3047605" y="147554"/>
                    <a:pt x="3050145" y="92152"/>
                    <a:pt x="3048875" y="43744"/>
                  </a:cubicBezTo>
                  <a:cubicBezTo>
                    <a:pt x="3048875" y="37394"/>
                    <a:pt x="3045065" y="29774"/>
                    <a:pt x="3038715" y="27234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27413" y="623623"/>
            <a:ext cx="11313911" cy="9127888"/>
            <a:chOff x="0" y="0"/>
            <a:chExt cx="3030640" cy="244507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6510" y="11430"/>
              <a:ext cx="3000160" cy="2420943"/>
            </a:xfrm>
            <a:custGeom>
              <a:avLst/>
              <a:gdLst/>
              <a:ahLst/>
              <a:cxnLst/>
              <a:rect r="r" b="b" t="t" l="l"/>
              <a:pathLst>
                <a:path h="2420943" w="3000160">
                  <a:moveTo>
                    <a:pt x="1270" y="0"/>
                  </a:moveTo>
                  <a:lnTo>
                    <a:pt x="3000160" y="15240"/>
                  </a:lnTo>
                  <a:lnTo>
                    <a:pt x="2968410" y="2420943"/>
                  </a:lnTo>
                  <a:lnTo>
                    <a:pt x="1083591" y="2420943"/>
                  </a:lnTo>
                  <a:lnTo>
                    <a:pt x="0" y="2394273"/>
                  </a:lnTo>
                  <a:lnTo>
                    <a:pt x="11430" y="777079"/>
                  </a:lnTo>
                  <a:close/>
                </a:path>
              </a:pathLst>
            </a:custGeom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080" y="0"/>
              <a:ext cx="3027269" cy="2445073"/>
            </a:xfrm>
            <a:custGeom>
              <a:avLst/>
              <a:gdLst/>
              <a:ahLst/>
              <a:cxnLst/>
              <a:rect r="r" b="b" t="t" l="l"/>
              <a:pathLst>
                <a:path h="2445073" w="3027269">
                  <a:moveTo>
                    <a:pt x="2994000" y="2419673"/>
                  </a:moveTo>
                  <a:cubicBezTo>
                    <a:pt x="2991460" y="2423483"/>
                    <a:pt x="2987650" y="2428563"/>
                    <a:pt x="2983840" y="2432373"/>
                  </a:cubicBezTo>
                  <a:cubicBezTo>
                    <a:pt x="2980030" y="2434913"/>
                    <a:pt x="2974950" y="2437453"/>
                    <a:pt x="2971140" y="2437453"/>
                  </a:cubicBezTo>
                  <a:cubicBezTo>
                    <a:pt x="2866830" y="2436183"/>
                    <a:pt x="2740055" y="2442533"/>
                    <a:pt x="2610932" y="2445073"/>
                  </a:cubicBezTo>
                  <a:cubicBezTo>
                    <a:pt x="2571021" y="2445073"/>
                    <a:pt x="2528763" y="2443803"/>
                    <a:pt x="2488852" y="2443803"/>
                  </a:cubicBezTo>
                  <a:cubicBezTo>
                    <a:pt x="2399640" y="2442533"/>
                    <a:pt x="2310428" y="2441263"/>
                    <a:pt x="2221216" y="2441263"/>
                  </a:cubicBezTo>
                  <a:lnTo>
                    <a:pt x="1930103" y="2441263"/>
                  </a:lnTo>
                  <a:cubicBezTo>
                    <a:pt x="1864367" y="2441263"/>
                    <a:pt x="1800980" y="2439994"/>
                    <a:pt x="1735244" y="2439994"/>
                  </a:cubicBezTo>
                  <a:cubicBezTo>
                    <a:pt x="1678900" y="2439994"/>
                    <a:pt x="1620208" y="2439994"/>
                    <a:pt x="1563863" y="2441263"/>
                  </a:cubicBezTo>
                  <a:lnTo>
                    <a:pt x="1528648" y="2441263"/>
                  </a:lnTo>
                  <a:cubicBezTo>
                    <a:pt x="1446479" y="2439994"/>
                    <a:pt x="530881" y="2438723"/>
                    <a:pt x="448712" y="2436183"/>
                  </a:cubicBezTo>
                  <a:cubicBezTo>
                    <a:pt x="399410" y="2434913"/>
                    <a:pt x="350109" y="2429833"/>
                    <a:pt x="300807" y="2427294"/>
                  </a:cubicBezTo>
                  <a:cubicBezTo>
                    <a:pt x="211595" y="2422213"/>
                    <a:pt x="122383" y="2418403"/>
                    <a:pt x="40830" y="2413323"/>
                  </a:cubicBezTo>
                  <a:cubicBezTo>
                    <a:pt x="31940" y="2412053"/>
                    <a:pt x="23050" y="2409513"/>
                    <a:pt x="15430" y="2405703"/>
                  </a:cubicBezTo>
                  <a:cubicBezTo>
                    <a:pt x="4000" y="2400623"/>
                    <a:pt x="-1080" y="2389194"/>
                    <a:pt x="190" y="2371380"/>
                  </a:cubicBezTo>
                  <a:cubicBezTo>
                    <a:pt x="1460" y="2263245"/>
                    <a:pt x="2730" y="2153246"/>
                    <a:pt x="2730" y="2045111"/>
                  </a:cubicBezTo>
                  <a:cubicBezTo>
                    <a:pt x="4000" y="1935112"/>
                    <a:pt x="16700" y="781052"/>
                    <a:pt x="16700" y="671052"/>
                  </a:cubicBezTo>
                  <a:cubicBezTo>
                    <a:pt x="17970" y="564782"/>
                    <a:pt x="19240" y="458511"/>
                    <a:pt x="17970" y="350377"/>
                  </a:cubicBezTo>
                  <a:cubicBezTo>
                    <a:pt x="16700" y="244106"/>
                    <a:pt x="15430" y="139700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73082" y="3810"/>
                    <a:pt x="124731" y="2540"/>
                  </a:cubicBezTo>
                  <a:cubicBezTo>
                    <a:pt x="197509" y="0"/>
                    <a:pt x="272635" y="0"/>
                    <a:pt x="345413" y="0"/>
                  </a:cubicBezTo>
                  <a:cubicBezTo>
                    <a:pt x="436973" y="1270"/>
                    <a:pt x="1361962" y="3810"/>
                    <a:pt x="1453522" y="5080"/>
                  </a:cubicBezTo>
                  <a:cubicBezTo>
                    <a:pt x="1542734" y="6350"/>
                    <a:pt x="1631946" y="6350"/>
                    <a:pt x="1721158" y="6350"/>
                  </a:cubicBezTo>
                  <a:cubicBezTo>
                    <a:pt x="1770460" y="6350"/>
                    <a:pt x="1819761" y="6350"/>
                    <a:pt x="1869063" y="7620"/>
                  </a:cubicBezTo>
                  <a:cubicBezTo>
                    <a:pt x="1965318" y="10160"/>
                    <a:pt x="2063921" y="8890"/>
                    <a:pt x="2160176" y="1270"/>
                  </a:cubicBezTo>
                  <a:cubicBezTo>
                    <a:pt x="2200087" y="-1270"/>
                    <a:pt x="2239997" y="1270"/>
                    <a:pt x="2279908" y="1270"/>
                  </a:cubicBezTo>
                  <a:cubicBezTo>
                    <a:pt x="2369120" y="1270"/>
                    <a:pt x="2458332" y="0"/>
                    <a:pt x="2547544" y="2540"/>
                  </a:cubicBezTo>
                  <a:cubicBezTo>
                    <a:pt x="2660233" y="5080"/>
                    <a:pt x="2770575" y="12700"/>
                    <a:pt x="2883264" y="16510"/>
                  </a:cubicBezTo>
                  <a:cubicBezTo>
                    <a:pt x="2932565" y="19050"/>
                    <a:pt x="2962250" y="17780"/>
                    <a:pt x="2988920" y="20320"/>
                  </a:cubicBezTo>
                  <a:cubicBezTo>
                    <a:pt x="2997810" y="21590"/>
                    <a:pt x="3006700" y="24130"/>
                    <a:pt x="3015590" y="26670"/>
                  </a:cubicBezTo>
                  <a:cubicBezTo>
                    <a:pt x="3023210" y="29210"/>
                    <a:pt x="3027020" y="35560"/>
                    <a:pt x="3027020" y="45720"/>
                  </a:cubicBezTo>
                  <a:cubicBezTo>
                    <a:pt x="3028290" y="89361"/>
                    <a:pt x="3024480" y="145293"/>
                    <a:pt x="3020670" y="201225"/>
                  </a:cubicBezTo>
                  <a:cubicBezTo>
                    <a:pt x="3016860" y="247835"/>
                    <a:pt x="3015590" y="296309"/>
                    <a:pt x="3014320" y="342919"/>
                  </a:cubicBezTo>
                  <a:cubicBezTo>
                    <a:pt x="3011780" y="421223"/>
                    <a:pt x="3010510" y="499528"/>
                    <a:pt x="3009240" y="577832"/>
                  </a:cubicBezTo>
                  <a:cubicBezTo>
                    <a:pt x="3007970" y="650544"/>
                    <a:pt x="3006700" y="723255"/>
                    <a:pt x="3006700" y="795967"/>
                  </a:cubicBezTo>
                  <a:cubicBezTo>
                    <a:pt x="3006700" y="917152"/>
                    <a:pt x="2995270" y="2080534"/>
                    <a:pt x="2994000" y="2201720"/>
                  </a:cubicBezTo>
                  <a:cubicBezTo>
                    <a:pt x="2996540" y="2280024"/>
                    <a:pt x="2995270" y="2358329"/>
                    <a:pt x="2994000" y="2419673"/>
                  </a:cubicBezTo>
                  <a:close/>
                  <a:moveTo>
                    <a:pt x="16700" y="2389193"/>
                  </a:moveTo>
                  <a:cubicBezTo>
                    <a:pt x="21780" y="2390463"/>
                    <a:pt x="28130" y="2393003"/>
                    <a:pt x="35750" y="2393003"/>
                  </a:cubicBezTo>
                  <a:cubicBezTo>
                    <a:pt x="120035" y="2398083"/>
                    <a:pt x="216291" y="2403163"/>
                    <a:pt x="310198" y="2406973"/>
                  </a:cubicBezTo>
                  <a:cubicBezTo>
                    <a:pt x="354804" y="2409513"/>
                    <a:pt x="399410" y="2413323"/>
                    <a:pt x="446364" y="2414593"/>
                  </a:cubicBezTo>
                  <a:cubicBezTo>
                    <a:pt x="476884" y="2415863"/>
                    <a:pt x="1340833" y="2412053"/>
                    <a:pt x="1369005" y="2413323"/>
                  </a:cubicBezTo>
                  <a:cubicBezTo>
                    <a:pt x="1418307" y="2414593"/>
                    <a:pt x="1467608" y="2417133"/>
                    <a:pt x="1516910" y="2418403"/>
                  </a:cubicBezTo>
                  <a:cubicBezTo>
                    <a:pt x="1540386" y="2419673"/>
                    <a:pt x="1561516" y="2419673"/>
                    <a:pt x="1584992" y="2419673"/>
                  </a:cubicBezTo>
                  <a:cubicBezTo>
                    <a:pt x="1690638" y="2419673"/>
                    <a:pt x="1793937" y="2418403"/>
                    <a:pt x="1899582" y="2419673"/>
                  </a:cubicBezTo>
                  <a:cubicBezTo>
                    <a:pt x="1939493" y="2419673"/>
                    <a:pt x="1981751" y="2422213"/>
                    <a:pt x="2021662" y="2422213"/>
                  </a:cubicBezTo>
                  <a:cubicBezTo>
                    <a:pt x="2082702" y="2422213"/>
                    <a:pt x="2141394" y="2418403"/>
                    <a:pt x="2202434" y="2418403"/>
                  </a:cubicBezTo>
                  <a:cubicBezTo>
                    <a:pt x="2275212" y="2418403"/>
                    <a:pt x="2345643" y="2419673"/>
                    <a:pt x="2418422" y="2419673"/>
                  </a:cubicBezTo>
                  <a:cubicBezTo>
                    <a:pt x="2514677" y="2419673"/>
                    <a:pt x="2613280" y="2419673"/>
                    <a:pt x="2709535" y="2418403"/>
                  </a:cubicBezTo>
                  <a:cubicBezTo>
                    <a:pt x="2796399" y="2417133"/>
                    <a:pt x="2880916" y="2414593"/>
                    <a:pt x="2955900" y="2412053"/>
                  </a:cubicBezTo>
                  <a:cubicBezTo>
                    <a:pt x="2960980" y="2412053"/>
                    <a:pt x="2966060" y="2409513"/>
                    <a:pt x="2972410" y="2408243"/>
                  </a:cubicBezTo>
                  <a:cubicBezTo>
                    <a:pt x="2972410" y="2395543"/>
                    <a:pt x="2973680" y="2382843"/>
                    <a:pt x="2973680" y="2365786"/>
                  </a:cubicBezTo>
                  <a:lnTo>
                    <a:pt x="2973680" y="2307990"/>
                  </a:lnTo>
                  <a:cubicBezTo>
                    <a:pt x="2974950" y="2212906"/>
                    <a:pt x="2977490" y="2115958"/>
                    <a:pt x="2976220" y="2020874"/>
                  </a:cubicBezTo>
                  <a:cubicBezTo>
                    <a:pt x="2974950" y="1886637"/>
                    <a:pt x="2987650" y="712069"/>
                    <a:pt x="2991460" y="577832"/>
                  </a:cubicBezTo>
                  <a:cubicBezTo>
                    <a:pt x="2994000" y="499528"/>
                    <a:pt x="2996540" y="421223"/>
                    <a:pt x="2996540" y="342919"/>
                  </a:cubicBezTo>
                  <a:cubicBezTo>
                    <a:pt x="2996540" y="277665"/>
                    <a:pt x="2997810" y="214276"/>
                    <a:pt x="3005430" y="150886"/>
                  </a:cubicBezTo>
                  <a:cubicBezTo>
                    <a:pt x="3009240" y="113598"/>
                    <a:pt x="3011780" y="76310"/>
                    <a:pt x="3006700" y="48260"/>
                  </a:cubicBezTo>
                  <a:cubicBezTo>
                    <a:pt x="2999080" y="48260"/>
                    <a:pt x="2992730" y="46990"/>
                    <a:pt x="2985110" y="46990"/>
                  </a:cubicBezTo>
                  <a:cubicBezTo>
                    <a:pt x="2952090" y="44450"/>
                    <a:pt x="2899698" y="44450"/>
                    <a:pt x="2836310" y="39370"/>
                  </a:cubicBezTo>
                  <a:cubicBezTo>
                    <a:pt x="2718925" y="31750"/>
                    <a:pt x="2599193" y="26670"/>
                    <a:pt x="2481809" y="26670"/>
                  </a:cubicBezTo>
                  <a:cubicBezTo>
                    <a:pt x="2399640" y="26670"/>
                    <a:pt x="2315123" y="30480"/>
                    <a:pt x="2232954" y="22860"/>
                  </a:cubicBezTo>
                  <a:lnTo>
                    <a:pt x="2209477" y="22860"/>
                  </a:lnTo>
                  <a:cubicBezTo>
                    <a:pt x="2141394" y="26670"/>
                    <a:pt x="2068616" y="31750"/>
                    <a:pt x="1998186" y="33020"/>
                  </a:cubicBezTo>
                  <a:cubicBezTo>
                    <a:pt x="1920712" y="34290"/>
                    <a:pt x="1845586" y="30480"/>
                    <a:pt x="1768112" y="29210"/>
                  </a:cubicBezTo>
                  <a:cubicBezTo>
                    <a:pt x="1695334" y="27940"/>
                    <a:pt x="1622555" y="26670"/>
                    <a:pt x="1552125" y="26670"/>
                  </a:cubicBezTo>
                  <a:cubicBezTo>
                    <a:pt x="1526300" y="26670"/>
                    <a:pt x="1502823" y="27940"/>
                    <a:pt x="1476999" y="26670"/>
                  </a:cubicBezTo>
                  <a:cubicBezTo>
                    <a:pt x="1387787" y="25400"/>
                    <a:pt x="465145" y="22860"/>
                    <a:pt x="373586" y="22860"/>
                  </a:cubicBezTo>
                  <a:cubicBezTo>
                    <a:pt x="293764" y="21590"/>
                    <a:pt x="213943" y="22860"/>
                    <a:pt x="134121" y="22860"/>
                  </a:cubicBezTo>
                  <a:cubicBezTo>
                    <a:pt x="91863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83768"/>
                    <a:pt x="30670" y="143429"/>
                    <a:pt x="33210" y="201225"/>
                  </a:cubicBezTo>
                  <a:cubicBezTo>
                    <a:pt x="35750" y="305631"/>
                    <a:pt x="37020" y="410037"/>
                    <a:pt x="37020" y="514443"/>
                  </a:cubicBezTo>
                  <a:cubicBezTo>
                    <a:pt x="37020" y="581561"/>
                    <a:pt x="35750" y="646815"/>
                    <a:pt x="34480" y="713933"/>
                  </a:cubicBezTo>
                  <a:cubicBezTo>
                    <a:pt x="33210" y="779187"/>
                    <a:pt x="21780" y="1884773"/>
                    <a:pt x="20510" y="1948162"/>
                  </a:cubicBezTo>
                  <a:lnTo>
                    <a:pt x="20510" y="2071212"/>
                  </a:lnTo>
                  <a:cubicBezTo>
                    <a:pt x="20510" y="2164432"/>
                    <a:pt x="19240" y="2259516"/>
                    <a:pt x="19240" y="2352736"/>
                  </a:cubicBezTo>
                  <a:cubicBezTo>
                    <a:pt x="19240" y="2365786"/>
                    <a:pt x="17970" y="2376973"/>
                    <a:pt x="16700" y="2389193"/>
                  </a:cubicBezTo>
                  <a:close/>
                </a:path>
              </a:pathLst>
            </a:custGeom>
            <a:solidFill>
              <a:srgbClr val="5B7450"/>
            </a:solidFill>
          </p:spPr>
        </p:sp>
      </p:grpSp>
      <p:sp>
        <p:nvSpPr>
          <p:cNvPr name="Freeform 7" id="7"/>
          <p:cNvSpPr/>
          <p:nvPr/>
        </p:nvSpPr>
        <p:spPr>
          <a:xfrm flipH="true" flipV="false" rot="0">
            <a:off x="3376869" y="6803911"/>
            <a:ext cx="2012599" cy="2454389"/>
          </a:xfrm>
          <a:custGeom>
            <a:avLst/>
            <a:gdLst/>
            <a:ahLst/>
            <a:cxnLst/>
            <a:rect r="r" b="b" t="t" l="l"/>
            <a:pathLst>
              <a:path h="2454389" w="2012599">
                <a:moveTo>
                  <a:pt x="2012599" y="0"/>
                </a:moveTo>
                <a:lnTo>
                  <a:pt x="0" y="0"/>
                </a:lnTo>
                <a:lnTo>
                  <a:pt x="0" y="2454389"/>
                </a:lnTo>
                <a:lnTo>
                  <a:pt x="2012599" y="2454389"/>
                </a:lnTo>
                <a:lnTo>
                  <a:pt x="201259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1918" y="4222690"/>
            <a:ext cx="2261472" cy="2311914"/>
          </a:xfrm>
          <a:custGeom>
            <a:avLst/>
            <a:gdLst/>
            <a:ahLst/>
            <a:cxnLst/>
            <a:rect r="r" b="b" t="t" l="l"/>
            <a:pathLst>
              <a:path h="2311914" w="2261472">
                <a:moveTo>
                  <a:pt x="0" y="0"/>
                </a:moveTo>
                <a:lnTo>
                  <a:pt x="2261473" y="0"/>
                </a:lnTo>
                <a:lnTo>
                  <a:pt x="2261473" y="2311914"/>
                </a:lnTo>
                <a:lnTo>
                  <a:pt x="0" y="23119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21918" y="744815"/>
            <a:ext cx="4696337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⚡ Spark F</a:t>
            </a:r>
            <a:r>
              <a:rPr lang="en-US" sz="6999" strike="noStrike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orward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974750" y="1057275"/>
            <a:ext cx="10619237" cy="9805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This week, don't introduce a co</a:t>
            </a: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mplicated new system.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Simply notice.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Teachers and TAs, c</a:t>
            </a: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hoose one lesson and observe: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Who is the TA supporting?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Wh</a:t>
            </a: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o is the teacher interacting with?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Who does the pupil </a:t>
            </a: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tu</a:t>
            </a: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rn to first?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How quickly does an adult</a:t>
            </a: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st</a:t>
            </a: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ep in?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How much thinking does the pupil do?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Could the pupil manage a</a:t>
            </a: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ny part wi</a:t>
            </a: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thout adult support?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Then have a two-minute conversation: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“What did we notice?”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Choose just one small adjustment to try.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Perhaps: Teacher checks in first.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TA waits longer before prompting.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TA circulates rather than remaining beside one pupil.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Pupil uses a resource before asking the adult.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Small steps. Stronger practice.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633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16945" y="1960084"/>
            <a:ext cx="17164280" cy="7082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3399" u="sng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  <a:hlinkClick r:id="rId2" tooltip="https://educationendowmentfoundation.org.uk/education-evidence/guidance-reports/teaching-assistants?utm_source=chatgpt.com"/>
              </a:rPr>
              <a:t>EEF – Making Best Use of Teaching Assistants</a:t>
            </a: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3399" u="sng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  <a:hlinkClick r:id="rId3" tooltip="https://educationendowmentfoundation.org.uk/education-evidence/teaching-learning-toolkit/teaching-assistant-interventions?utm_source=chatgpt.com"/>
              </a:rPr>
              <a:t>EEF – Teaching Assistant Interventions</a:t>
            </a: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3399" u="sng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  <a:hlinkClick r:id="rId4" tooltip="https://educationendowmentfoundation.org.uk/education-evidence/guidance-reports/send?utm_source=chatgpt.com"/>
              </a:rPr>
              <a:t>EEF – Special Educational Needs in Mainstream Schools</a:t>
            </a: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3399" u="sng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  <a:hlinkClick r:id="rId5" tooltip="https://www.ucl.ac.uk/ioe/departments-and-centres/centres/deployment-and-impact-support-staff-project?utm_source=chatgpt.com"/>
              </a:rPr>
              <a:t>UCL – Deployment and Impact of Support Staff Research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289816" y="337667"/>
            <a:ext cx="1660518" cy="1660518"/>
          </a:xfrm>
          <a:custGeom>
            <a:avLst/>
            <a:gdLst/>
            <a:ahLst/>
            <a:cxnLst/>
            <a:rect r="r" b="b" t="t" l="l"/>
            <a:pathLst>
              <a:path h="1660518" w="1660518">
                <a:moveTo>
                  <a:pt x="0" y="0"/>
                </a:moveTo>
                <a:lnTo>
                  <a:pt x="1660517" y="0"/>
                </a:lnTo>
                <a:lnTo>
                  <a:pt x="1660517" y="1660517"/>
                </a:lnTo>
                <a:lnTo>
                  <a:pt x="0" y="16605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645345" y="441325"/>
            <a:ext cx="12997311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Ev</a:t>
            </a:r>
            <a:r>
              <a:rPr lang="en-US" sz="6999" strike="noStrike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idence &amp; Research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26004" y="318779"/>
            <a:ext cx="17516341" cy="9578499"/>
            <a:chOff x="0" y="0"/>
            <a:chExt cx="4433125" cy="24241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564"/>
              <a:ext cx="4433449" cy="2422200"/>
            </a:xfrm>
            <a:custGeom>
              <a:avLst/>
              <a:gdLst/>
              <a:ahLst/>
              <a:cxnLst/>
              <a:rect r="r" b="b" t="t" l="l"/>
              <a:pathLst>
                <a:path h="2422200" w="4433449">
                  <a:moveTo>
                    <a:pt x="4422965" y="27234"/>
                  </a:moveTo>
                  <a:cubicBezTo>
                    <a:pt x="4414075" y="23424"/>
                    <a:pt x="4405185" y="20884"/>
                    <a:pt x="4396295" y="20884"/>
                  </a:cubicBezTo>
                  <a:cubicBezTo>
                    <a:pt x="4369625" y="19614"/>
                    <a:pt x="4304168" y="19614"/>
                    <a:pt x="4231384" y="17074"/>
                  </a:cubicBezTo>
                  <a:cubicBezTo>
                    <a:pt x="4065022" y="11994"/>
                    <a:pt x="3902127" y="5644"/>
                    <a:pt x="3735765" y="3104"/>
                  </a:cubicBezTo>
                  <a:cubicBezTo>
                    <a:pt x="3600595" y="564"/>
                    <a:pt x="3468893" y="3104"/>
                    <a:pt x="3333724" y="1834"/>
                  </a:cubicBezTo>
                  <a:cubicBezTo>
                    <a:pt x="3274804" y="1834"/>
                    <a:pt x="3215884" y="-706"/>
                    <a:pt x="3156964" y="1834"/>
                  </a:cubicBezTo>
                  <a:cubicBezTo>
                    <a:pt x="3014863" y="9454"/>
                    <a:pt x="2872762" y="10724"/>
                    <a:pt x="2727196" y="8184"/>
                  </a:cubicBezTo>
                  <a:cubicBezTo>
                    <a:pt x="2654412" y="6914"/>
                    <a:pt x="2581629" y="6914"/>
                    <a:pt x="2508846" y="6914"/>
                  </a:cubicBezTo>
                  <a:cubicBezTo>
                    <a:pt x="2377143" y="6914"/>
                    <a:pt x="2245440" y="6914"/>
                    <a:pt x="2113737" y="5644"/>
                  </a:cubicBezTo>
                  <a:cubicBezTo>
                    <a:pt x="1975102" y="4374"/>
                    <a:pt x="609548" y="1834"/>
                    <a:pt x="474379" y="564"/>
                  </a:cubicBezTo>
                  <a:cubicBezTo>
                    <a:pt x="363471" y="-706"/>
                    <a:pt x="256029" y="564"/>
                    <a:pt x="145122" y="564"/>
                  </a:cubicBezTo>
                  <a:cubicBezTo>
                    <a:pt x="68872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41040"/>
                    <a:pt x="16510" y="246199"/>
                    <a:pt x="17780" y="349514"/>
                  </a:cubicBezTo>
                  <a:cubicBezTo>
                    <a:pt x="19050" y="454673"/>
                    <a:pt x="17780" y="559832"/>
                    <a:pt x="16510" y="666837"/>
                  </a:cubicBezTo>
                  <a:cubicBezTo>
                    <a:pt x="15240" y="775686"/>
                    <a:pt x="2540" y="1917680"/>
                    <a:pt x="2540" y="2026529"/>
                  </a:cubicBezTo>
                  <a:cubicBezTo>
                    <a:pt x="2540" y="2133533"/>
                    <a:pt x="1270" y="2240537"/>
                    <a:pt x="0" y="2347541"/>
                  </a:cubicBezTo>
                  <a:cubicBezTo>
                    <a:pt x="0" y="2367589"/>
                    <a:pt x="3810" y="2377749"/>
                    <a:pt x="15240" y="2382829"/>
                  </a:cubicBezTo>
                  <a:cubicBezTo>
                    <a:pt x="22860" y="2386639"/>
                    <a:pt x="31750" y="2389179"/>
                    <a:pt x="40640" y="2390449"/>
                  </a:cubicBezTo>
                  <a:cubicBezTo>
                    <a:pt x="141656" y="2395529"/>
                    <a:pt x="273359" y="2399339"/>
                    <a:pt x="405062" y="2404419"/>
                  </a:cubicBezTo>
                  <a:cubicBezTo>
                    <a:pt x="477845" y="2406959"/>
                    <a:pt x="550628" y="2412039"/>
                    <a:pt x="623412" y="2413309"/>
                  </a:cubicBezTo>
                  <a:cubicBezTo>
                    <a:pt x="744717" y="2415849"/>
                    <a:pt x="2096407" y="2417119"/>
                    <a:pt x="2217713" y="2418389"/>
                  </a:cubicBezTo>
                  <a:cubicBezTo>
                    <a:pt x="2235042" y="2418389"/>
                    <a:pt x="2252371" y="2418389"/>
                    <a:pt x="2269701" y="2418389"/>
                  </a:cubicBezTo>
                  <a:cubicBezTo>
                    <a:pt x="2352882" y="2418389"/>
                    <a:pt x="2439529" y="2417119"/>
                    <a:pt x="2522709" y="2417119"/>
                  </a:cubicBezTo>
                  <a:cubicBezTo>
                    <a:pt x="2619754" y="2417119"/>
                    <a:pt x="2713332" y="2418389"/>
                    <a:pt x="2810377" y="2418389"/>
                  </a:cubicBezTo>
                  <a:cubicBezTo>
                    <a:pt x="2952477" y="2418389"/>
                    <a:pt x="3098044" y="2418389"/>
                    <a:pt x="3240145" y="2418389"/>
                  </a:cubicBezTo>
                  <a:cubicBezTo>
                    <a:pt x="3371848" y="2418389"/>
                    <a:pt x="3503551" y="2419659"/>
                    <a:pt x="3635254" y="2420929"/>
                  </a:cubicBezTo>
                  <a:cubicBezTo>
                    <a:pt x="3694174" y="2420929"/>
                    <a:pt x="3756560" y="2422199"/>
                    <a:pt x="3815480" y="2422199"/>
                  </a:cubicBezTo>
                  <a:cubicBezTo>
                    <a:pt x="4006102" y="2420929"/>
                    <a:pt x="4193260" y="2414579"/>
                    <a:pt x="4373435" y="2414579"/>
                  </a:cubicBezTo>
                  <a:cubicBezTo>
                    <a:pt x="4377245" y="2414579"/>
                    <a:pt x="4382325" y="2412039"/>
                    <a:pt x="4386135" y="2409499"/>
                  </a:cubicBezTo>
                  <a:cubicBezTo>
                    <a:pt x="4391215" y="2405689"/>
                    <a:pt x="4393755" y="2399339"/>
                    <a:pt x="4396295" y="2396799"/>
                  </a:cubicBezTo>
                  <a:cubicBezTo>
                    <a:pt x="4397565" y="2334627"/>
                    <a:pt x="4398835" y="2257141"/>
                    <a:pt x="4400105" y="2179655"/>
                  </a:cubicBezTo>
                  <a:cubicBezTo>
                    <a:pt x="4401375" y="2059737"/>
                    <a:pt x="4411535" y="908518"/>
                    <a:pt x="4412805" y="788600"/>
                  </a:cubicBezTo>
                  <a:cubicBezTo>
                    <a:pt x="4412805" y="716649"/>
                    <a:pt x="4414075" y="644698"/>
                    <a:pt x="4415345" y="572747"/>
                  </a:cubicBezTo>
                  <a:cubicBezTo>
                    <a:pt x="4416615" y="495261"/>
                    <a:pt x="4417885" y="417775"/>
                    <a:pt x="4420425" y="340289"/>
                  </a:cubicBezTo>
                  <a:cubicBezTo>
                    <a:pt x="4421695" y="294167"/>
                    <a:pt x="4421695" y="246199"/>
                    <a:pt x="4426775" y="200077"/>
                  </a:cubicBezTo>
                  <a:cubicBezTo>
                    <a:pt x="4431855" y="144730"/>
                    <a:pt x="4434395" y="91227"/>
                    <a:pt x="4433125" y="43744"/>
                  </a:cubicBezTo>
                  <a:cubicBezTo>
                    <a:pt x="4433125" y="37394"/>
                    <a:pt x="4429315" y="29774"/>
                    <a:pt x="4422965" y="27234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748098" y="707895"/>
            <a:ext cx="16569996" cy="9009392"/>
            <a:chOff x="0" y="0"/>
            <a:chExt cx="4526400" cy="246108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6510" y="11430"/>
              <a:ext cx="4495920" cy="2436952"/>
            </a:xfrm>
            <a:custGeom>
              <a:avLst/>
              <a:gdLst/>
              <a:ahLst/>
              <a:cxnLst/>
              <a:rect r="r" b="b" t="t" l="l"/>
              <a:pathLst>
                <a:path h="2436952" w="4495920">
                  <a:moveTo>
                    <a:pt x="1270" y="0"/>
                  </a:moveTo>
                  <a:lnTo>
                    <a:pt x="4495920" y="15240"/>
                  </a:lnTo>
                  <a:lnTo>
                    <a:pt x="4464170" y="2436952"/>
                  </a:lnTo>
                  <a:lnTo>
                    <a:pt x="1626218" y="2436952"/>
                  </a:lnTo>
                  <a:lnTo>
                    <a:pt x="0" y="2410282"/>
                  </a:lnTo>
                  <a:lnTo>
                    <a:pt x="11430" y="782050"/>
                  </a:lnTo>
                  <a:close/>
                </a:path>
              </a:pathLst>
            </a:custGeom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080" y="0"/>
              <a:ext cx="4523030" cy="2461082"/>
            </a:xfrm>
            <a:custGeom>
              <a:avLst/>
              <a:gdLst/>
              <a:ahLst/>
              <a:cxnLst/>
              <a:rect r="r" b="b" t="t" l="l"/>
              <a:pathLst>
                <a:path h="2461082" w="4523030">
                  <a:moveTo>
                    <a:pt x="4489760" y="2435682"/>
                  </a:moveTo>
                  <a:cubicBezTo>
                    <a:pt x="4487220" y="2439492"/>
                    <a:pt x="4483410" y="2444572"/>
                    <a:pt x="4479600" y="2448382"/>
                  </a:cubicBezTo>
                  <a:cubicBezTo>
                    <a:pt x="4475790" y="2450922"/>
                    <a:pt x="4470710" y="2453462"/>
                    <a:pt x="4466900" y="2453462"/>
                  </a:cubicBezTo>
                  <a:cubicBezTo>
                    <a:pt x="4323765" y="2452192"/>
                    <a:pt x="4131421" y="2458542"/>
                    <a:pt x="3935517" y="2461082"/>
                  </a:cubicBezTo>
                  <a:cubicBezTo>
                    <a:pt x="3874964" y="2461082"/>
                    <a:pt x="3810850" y="2459812"/>
                    <a:pt x="3750297" y="2459812"/>
                  </a:cubicBezTo>
                  <a:cubicBezTo>
                    <a:pt x="3614945" y="2458542"/>
                    <a:pt x="3479592" y="2457272"/>
                    <a:pt x="3344240" y="2457272"/>
                  </a:cubicBezTo>
                  <a:lnTo>
                    <a:pt x="2902563" y="2457272"/>
                  </a:lnTo>
                  <a:cubicBezTo>
                    <a:pt x="2802829" y="2457272"/>
                    <a:pt x="2706658" y="2456002"/>
                    <a:pt x="2606924" y="2456002"/>
                  </a:cubicBezTo>
                  <a:cubicBezTo>
                    <a:pt x="2521439" y="2456002"/>
                    <a:pt x="2432391" y="2456002"/>
                    <a:pt x="2346905" y="2457272"/>
                  </a:cubicBezTo>
                  <a:lnTo>
                    <a:pt x="2293477" y="2457272"/>
                  </a:lnTo>
                  <a:cubicBezTo>
                    <a:pt x="2168810" y="2456002"/>
                    <a:pt x="779666" y="2454732"/>
                    <a:pt x="654999" y="2452192"/>
                  </a:cubicBezTo>
                  <a:cubicBezTo>
                    <a:pt x="580199" y="2450922"/>
                    <a:pt x="505399" y="2445842"/>
                    <a:pt x="430599" y="2443302"/>
                  </a:cubicBezTo>
                  <a:cubicBezTo>
                    <a:pt x="295246" y="2438222"/>
                    <a:pt x="159894" y="2434412"/>
                    <a:pt x="40830" y="2429332"/>
                  </a:cubicBezTo>
                  <a:cubicBezTo>
                    <a:pt x="31940" y="2428062"/>
                    <a:pt x="23050" y="2425522"/>
                    <a:pt x="15430" y="2421712"/>
                  </a:cubicBezTo>
                  <a:cubicBezTo>
                    <a:pt x="4000" y="2416632"/>
                    <a:pt x="-1080" y="2405202"/>
                    <a:pt x="190" y="2387332"/>
                  </a:cubicBezTo>
                  <a:cubicBezTo>
                    <a:pt x="1460" y="2278447"/>
                    <a:pt x="2730" y="2167685"/>
                    <a:pt x="2730" y="2058800"/>
                  </a:cubicBezTo>
                  <a:cubicBezTo>
                    <a:pt x="4000" y="1948037"/>
                    <a:pt x="16700" y="785971"/>
                    <a:pt x="16700" y="675208"/>
                  </a:cubicBezTo>
                  <a:cubicBezTo>
                    <a:pt x="17970" y="568201"/>
                    <a:pt x="19240" y="461193"/>
                    <a:pt x="17970" y="352308"/>
                  </a:cubicBezTo>
                  <a:cubicBezTo>
                    <a:pt x="16700" y="245300"/>
                    <a:pt x="15430" y="140170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85094" y="3810"/>
                    <a:pt x="163456" y="2540"/>
                  </a:cubicBezTo>
                  <a:cubicBezTo>
                    <a:pt x="273875" y="0"/>
                    <a:pt x="387856" y="0"/>
                    <a:pt x="498275" y="0"/>
                  </a:cubicBezTo>
                  <a:cubicBezTo>
                    <a:pt x="637190" y="1270"/>
                    <a:pt x="2040581" y="3810"/>
                    <a:pt x="2179496" y="5080"/>
                  </a:cubicBezTo>
                  <a:cubicBezTo>
                    <a:pt x="2314848" y="6350"/>
                    <a:pt x="2450201" y="6350"/>
                    <a:pt x="2585553" y="6350"/>
                  </a:cubicBezTo>
                  <a:cubicBezTo>
                    <a:pt x="2660353" y="6350"/>
                    <a:pt x="2735153" y="6350"/>
                    <a:pt x="2809953" y="7620"/>
                  </a:cubicBezTo>
                  <a:cubicBezTo>
                    <a:pt x="2955991" y="10160"/>
                    <a:pt x="3105592" y="8890"/>
                    <a:pt x="3251630" y="1270"/>
                  </a:cubicBezTo>
                  <a:cubicBezTo>
                    <a:pt x="3312182" y="-1270"/>
                    <a:pt x="3372735" y="1270"/>
                    <a:pt x="3433287" y="1270"/>
                  </a:cubicBezTo>
                  <a:cubicBezTo>
                    <a:pt x="3568640" y="1270"/>
                    <a:pt x="3703992" y="0"/>
                    <a:pt x="3839345" y="2540"/>
                  </a:cubicBezTo>
                  <a:cubicBezTo>
                    <a:pt x="4010316" y="5080"/>
                    <a:pt x="4177726" y="12700"/>
                    <a:pt x="4348698" y="16510"/>
                  </a:cubicBezTo>
                  <a:cubicBezTo>
                    <a:pt x="4423498" y="19050"/>
                    <a:pt x="4458010" y="17780"/>
                    <a:pt x="4484680" y="20320"/>
                  </a:cubicBezTo>
                  <a:cubicBezTo>
                    <a:pt x="4493570" y="21590"/>
                    <a:pt x="4502460" y="24130"/>
                    <a:pt x="4511350" y="26670"/>
                  </a:cubicBezTo>
                  <a:cubicBezTo>
                    <a:pt x="4518970" y="29210"/>
                    <a:pt x="4522780" y="35560"/>
                    <a:pt x="4522780" y="45720"/>
                  </a:cubicBezTo>
                  <a:cubicBezTo>
                    <a:pt x="4524050" y="89482"/>
                    <a:pt x="4520240" y="145802"/>
                    <a:pt x="4516430" y="202122"/>
                  </a:cubicBezTo>
                  <a:cubicBezTo>
                    <a:pt x="4512620" y="249055"/>
                    <a:pt x="4511350" y="297865"/>
                    <a:pt x="4510080" y="344799"/>
                  </a:cubicBezTo>
                  <a:cubicBezTo>
                    <a:pt x="4507540" y="423646"/>
                    <a:pt x="4506270" y="502494"/>
                    <a:pt x="4505000" y="581342"/>
                  </a:cubicBezTo>
                  <a:cubicBezTo>
                    <a:pt x="4503730" y="654558"/>
                    <a:pt x="4502460" y="727774"/>
                    <a:pt x="4502460" y="800989"/>
                  </a:cubicBezTo>
                  <a:cubicBezTo>
                    <a:pt x="4502460" y="923016"/>
                    <a:pt x="4491030" y="2094469"/>
                    <a:pt x="4489760" y="2216495"/>
                  </a:cubicBezTo>
                  <a:cubicBezTo>
                    <a:pt x="4492300" y="2295343"/>
                    <a:pt x="4491030" y="2374191"/>
                    <a:pt x="4489760" y="2435682"/>
                  </a:cubicBezTo>
                  <a:close/>
                  <a:moveTo>
                    <a:pt x="16700" y="2405202"/>
                  </a:moveTo>
                  <a:cubicBezTo>
                    <a:pt x="21780" y="2406472"/>
                    <a:pt x="28130" y="2409012"/>
                    <a:pt x="35750" y="2409012"/>
                  </a:cubicBezTo>
                  <a:cubicBezTo>
                    <a:pt x="156332" y="2414092"/>
                    <a:pt x="302370" y="2419172"/>
                    <a:pt x="444847" y="2422982"/>
                  </a:cubicBezTo>
                  <a:cubicBezTo>
                    <a:pt x="512523" y="2425522"/>
                    <a:pt x="580199" y="2429332"/>
                    <a:pt x="651437" y="2430602"/>
                  </a:cubicBezTo>
                  <a:cubicBezTo>
                    <a:pt x="697742" y="2431872"/>
                    <a:pt x="2008524" y="2428062"/>
                    <a:pt x="2051267" y="2429332"/>
                  </a:cubicBezTo>
                  <a:cubicBezTo>
                    <a:pt x="2126067" y="2430602"/>
                    <a:pt x="2200867" y="2433142"/>
                    <a:pt x="2275667" y="2434412"/>
                  </a:cubicBezTo>
                  <a:cubicBezTo>
                    <a:pt x="2311286" y="2435682"/>
                    <a:pt x="2343344" y="2435682"/>
                    <a:pt x="2378963" y="2435682"/>
                  </a:cubicBezTo>
                  <a:cubicBezTo>
                    <a:pt x="2539248" y="2435682"/>
                    <a:pt x="2695972" y="2434412"/>
                    <a:pt x="2856258" y="2435682"/>
                  </a:cubicBezTo>
                  <a:cubicBezTo>
                    <a:pt x="2916810" y="2435682"/>
                    <a:pt x="2980925" y="2438222"/>
                    <a:pt x="3041477" y="2438222"/>
                  </a:cubicBezTo>
                  <a:cubicBezTo>
                    <a:pt x="3134087" y="2438222"/>
                    <a:pt x="3223135" y="2434412"/>
                    <a:pt x="3315744" y="2434412"/>
                  </a:cubicBezTo>
                  <a:cubicBezTo>
                    <a:pt x="3426163" y="2434412"/>
                    <a:pt x="3533021" y="2435682"/>
                    <a:pt x="3643440" y="2435682"/>
                  </a:cubicBezTo>
                  <a:cubicBezTo>
                    <a:pt x="3789478" y="2435682"/>
                    <a:pt x="3939078" y="2435682"/>
                    <a:pt x="4085116" y="2434412"/>
                  </a:cubicBezTo>
                  <a:cubicBezTo>
                    <a:pt x="4216907" y="2433142"/>
                    <a:pt x="4345136" y="2430602"/>
                    <a:pt x="4451660" y="2428062"/>
                  </a:cubicBezTo>
                  <a:cubicBezTo>
                    <a:pt x="4456740" y="2428062"/>
                    <a:pt x="4461820" y="2425522"/>
                    <a:pt x="4468170" y="2424252"/>
                  </a:cubicBezTo>
                  <a:cubicBezTo>
                    <a:pt x="4468170" y="2411552"/>
                    <a:pt x="4469440" y="2398852"/>
                    <a:pt x="4469440" y="2381700"/>
                  </a:cubicBezTo>
                  <a:lnTo>
                    <a:pt x="4469440" y="2323503"/>
                  </a:lnTo>
                  <a:cubicBezTo>
                    <a:pt x="4470710" y="2227759"/>
                    <a:pt x="4473250" y="2130138"/>
                    <a:pt x="4471980" y="2034394"/>
                  </a:cubicBezTo>
                  <a:cubicBezTo>
                    <a:pt x="4470710" y="1899227"/>
                    <a:pt x="4483410" y="716510"/>
                    <a:pt x="4487220" y="581342"/>
                  </a:cubicBezTo>
                  <a:cubicBezTo>
                    <a:pt x="4489760" y="502494"/>
                    <a:pt x="4492300" y="423646"/>
                    <a:pt x="4492300" y="344798"/>
                  </a:cubicBezTo>
                  <a:cubicBezTo>
                    <a:pt x="4492300" y="279092"/>
                    <a:pt x="4493570" y="215263"/>
                    <a:pt x="4501190" y="151434"/>
                  </a:cubicBezTo>
                  <a:cubicBezTo>
                    <a:pt x="4505000" y="113887"/>
                    <a:pt x="4507540" y="76340"/>
                    <a:pt x="4502460" y="48260"/>
                  </a:cubicBezTo>
                  <a:cubicBezTo>
                    <a:pt x="4494840" y="48260"/>
                    <a:pt x="4488490" y="46990"/>
                    <a:pt x="4480870" y="46990"/>
                  </a:cubicBezTo>
                  <a:cubicBezTo>
                    <a:pt x="4447850" y="44450"/>
                    <a:pt x="4373631" y="44450"/>
                    <a:pt x="4277459" y="39370"/>
                  </a:cubicBezTo>
                  <a:cubicBezTo>
                    <a:pt x="4099364" y="31750"/>
                    <a:pt x="3917707" y="26670"/>
                    <a:pt x="3739611" y="26670"/>
                  </a:cubicBezTo>
                  <a:cubicBezTo>
                    <a:pt x="3614945" y="26670"/>
                    <a:pt x="3486716" y="30480"/>
                    <a:pt x="3362049" y="22860"/>
                  </a:cubicBezTo>
                  <a:lnTo>
                    <a:pt x="3326430" y="22860"/>
                  </a:lnTo>
                  <a:cubicBezTo>
                    <a:pt x="3223135" y="26670"/>
                    <a:pt x="3112716" y="31750"/>
                    <a:pt x="3005858" y="33020"/>
                  </a:cubicBezTo>
                  <a:cubicBezTo>
                    <a:pt x="2888315" y="34290"/>
                    <a:pt x="2774334" y="30480"/>
                    <a:pt x="2656791" y="29210"/>
                  </a:cubicBezTo>
                  <a:cubicBezTo>
                    <a:pt x="2546372" y="27940"/>
                    <a:pt x="2435953" y="26670"/>
                    <a:pt x="2329096" y="26670"/>
                  </a:cubicBezTo>
                  <a:cubicBezTo>
                    <a:pt x="2289915" y="26670"/>
                    <a:pt x="2254296" y="27940"/>
                    <a:pt x="2215115" y="26670"/>
                  </a:cubicBezTo>
                  <a:cubicBezTo>
                    <a:pt x="2079762" y="25400"/>
                    <a:pt x="679933" y="22860"/>
                    <a:pt x="541018" y="22860"/>
                  </a:cubicBezTo>
                  <a:cubicBezTo>
                    <a:pt x="419913" y="21590"/>
                    <a:pt x="298808" y="22860"/>
                    <a:pt x="177703" y="22860"/>
                  </a:cubicBezTo>
                  <a:cubicBezTo>
                    <a:pt x="113589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83850"/>
                    <a:pt x="30670" y="143924"/>
                    <a:pt x="33210" y="202121"/>
                  </a:cubicBezTo>
                  <a:cubicBezTo>
                    <a:pt x="35750" y="307252"/>
                    <a:pt x="37020" y="412382"/>
                    <a:pt x="37020" y="517513"/>
                  </a:cubicBezTo>
                  <a:cubicBezTo>
                    <a:pt x="37020" y="585096"/>
                    <a:pt x="35750" y="650803"/>
                    <a:pt x="34480" y="718387"/>
                  </a:cubicBezTo>
                  <a:cubicBezTo>
                    <a:pt x="33210" y="784093"/>
                    <a:pt x="21780" y="1897349"/>
                    <a:pt x="20510" y="1961178"/>
                  </a:cubicBezTo>
                  <a:lnTo>
                    <a:pt x="20510" y="2085082"/>
                  </a:lnTo>
                  <a:cubicBezTo>
                    <a:pt x="20510" y="2178948"/>
                    <a:pt x="19240" y="2274692"/>
                    <a:pt x="19240" y="2368559"/>
                  </a:cubicBezTo>
                  <a:cubicBezTo>
                    <a:pt x="19240" y="2381700"/>
                    <a:pt x="17970" y="2392964"/>
                    <a:pt x="16700" y="2405202"/>
                  </a:cubicBezTo>
                  <a:close/>
                </a:path>
              </a:pathLst>
            </a:custGeom>
            <a:solidFill>
              <a:srgbClr val="5B7450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693217" y="1066800"/>
            <a:ext cx="14981917" cy="9963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79"/>
              </a:lnSpc>
            </a:pPr>
            <a:r>
              <a:rPr lang="en-US" b="true" sz="3799" i="tru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Teaching</a:t>
            </a: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 Assistants matter.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But simply placing an adult beside a pupil does not guarantee better learning. The questions that matter are: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What is the adult enabling?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Who is doing the thinking?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Is the pupil still connected to their teacher?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Is support building confidence or dependence?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Could we gradually step back?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And pe</a:t>
            </a: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rhaps most importantly: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Have we given the TA the information, preparation</a:t>
            </a: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 and opportunity they need to succeed?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Effective TA deployment isn't about asking TAs to work harder.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It's about all of us thinking more carefully about how we work together.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The right support. </a:t>
            </a: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A</a:t>
            </a: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t the right moment. For the right reason.</a:t>
            </a:r>
          </a:p>
          <a:p>
            <a:pPr algn="ctr">
              <a:lnSpc>
                <a:spcPts val="4179"/>
              </a:lnSpc>
            </a:pPr>
            <a:r>
              <a:rPr lang="en-US" b="true" sz="37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So that every pupil remains connected to high-quality teaching and becomes as independent as possible.</a:t>
            </a:r>
          </a:p>
          <a:p>
            <a:pPr algn="ctr">
              <a:lnSpc>
                <a:spcPts val="4179"/>
              </a:lnSpc>
            </a:pPr>
          </a:p>
          <a:p>
            <a:pPr algn="ctr">
              <a:lnSpc>
                <a:spcPts val="4179"/>
              </a:lnSpc>
            </a:pPr>
          </a:p>
          <a:p>
            <a:pPr algn="ctr">
              <a:lnSpc>
                <a:spcPts val="4179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F5C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25909" y="1373696"/>
            <a:ext cx="13653126" cy="8875086"/>
            <a:chOff x="0" y="0"/>
            <a:chExt cx="18204168" cy="11833448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8204168" cy="11833448"/>
              <a:chOff x="0" y="0"/>
              <a:chExt cx="2656681" cy="172695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2657004" cy="1724975"/>
              </a:xfrm>
              <a:custGeom>
                <a:avLst/>
                <a:gdLst/>
                <a:ahLst/>
                <a:cxnLst/>
                <a:rect r="r" b="b" t="t" l="l"/>
                <a:pathLst>
                  <a:path h="1724975" w="2657004">
                    <a:moveTo>
                      <a:pt x="2646521" y="27234"/>
                    </a:moveTo>
                    <a:cubicBezTo>
                      <a:pt x="2637631" y="23424"/>
                      <a:pt x="2628741" y="20884"/>
                      <a:pt x="2619851" y="20884"/>
                    </a:cubicBezTo>
                    <a:cubicBezTo>
                      <a:pt x="2593181" y="19614"/>
                      <a:pt x="2553789" y="19614"/>
                      <a:pt x="2511011" y="17074"/>
                    </a:cubicBezTo>
                    <a:cubicBezTo>
                      <a:pt x="2413234" y="11994"/>
                      <a:pt x="2317494" y="5644"/>
                      <a:pt x="2219717" y="3104"/>
                    </a:cubicBezTo>
                    <a:cubicBezTo>
                      <a:pt x="2140274" y="564"/>
                      <a:pt x="2062867" y="3104"/>
                      <a:pt x="1983423" y="1834"/>
                    </a:cubicBezTo>
                    <a:cubicBezTo>
                      <a:pt x="1948794" y="1834"/>
                      <a:pt x="1914164" y="-706"/>
                      <a:pt x="1879535" y="1834"/>
                    </a:cubicBezTo>
                    <a:cubicBezTo>
                      <a:pt x="1796017" y="9454"/>
                      <a:pt x="1712499" y="10724"/>
                      <a:pt x="1626944" y="8184"/>
                    </a:cubicBezTo>
                    <a:cubicBezTo>
                      <a:pt x="1584167" y="6914"/>
                      <a:pt x="1541390" y="6914"/>
                      <a:pt x="1498612" y="6914"/>
                    </a:cubicBezTo>
                    <a:cubicBezTo>
                      <a:pt x="1421205" y="6914"/>
                      <a:pt x="1343799" y="6914"/>
                      <a:pt x="1266392" y="5644"/>
                    </a:cubicBezTo>
                    <a:cubicBezTo>
                      <a:pt x="1184911" y="4374"/>
                      <a:pt x="382325" y="1834"/>
                      <a:pt x="302882" y="564"/>
                    </a:cubicBezTo>
                    <a:cubicBezTo>
                      <a:pt x="237697" y="-706"/>
                      <a:pt x="174549" y="564"/>
                      <a:pt x="109365" y="564"/>
                    </a:cubicBezTo>
                    <a:cubicBezTo>
                      <a:pt x="64550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7984"/>
                      <a:pt x="16510" y="191177"/>
                      <a:pt x="17780" y="263087"/>
                    </a:cubicBezTo>
                    <a:cubicBezTo>
                      <a:pt x="19050" y="336281"/>
                      <a:pt x="17780" y="409474"/>
                      <a:pt x="16510" y="483952"/>
                    </a:cubicBezTo>
                    <a:cubicBezTo>
                      <a:pt x="15240" y="559714"/>
                      <a:pt x="2540" y="1354572"/>
                      <a:pt x="2540" y="1430334"/>
                    </a:cubicBezTo>
                    <a:cubicBezTo>
                      <a:pt x="2540" y="1504812"/>
                      <a:pt x="1270" y="1579290"/>
                      <a:pt x="0" y="1653768"/>
                    </a:cubicBezTo>
                    <a:cubicBezTo>
                      <a:pt x="0" y="1670364"/>
                      <a:pt x="3810" y="1680524"/>
                      <a:pt x="15240" y="1685604"/>
                    </a:cubicBezTo>
                    <a:cubicBezTo>
                      <a:pt x="22860" y="1689414"/>
                      <a:pt x="31750" y="1691954"/>
                      <a:pt x="40640" y="1693224"/>
                    </a:cubicBezTo>
                    <a:cubicBezTo>
                      <a:pt x="107328" y="1698304"/>
                      <a:pt x="184734" y="1702114"/>
                      <a:pt x="262141" y="1707194"/>
                    </a:cubicBezTo>
                    <a:cubicBezTo>
                      <a:pt x="304918" y="1709734"/>
                      <a:pt x="347696" y="1714814"/>
                      <a:pt x="390473" y="1716084"/>
                    </a:cubicBezTo>
                    <a:cubicBezTo>
                      <a:pt x="461769" y="1718624"/>
                      <a:pt x="1256207" y="1719894"/>
                      <a:pt x="1327503" y="1721164"/>
                    </a:cubicBezTo>
                    <a:cubicBezTo>
                      <a:pt x="1337688" y="1721164"/>
                      <a:pt x="1347873" y="1721164"/>
                      <a:pt x="1358058" y="1721164"/>
                    </a:cubicBezTo>
                    <a:cubicBezTo>
                      <a:pt x="1406946" y="1721164"/>
                      <a:pt x="1457872" y="1719894"/>
                      <a:pt x="1506760" y="1719894"/>
                    </a:cubicBezTo>
                    <a:cubicBezTo>
                      <a:pt x="1563797" y="1719894"/>
                      <a:pt x="1618796" y="1721164"/>
                      <a:pt x="1675833" y="1721164"/>
                    </a:cubicBezTo>
                    <a:cubicBezTo>
                      <a:pt x="1759351" y="1721164"/>
                      <a:pt x="1844906" y="1721164"/>
                      <a:pt x="1928423" y="1721164"/>
                    </a:cubicBezTo>
                    <a:cubicBezTo>
                      <a:pt x="2005830" y="1721164"/>
                      <a:pt x="2083237" y="1722434"/>
                      <a:pt x="2160644" y="1723704"/>
                    </a:cubicBezTo>
                    <a:cubicBezTo>
                      <a:pt x="2195273" y="1723704"/>
                      <a:pt x="2231940" y="1724974"/>
                      <a:pt x="2266569" y="1724974"/>
                    </a:cubicBezTo>
                    <a:cubicBezTo>
                      <a:pt x="2378605" y="1723704"/>
                      <a:pt x="2488604" y="1717354"/>
                      <a:pt x="2596991" y="1717354"/>
                    </a:cubicBezTo>
                    <a:cubicBezTo>
                      <a:pt x="2600801" y="1717354"/>
                      <a:pt x="2605881" y="1714814"/>
                      <a:pt x="2609691" y="1712274"/>
                    </a:cubicBezTo>
                    <a:cubicBezTo>
                      <a:pt x="2614771" y="1708464"/>
                      <a:pt x="2617311" y="1702114"/>
                      <a:pt x="2619851" y="1699574"/>
                    </a:cubicBezTo>
                    <a:cubicBezTo>
                      <a:pt x="2621121" y="1644779"/>
                      <a:pt x="2622391" y="1590847"/>
                      <a:pt x="2623661" y="1536914"/>
                    </a:cubicBezTo>
                    <a:cubicBezTo>
                      <a:pt x="2624931" y="1453448"/>
                      <a:pt x="2635091" y="652169"/>
                      <a:pt x="2636361" y="568703"/>
                    </a:cubicBezTo>
                    <a:cubicBezTo>
                      <a:pt x="2636361" y="518623"/>
                      <a:pt x="2637631" y="468543"/>
                      <a:pt x="2638901" y="418463"/>
                    </a:cubicBezTo>
                    <a:cubicBezTo>
                      <a:pt x="2640171" y="364531"/>
                      <a:pt x="2641441" y="310599"/>
                      <a:pt x="2643981" y="256666"/>
                    </a:cubicBezTo>
                    <a:cubicBezTo>
                      <a:pt x="2645251" y="224564"/>
                      <a:pt x="2645251" y="191177"/>
                      <a:pt x="2650331" y="159075"/>
                    </a:cubicBezTo>
                    <a:cubicBezTo>
                      <a:pt x="2655411" y="120552"/>
                      <a:pt x="2657951" y="83313"/>
                      <a:pt x="2656681" y="43744"/>
                    </a:cubicBezTo>
                    <a:cubicBezTo>
                      <a:pt x="2656681" y="37394"/>
                      <a:pt x="2652871" y="29774"/>
                      <a:pt x="2646521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-5400000">
              <a:off x="-369321" y="1244902"/>
              <a:ext cx="1617129" cy="811838"/>
            </a:xfrm>
            <a:custGeom>
              <a:avLst/>
              <a:gdLst/>
              <a:ahLst/>
              <a:cxnLst/>
              <a:rect r="r" b="b" t="t" l="l"/>
              <a:pathLst>
                <a:path h="811838" w="1617129">
                  <a:moveTo>
                    <a:pt x="0" y="0"/>
                  </a:moveTo>
                  <a:lnTo>
                    <a:pt x="1617129" y="0"/>
                  </a:lnTo>
                  <a:lnTo>
                    <a:pt x="1617129" y="811838"/>
                  </a:lnTo>
                  <a:lnTo>
                    <a:pt x="0" y="81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402645" y="4058344"/>
              <a:ext cx="1617129" cy="811838"/>
            </a:xfrm>
            <a:custGeom>
              <a:avLst/>
              <a:gdLst/>
              <a:ahLst/>
              <a:cxnLst/>
              <a:rect r="r" b="b" t="t" l="l"/>
              <a:pathLst>
                <a:path h="811838" w="1617129">
                  <a:moveTo>
                    <a:pt x="0" y="0"/>
                  </a:moveTo>
                  <a:lnTo>
                    <a:pt x="1617128" y="0"/>
                  </a:lnTo>
                  <a:lnTo>
                    <a:pt x="1617128" y="811838"/>
                  </a:lnTo>
                  <a:lnTo>
                    <a:pt x="0" y="81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5400000">
              <a:off x="-369321" y="6871786"/>
              <a:ext cx="1617129" cy="811838"/>
            </a:xfrm>
            <a:custGeom>
              <a:avLst/>
              <a:gdLst/>
              <a:ahLst/>
              <a:cxnLst/>
              <a:rect r="r" b="b" t="t" l="l"/>
              <a:pathLst>
                <a:path h="811838" w="1617129">
                  <a:moveTo>
                    <a:pt x="0" y="0"/>
                  </a:moveTo>
                  <a:lnTo>
                    <a:pt x="1617129" y="0"/>
                  </a:lnTo>
                  <a:lnTo>
                    <a:pt x="1617129" y="811837"/>
                  </a:lnTo>
                  <a:lnTo>
                    <a:pt x="0" y="8118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402645" y="9685227"/>
              <a:ext cx="1617129" cy="811838"/>
            </a:xfrm>
            <a:custGeom>
              <a:avLst/>
              <a:gdLst/>
              <a:ahLst/>
              <a:cxnLst/>
              <a:rect r="r" b="b" t="t" l="l"/>
              <a:pathLst>
                <a:path h="811838" w="1617129">
                  <a:moveTo>
                    <a:pt x="0" y="0"/>
                  </a:moveTo>
                  <a:lnTo>
                    <a:pt x="1617128" y="0"/>
                  </a:lnTo>
                  <a:lnTo>
                    <a:pt x="1617128" y="811838"/>
                  </a:lnTo>
                  <a:lnTo>
                    <a:pt x="0" y="81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16873001" y="9776708"/>
              <a:ext cx="1617129" cy="811838"/>
            </a:xfrm>
            <a:custGeom>
              <a:avLst/>
              <a:gdLst/>
              <a:ahLst/>
              <a:cxnLst/>
              <a:rect r="r" b="b" t="t" l="l"/>
              <a:pathLst>
                <a:path h="811838" w="1617129">
                  <a:moveTo>
                    <a:pt x="0" y="0"/>
                  </a:moveTo>
                  <a:lnTo>
                    <a:pt x="1617129" y="0"/>
                  </a:lnTo>
                  <a:lnTo>
                    <a:pt x="1617129" y="811838"/>
                  </a:lnTo>
                  <a:lnTo>
                    <a:pt x="0" y="81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16873001" y="6963266"/>
              <a:ext cx="1617129" cy="811838"/>
            </a:xfrm>
            <a:custGeom>
              <a:avLst/>
              <a:gdLst/>
              <a:ahLst/>
              <a:cxnLst/>
              <a:rect r="r" b="b" t="t" l="l"/>
              <a:pathLst>
                <a:path h="811838" w="1617129">
                  <a:moveTo>
                    <a:pt x="0" y="0"/>
                  </a:moveTo>
                  <a:lnTo>
                    <a:pt x="1617129" y="0"/>
                  </a:lnTo>
                  <a:lnTo>
                    <a:pt x="1617129" y="811838"/>
                  </a:lnTo>
                  <a:lnTo>
                    <a:pt x="0" y="81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400000">
              <a:off x="16873001" y="4149824"/>
              <a:ext cx="1617129" cy="811838"/>
            </a:xfrm>
            <a:custGeom>
              <a:avLst/>
              <a:gdLst/>
              <a:ahLst/>
              <a:cxnLst/>
              <a:rect r="r" b="b" t="t" l="l"/>
              <a:pathLst>
                <a:path h="811838" w="1617129">
                  <a:moveTo>
                    <a:pt x="0" y="0"/>
                  </a:moveTo>
                  <a:lnTo>
                    <a:pt x="1617129" y="0"/>
                  </a:lnTo>
                  <a:lnTo>
                    <a:pt x="1617129" y="811838"/>
                  </a:lnTo>
                  <a:lnTo>
                    <a:pt x="0" y="81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16989684" y="1336383"/>
              <a:ext cx="1617129" cy="811838"/>
            </a:xfrm>
            <a:custGeom>
              <a:avLst/>
              <a:gdLst/>
              <a:ahLst/>
              <a:cxnLst/>
              <a:rect r="r" b="b" t="t" l="l"/>
              <a:pathLst>
                <a:path h="811838" w="1617129">
                  <a:moveTo>
                    <a:pt x="0" y="0"/>
                  </a:moveTo>
                  <a:lnTo>
                    <a:pt x="1617129" y="0"/>
                  </a:lnTo>
                  <a:lnTo>
                    <a:pt x="1617129" y="811838"/>
                  </a:lnTo>
                  <a:lnTo>
                    <a:pt x="0" y="81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3280550" y="1764305"/>
            <a:ext cx="12343844" cy="8205274"/>
            <a:chOff x="0" y="0"/>
            <a:chExt cx="2479706" cy="164832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510" y="11430"/>
              <a:ext cx="2449226" cy="1624195"/>
            </a:xfrm>
            <a:custGeom>
              <a:avLst/>
              <a:gdLst/>
              <a:ahLst/>
              <a:cxnLst/>
              <a:rect r="r" b="b" t="t" l="l"/>
              <a:pathLst>
                <a:path h="1624195" w="2449226">
                  <a:moveTo>
                    <a:pt x="1270" y="0"/>
                  </a:moveTo>
                  <a:lnTo>
                    <a:pt x="2449226" y="15240"/>
                  </a:lnTo>
                  <a:lnTo>
                    <a:pt x="2417476" y="1624195"/>
                  </a:lnTo>
                  <a:lnTo>
                    <a:pt x="883725" y="1624195"/>
                  </a:lnTo>
                  <a:lnTo>
                    <a:pt x="0" y="1597525"/>
                  </a:lnTo>
                  <a:lnTo>
                    <a:pt x="11430" y="5296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080" y="0"/>
              <a:ext cx="2476336" cy="1648325"/>
            </a:xfrm>
            <a:custGeom>
              <a:avLst/>
              <a:gdLst/>
              <a:ahLst/>
              <a:cxnLst/>
              <a:rect r="r" b="b" t="t" l="l"/>
              <a:pathLst>
                <a:path h="1648325" w="2476336">
                  <a:moveTo>
                    <a:pt x="2443066" y="1622925"/>
                  </a:moveTo>
                  <a:cubicBezTo>
                    <a:pt x="2440526" y="1626735"/>
                    <a:pt x="2436716" y="1631815"/>
                    <a:pt x="2432906" y="1635625"/>
                  </a:cubicBezTo>
                  <a:cubicBezTo>
                    <a:pt x="2429096" y="1638165"/>
                    <a:pt x="2424016" y="1640705"/>
                    <a:pt x="2420206" y="1640705"/>
                  </a:cubicBezTo>
                  <a:cubicBezTo>
                    <a:pt x="2330197" y="1639435"/>
                    <a:pt x="2227573" y="1645785"/>
                    <a:pt x="2123048" y="1648325"/>
                  </a:cubicBezTo>
                  <a:cubicBezTo>
                    <a:pt x="2090740" y="1648325"/>
                    <a:pt x="2056532" y="1647055"/>
                    <a:pt x="2024224" y="1647055"/>
                  </a:cubicBezTo>
                  <a:cubicBezTo>
                    <a:pt x="1952007" y="1645785"/>
                    <a:pt x="1879789" y="1644515"/>
                    <a:pt x="1807572" y="1644515"/>
                  </a:cubicBezTo>
                  <a:lnTo>
                    <a:pt x="1571916" y="1644515"/>
                  </a:lnTo>
                  <a:cubicBezTo>
                    <a:pt x="1518703" y="1644515"/>
                    <a:pt x="1467391" y="1643245"/>
                    <a:pt x="1414178" y="1643245"/>
                  </a:cubicBezTo>
                  <a:cubicBezTo>
                    <a:pt x="1368568" y="1643245"/>
                    <a:pt x="1321056" y="1643245"/>
                    <a:pt x="1275445" y="1644515"/>
                  </a:cubicBezTo>
                  <a:lnTo>
                    <a:pt x="1246938" y="1644515"/>
                  </a:lnTo>
                  <a:cubicBezTo>
                    <a:pt x="1180422" y="1643245"/>
                    <a:pt x="439246" y="1641975"/>
                    <a:pt x="372730" y="1639435"/>
                  </a:cubicBezTo>
                  <a:cubicBezTo>
                    <a:pt x="332820" y="1638165"/>
                    <a:pt x="292911" y="1633085"/>
                    <a:pt x="253001" y="1630545"/>
                  </a:cubicBezTo>
                  <a:cubicBezTo>
                    <a:pt x="180784" y="1625465"/>
                    <a:pt x="108567" y="1621655"/>
                    <a:pt x="40830" y="1616575"/>
                  </a:cubicBezTo>
                  <a:cubicBezTo>
                    <a:pt x="31940" y="1615305"/>
                    <a:pt x="23050" y="1612765"/>
                    <a:pt x="15430" y="1608955"/>
                  </a:cubicBezTo>
                  <a:cubicBezTo>
                    <a:pt x="4000" y="1603875"/>
                    <a:pt x="-1080" y="1592445"/>
                    <a:pt x="190" y="1577419"/>
                  </a:cubicBezTo>
                  <a:cubicBezTo>
                    <a:pt x="1460" y="1506622"/>
                    <a:pt x="2730" y="1434605"/>
                    <a:pt x="2730" y="1363808"/>
                  </a:cubicBezTo>
                  <a:cubicBezTo>
                    <a:pt x="4000" y="1291790"/>
                    <a:pt x="16700" y="536216"/>
                    <a:pt x="16700" y="464199"/>
                  </a:cubicBezTo>
                  <a:cubicBezTo>
                    <a:pt x="17970" y="394622"/>
                    <a:pt x="19240" y="325046"/>
                    <a:pt x="17970" y="254249"/>
                  </a:cubicBezTo>
                  <a:cubicBezTo>
                    <a:pt x="16700" y="184673"/>
                    <a:pt x="15430" y="116317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68657" y="3810"/>
                    <a:pt x="110467" y="2540"/>
                  </a:cubicBezTo>
                  <a:cubicBezTo>
                    <a:pt x="169381" y="0"/>
                    <a:pt x="230196" y="0"/>
                    <a:pt x="289110" y="0"/>
                  </a:cubicBezTo>
                  <a:cubicBezTo>
                    <a:pt x="363227" y="1270"/>
                    <a:pt x="1112006" y="3810"/>
                    <a:pt x="1186124" y="5080"/>
                  </a:cubicBezTo>
                  <a:cubicBezTo>
                    <a:pt x="1258341" y="6350"/>
                    <a:pt x="1330558" y="6350"/>
                    <a:pt x="1402776" y="6350"/>
                  </a:cubicBezTo>
                  <a:cubicBezTo>
                    <a:pt x="1442685" y="6350"/>
                    <a:pt x="1482595" y="6350"/>
                    <a:pt x="1522504" y="7620"/>
                  </a:cubicBezTo>
                  <a:cubicBezTo>
                    <a:pt x="1600423" y="10160"/>
                    <a:pt x="1680242" y="8890"/>
                    <a:pt x="1758160" y="1270"/>
                  </a:cubicBezTo>
                  <a:cubicBezTo>
                    <a:pt x="1790468" y="-1270"/>
                    <a:pt x="1822776" y="1270"/>
                    <a:pt x="1855084" y="1270"/>
                  </a:cubicBezTo>
                  <a:cubicBezTo>
                    <a:pt x="1927301" y="1270"/>
                    <a:pt x="1999518" y="0"/>
                    <a:pt x="2071735" y="2540"/>
                  </a:cubicBezTo>
                  <a:cubicBezTo>
                    <a:pt x="2162957" y="5080"/>
                    <a:pt x="2252278" y="12700"/>
                    <a:pt x="2343500" y="16510"/>
                  </a:cubicBezTo>
                  <a:cubicBezTo>
                    <a:pt x="2383410" y="19050"/>
                    <a:pt x="2411316" y="17780"/>
                    <a:pt x="2437986" y="20320"/>
                  </a:cubicBezTo>
                  <a:cubicBezTo>
                    <a:pt x="2446876" y="21590"/>
                    <a:pt x="2455766" y="24130"/>
                    <a:pt x="2464656" y="26670"/>
                  </a:cubicBezTo>
                  <a:cubicBezTo>
                    <a:pt x="2472276" y="29210"/>
                    <a:pt x="2476086" y="35560"/>
                    <a:pt x="2476086" y="45720"/>
                  </a:cubicBezTo>
                  <a:cubicBezTo>
                    <a:pt x="2477356" y="83360"/>
                    <a:pt x="2473546" y="119979"/>
                    <a:pt x="2469736" y="156598"/>
                  </a:cubicBezTo>
                  <a:cubicBezTo>
                    <a:pt x="2465926" y="187114"/>
                    <a:pt x="2464656" y="218850"/>
                    <a:pt x="2463386" y="249366"/>
                  </a:cubicBezTo>
                  <a:cubicBezTo>
                    <a:pt x="2460846" y="300633"/>
                    <a:pt x="2459576" y="351900"/>
                    <a:pt x="2458306" y="403167"/>
                  </a:cubicBezTo>
                  <a:cubicBezTo>
                    <a:pt x="2457036" y="450771"/>
                    <a:pt x="2455766" y="498376"/>
                    <a:pt x="2455766" y="545981"/>
                  </a:cubicBezTo>
                  <a:cubicBezTo>
                    <a:pt x="2455766" y="625322"/>
                    <a:pt x="2444336" y="1387000"/>
                    <a:pt x="2443066" y="1466341"/>
                  </a:cubicBezTo>
                  <a:cubicBezTo>
                    <a:pt x="2445606" y="1517608"/>
                    <a:pt x="2444336" y="1568875"/>
                    <a:pt x="2443066" y="1622925"/>
                  </a:cubicBezTo>
                  <a:close/>
                  <a:moveTo>
                    <a:pt x="16700" y="1592445"/>
                  </a:moveTo>
                  <a:cubicBezTo>
                    <a:pt x="21780" y="1593715"/>
                    <a:pt x="28130" y="1596255"/>
                    <a:pt x="35750" y="1596255"/>
                  </a:cubicBezTo>
                  <a:cubicBezTo>
                    <a:pt x="106666" y="1601335"/>
                    <a:pt x="184585" y="1606415"/>
                    <a:pt x="260603" y="1610225"/>
                  </a:cubicBezTo>
                  <a:cubicBezTo>
                    <a:pt x="296712" y="1612765"/>
                    <a:pt x="332820" y="1616575"/>
                    <a:pt x="370829" y="1617845"/>
                  </a:cubicBezTo>
                  <a:cubicBezTo>
                    <a:pt x="395535" y="1619115"/>
                    <a:pt x="1094902" y="1615305"/>
                    <a:pt x="1117708" y="1616575"/>
                  </a:cubicBezTo>
                  <a:cubicBezTo>
                    <a:pt x="1157617" y="1617845"/>
                    <a:pt x="1197527" y="1620385"/>
                    <a:pt x="1237436" y="1621655"/>
                  </a:cubicBezTo>
                  <a:cubicBezTo>
                    <a:pt x="1256441" y="1622925"/>
                    <a:pt x="1273545" y="1622925"/>
                    <a:pt x="1292549" y="1622925"/>
                  </a:cubicBezTo>
                  <a:cubicBezTo>
                    <a:pt x="1378070" y="1622925"/>
                    <a:pt x="1461690" y="1621655"/>
                    <a:pt x="1547210" y="1622925"/>
                  </a:cubicBezTo>
                  <a:cubicBezTo>
                    <a:pt x="1579518" y="1622925"/>
                    <a:pt x="1613726" y="1625465"/>
                    <a:pt x="1646034" y="1625465"/>
                  </a:cubicBezTo>
                  <a:cubicBezTo>
                    <a:pt x="1695446" y="1625465"/>
                    <a:pt x="1742957" y="1621655"/>
                    <a:pt x="1792368" y="1621655"/>
                  </a:cubicBezTo>
                  <a:cubicBezTo>
                    <a:pt x="1851283" y="1621655"/>
                    <a:pt x="1908296" y="1622925"/>
                    <a:pt x="1967210" y="1622925"/>
                  </a:cubicBezTo>
                  <a:cubicBezTo>
                    <a:pt x="2045129" y="1622925"/>
                    <a:pt x="2124948" y="1622925"/>
                    <a:pt x="2202866" y="1621655"/>
                  </a:cubicBezTo>
                  <a:cubicBezTo>
                    <a:pt x="2273184" y="1620385"/>
                    <a:pt x="2341600" y="1617845"/>
                    <a:pt x="2404966" y="1615305"/>
                  </a:cubicBezTo>
                  <a:cubicBezTo>
                    <a:pt x="2410046" y="1615305"/>
                    <a:pt x="2415126" y="1612765"/>
                    <a:pt x="2421476" y="1611495"/>
                  </a:cubicBezTo>
                  <a:cubicBezTo>
                    <a:pt x="2421476" y="1598795"/>
                    <a:pt x="2422746" y="1586095"/>
                    <a:pt x="2422746" y="1573757"/>
                  </a:cubicBezTo>
                  <a:lnTo>
                    <a:pt x="2422746" y="1535917"/>
                  </a:lnTo>
                  <a:cubicBezTo>
                    <a:pt x="2424016" y="1473665"/>
                    <a:pt x="2426556" y="1410192"/>
                    <a:pt x="2425286" y="1347939"/>
                  </a:cubicBezTo>
                  <a:cubicBezTo>
                    <a:pt x="2424016" y="1260054"/>
                    <a:pt x="2436716" y="491052"/>
                    <a:pt x="2440526" y="403167"/>
                  </a:cubicBezTo>
                  <a:cubicBezTo>
                    <a:pt x="2443066" y="351900"/>
                    <a:pt x="2445606" y="300633"/>
                    <a:pt x="2445606" y="249366"/>
                  </a:cubicBezTo>
                  <a:cubicBezTo>
                    <a:pt x="2445606" y="206644"/>
                    <a:pt x="2446876" y="165142"/>
                    <a:pt x="2454496" y="123641"/>
                  </a:cubicBezTo>
                  <a:cubicBezTo>
                    <a:pt x="2458306" y="99228"/>
                    <a:pt x="2460846" y="74815"/>
                    <a:pt x="2455766" y="48260"/>
                  </a:cubicBezTo>
                  <a:cubicBezTo>
                    <a:pt x="2448146" y="48260"/>
                    <a:pt x="2441796" y="46990"/>
                    <a:pt x="2434176" y="46990"/>
                  </a:cubicBezTo>
                  <a:cubicBezTo>
                    <a:pt x="2401156" y="44450"/>
                    <a:pt x="2356803" y="44450"/>
                    <a:pt x="2305491" y="39370"/>
                  </a:cubicBezTo>
                  <a:cubicBezTo>
                    <a:pt x="2210468" y="31750"/>
                    <a:pt x="2113545" y="26670"/>
                    <a:pt x="2018523" y="26670"/>
                  </a:cubicBezTo>
                  <a:cubicBezTo>
                    <a:pt x="1952007" y="26670"/>
                    <a:pt x="1883590" y="30480"/>
                    <a:pt x="1817075" y="22860"/>
                  </a:cubicBezTo>
                  <a:lnTo>
                    <a:pt x="1798070" y="22860"/>
                  </a:lnTo>
                  <a:cubicBezTo>
                    <a:pt x="1742957" y="26670"/>
                    <a:pt x="1684043" y="31750"/>
                    <a:pt x="1627029" y="33020"/>
                  </a:cubicBezTo>
                  <a:cubicBezTo>
                    <a:pt x="1564314" y="34290"/>
                    <a:pt x="1503500" y="30480"/>
                    <a:pt x="1440785" y="29210"/>
                  </a:cubicBezTo>
                  <a:cubicBezTo>
                    <a:pt x="1381871" y="27940"/>
                    <a:pt x="1322957" y="26670"/>
                    <a:pt x="1265943" y="26670"/>
                  </a:cubicBezTo>
                  <a:cubicBezTo>
                    <a:pt x="1245038" y="26670"/>
                    <a:pt x="1226033" y="27940"/>
                    <a:pt x="1205128" y="26670"/>
                  </a:cubicBezTo>
                  <a:cubicBezTo>
                    <a:pt x="1132911" y="25400"/>
                    <a:pt x="386033" y="22860"/>
                    <a:pt x="311915" y="22860"/>
                  </a:cubicBezTo>
                  <a:cubicBezTo>
                    <a:pt x="247300" y="21590"/>
                    <a:pt x="182684" y="22860"/>
                    <a:pt x="118069" y="22860"/>
                  </a:cubicBezTo>
                  <a:cubicBezTo>
                    <a:pt x="83861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79698"/>
                    <a:pt x="30670" y="118758"/>
                    <a:pt x="33210" y="156598"/>
                  </a:cubicBezTo>
                  <a:cubicBezTo>
                    <a:pt x="35750" y="224954"/>
                    <a:pt x="37020" y="293309"/>
                    <a:pt x="37020" y="361665"/>
                  </a:cubicBezTo>
                  <a:cubicBezTo>
                    <a:pt x="37020" y="405608"/>
                    <a:pt x="35750" y="448330"/>
                    <a:pt x="34480" y="492273"/>
                  </a:cubicBezTo>
                  <a:cubicBezTo>
                    <a:pt x="33210" y="534995"/>
                    <a:pt x="21780" y="1258833"/>
                    <a:pt x="20510" y="1300334"/>
                  </a:cubicBezTo>
                  <a:lnTo>
                    <a:pt x="20510" y="1380897"/>
                  </a:lnTo>
                  <a:cubicBezTo>
                    <a:pt x="20510" y="1441928"/>
                    <a:pt x="19240" y="1504181"/>
                    <a:pt x="19240" y="1565213"/>
                  </a:cubicBezTo>
                  <a:cubicBezTo>
                    <a:pt x="19240" y="1573757"/>
                    <a:pt x="17970" y="1581081"/>
                    <a:pt x="16700" y="1592445"/>
                  </a:cubicBezTo>
                  <a:close/>
                </a:path>
              </a:pathLst>
            </a:custGeom>
            <a:solidFill>
              <a:srgbClr val="9F5C21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3673858" y="2223630"/>
            <a:ext cx="11557230" cy="728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Discuss:</a:t>
            </a:r>
          </a:p>
          <a:p>
            <a:pPr algn="l">
              <a:lnSpc>
                <a:spcPts val="3840"/>
              </a:lnSpc>
            </a:pPr>
          </a:p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 pupil works closely with a TA every day.</a:t>
            </a:r>
          </a:p>
          <a:p>
            <a:pPr algn="l">
              <a:lnSpc>
                <a:spcPts val="3840"/>
              </a:lnSpc>
            </a:pPr>
          </a:p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One afternoon, while the teacher is busy, the pupil quietly tells the TA:</a:t>
            </a:r>
          </a:p>
          <a:p>
            <a:pPr algn="l">
              <a:lnSpc>
                <a:spcPts val="3840"/>
              </a:lnSpc>
            </a:pPr>
          </a:p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“I don't want to go home today.”</a:t>
            </a:r>
          </a:p>
          <a:p>
            <a:pPr algn="l">
              <a:lnSpc>
                <a:spcPts val="3840"/>
              </a:lnSpc>
            </a:pPr>
          </a:p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 TA wonders whether to wait and tell the teacher later because:</a:t>
            </a:r>
          </a:p>
          <a:p>
            <a:pPr algn="l">
              <a:lnSpc>
                <a:spcPts val="3840"/>
              </a:lnSpc>
            </a:pPr>
          </a:p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“Th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ey know the family better than I do.”</a:t>
            </a:r>
          </a:p>
          <a:p>
            <a:pPr algn="l">
              <a:lnSpc>
                <a:spcPts val="3840"/>
              </a:lnSpc>
            </a:pPr>
          </a:p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What should happen?</a:t>
            </a:r>
          </a:p>
          <a:p>
            <a:pPr algn="l">
              <a:lnSpc>
                <a:spcPts val="3840"/>
              </a:lnSpc>
            </a:pPr>
          </a:p>
          <a:p>
            <a:pPr algn="l">
              <a:lnSpc>
                <a:spcPts val="3840"/>
              </a:lnSpc>
            </a:pPr>
          </a:p>
        </p:txBody>
      </p:sp>
      <p:sp>
        <p:nvSpPr>
          <p:cNvPr name="Freeform 17" id="17"/>
          <p:cNvSpPr/>
          <p:nvPr/>
        </p:nvSpPr>
        <p:spPr>
          <a:xfrm flipH="true" flipV="false" rot="0">
            <a:off x="0" y="7938881"/>
            <a:ext cx="1925457" cy="2348119"/>
          </a:xfrm>
          <a:custGeom>
            <a:avLst/>
            <a:gdLst/>
            <a:ahLst/>
            <a:cxnLst/>
            <a:rect r="r" b="b" t="t" l="l"/>
            <a:pathLst>
              <a:path h="2348119" w="1925457">
                <a:moveTo>
                  <a:pt x="1925457" y="0"/>
                </a:moveTo>
                <a:lnTo>
                  <a:pt x="0" y="0"/>
                </a:lnTo>
                <a:lnTo>
                  <a:pt x="0" y="2348119"/>
                </a:lnTo>
                <a:lnTo>
                  <a:pt x="1925457" y="2348119"/>
                </a:lnTo>
                <a:lnTo>
                  <a:pt x="192545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337172" y="92611"/>
            <a:ext cx="16230600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Safeguarding Spark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F5C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719800" y="1533979"/>
            <a:ext cx="13465345" cy="8753021"/>
            <a:chOff x="0" y="0"/>
            <a:chExt cx="17953793" cy="11670694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7953793" cy="11670694"/>
              <a:chOff x="0" y="0"/>
              <a:chExt cx="2656681" cy="172695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2657004" cy="1724975"/>
              </a:xfrm>
              <a:custGeom>
                <a:avLst/>
                <a:gdLst/>
                <a:ahLst/>
                <a:cxnLst/>
                <a:rect r="r" b="b" t="t" l="l"/>
                <a:pathLst>
                  <a:path h="1724975" w="2657004">
                    <a:moveTo>
                      <a:pt x="2646521" y="27234"/>
                    </a:moveTo>
                    <a:cubicBezTo>
                      <a:pt x="2637631" y="23424"/>
                      <a:pt x="2628741" y="20884"/>
                      <a:pt x="2619851" y="20884"/>
                    </a:cubicBezTo>
                    <a:cubicBezTo>
                      <a:pt x="2593181" y="19614"/>
                      <a:pt x="2553789" y="19614"/>
                      <a:pt x="2511011" y="17074"/>
                    </a:cubicBezTo>
                    <a:cubicBezTo>
                      <a:pt x="2413234" y="11994"/>
                      <a:pt x="2317494" y="5644"/>
                      <a:pt x="2219717" y="3104"/>
                    </a:cubicBezTo>
                    <a:cubicBezTo>
                      <a:pt x="2140274" y="564"/>
                      <a:pt x="2062867" y="3104"/>
                      <a:pt x="1983423" y="1834"/>
                    </a:cubicBezTo>
                    <a:cubicBezTo>
                      <a:pt x="1948794" y="1834"/>
                      <a:pt x="1914164" y="-706"/>
                      <a:pt x="1879535" y="1834"/>
                    </a:cubicBezTo>
                    <a:cubicBezTo>
                      <a:pt x="1796017" y="9454"/>
                      <a:pt x="1712499" y="10724"/>
                      <a:pt x="1626944" y="8184"/>
                    </a:cubicBezTo>
                    <a:cubicBezTo>
                      <a:pt x="1584167" y="6914"/>
                      <a:pt x="1541390" y="6914"/>
                      <a:pt x="1498612" y="6914"/>
                    </a:cubicBezTo>
                    <a:cubicBezTo>
                      <a:pt x="1421205" y="6914"/>
                      <a:pt x="1343799" y="6914"/>
                      <a:pt x="1266392" y="5644"/>
                    </a:cubicBezTo>
                    <a:cubicBezTo>
                      <a:pt x="1184911" y="4374"/>
                      <a:pt x="382325" y="1834"/>
                      <a:pt x="302882" y="564"/>
                    </a:cubicBezTo>
                    <a:cubicBezTo>
                      <a:pt x="237697" y="-706"/>
                      <a:pt x="174549" y="564"/>
                      <a:pt x="109365" y="564"/>
                    </a:cubicBezTo>
                    <a:cubicBezTo>
                      <a:pt x="64550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7984"/>
                      <a:pt x="16510" y="191177"/>
                      <a:pt x="17780" y="263087"/>
                    </a:cubicBezTo>
                    <a:cubicBezTo>
                      <a:pt x="19050" y="336281"/>
                      <a:pt x="17780" y="409474"/>
                      <a:pt x="16510" y="483952"/>
                    </a:cubicBezTo>
                    <a:cubicBezTo>
                      <a:pt x="15240" y="559714"/>
                      <a:pt x="2540" y="1354572"/>
                      <a:pt x="2540" y="1430334"/>
                    </a:cubicBezTo>
                    <a:cubicBezTo>
                      <a:pt x="2540" y="1504812"/>
                      <a:pt x="1270" y="1579290"/>
                      <a:pt x="0" y="1653768"/>
                    </a:cubicBezTo>
                    <a:cubicBezTo>
                      <a:pt x="0" y="1670364"/>
                      <a:pt x="3810" y="1680524"/>
                      <a:pt x="15240" y="1685604"/>
                    </a:cubicBezTo>
                    <a:cubicBezTo>
                      <a:pt x="22860" y="1689414"/>
                      <a:pt x="31750" y="1691954"/>
                      <a:pt x="40640" y="1693224"/>
                    </a:cubicBezTo>
                    <a:cubicBezTo>
                      <a:pt x="107328" y="1698304"/>
                      <a:pt x="184734" y="1702114"/>
                      <a:pt x="262141" y="1707194"/>
                    </a:cubicBezTo>
                    <a:cubicBezTo>
                      <a:pt x="304918" y="1709734"/>
                      <a:pt x="347696" y="1714814"/>
                      <a:pt x="390473" y="1716084"/>
                    </a:cubicBezTo>
                    <a:cubicBezTo>
                      <a:pt x="461769" y="1718624"/>
                      <a:pt x="1256207" y="1719894"/>
                      <a:pt x="1327503" y="1721164"/>
                    </a:cubicBezTo>
                    <a:cubicBezTo>
                      <a:pt x="1337688" y="1721164"/>
                      <a:pt x="1347873" y="1721164"/>
                      <a:pt x="1358058" y="1721164"/>
                    </a:cubicBezTo>
                    <a:cubicBezTo>
                      <a:pt x="1406946" y="1721164"/>
                      <a:pt x="1457872" y="1719894"/>
                      <a:pt x="1506760" y="1719894"/>
                    </a:cubicBezTo>
                    <a:cubicBezTo>
                      <a:pt x="1563797" y="1719894"/>
                      <a:pt x="1618796" y="1721164"/>
                      <a:pt x="1675833" y="1721164"/>
                    </a:cubicBezTo>
                    <a:cubicBezTo>
                      <a:pt x="1759351" y="1721164"/>
                      <a:pt x="1844906" y="1721164"/>
                      <a:pt x="1928423" y="1721164"/>
                    </a:cubicBezTo>
                    <a:cubicBezTo>
                      <a:pt x="2005830" y="1721164"/>
                      <a:pt x="2083237" y="1722434"/>
                      <a:pt x="2160644" y="1723704"/>
                    </a:cubicBezTo>
                    <a:cubicBezTo>
                      <a:pt x="2195273" y="1723704"/>
                      <a:pt x="2231940" y="1724974"/>
                      <a:pt x="2266569" y="1724974"/>
                    </a:cubicBezTo>
                    <a:cubicBezTo>
                      <a:pt x="2378605" y="1723704"/>
                      <a:pt x="2488604" y="1717354"/>
                      <a:pt x="2596991" y="1717354"/>
                    </a:cubicBezTo>
                    <a:cubicBezTo>
                      <a:pt x="2600801" y="1717354"/>
                      <a:pt x="2605881" y="1714814"/>
                      <a:pt x="2609691" y="1712274"/>
                    </a:cubicBezTo>
                    <a:cubicBezTo>
                      <a:pt x="2614771" y="1708464"/>
                      <a:pt x="2617311" y="1702114"/>
                      <a:pt x="2619851" y="1699574"/>
                    </a:cubicBezTo>
                    <a:cubicBezTo>
                      <a:pt x="2621121" y="1644779"/>
                      <a:pt x="2622391" y="1590847"/>
                      <a:pt x="2623661" y="1536914"/>
                    </a:cubicBezTo>
                    <a:cubicBezTo>
                      <a:pt x="2624931" y="1453448"/>
                      <a:pt x="2635091" y="652169"/>
                      <a:pt x="2636361" y="568703"/>
                    </a:cubicBezTo>
                    <a:cubicBezTo>
                      <a:pt x="2636361" y="518623"/>
                      <a:pt x="2637631" y="468543"/>
                      <a:pt x="2638901" y="418463"/>
                    </a:cubicBezTo>
                    <a:cubicBezTo>
                      <a:pt x="2640171" y="364531"/>
                      <a:pt x="2641441" y="310599"/>
                      <a:pt x="2643981" y="256666"/>
                    </a:cubicBezTo>
                    <a:cubicBezTo>
                      <a:pt x="2645251" y="224564"/>
                      <a:pt x="2645251" y="191177"/>
                      <a:pt x="2650331" y="159075"/>
                    </a:cubicBezTo>
                    <a:cubicBezTo>
                      <a:pt x="2655411" y="120552"/>
                      <a:pt x="2657951" y="83313"/>
                      <a:pt x="2656681" y="43744"/>
                    </a:cubicBezTo>
                    <a:cubicBezTo>
                      <a:pt x="2656681" y="37394"/>
                      <a:pt x="2652871" y="29774"/>
                      <a:pt x="2646521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-5400000">
              <a:off x="-364241" y="1227780"/>
              <a:ext cx="1594887" cy="800672"/>
            </a:xfrm>
            <a:custGeom>
              <a:avLst/>
              <a:gdLst/>
              <a:ahLst/>
              <a:cxnLst/>
              <a:rect r="r" b="b" t="t" l="l"/>
              <a:pathLst>
                <a:path h="800672" w="1594887">
                  <a:moveTo>
                    <a:pt x="0" y="0"/>
                  </a:moveTo>
                  <a:lnTo>
                    <a:pt x="1594887" y="0"/>
                  </a:lnTo>
                  <a:lnTo>
                    <a:pt x="1594887" y="800672"/>
                  </a:lnTo>
                  <a:lnTo>
                    <a:pt x="0" y="800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397108" y="4002527"/>
              <a:ext cx="1594887" cy="800672"/>
            </a:xfrm>
            <a:custGeom>
              <a:avLst/>
              <a:gdLst/>
              <a:ahLst/>
              <a:cxnLst/>
              <a:rect r="r" b="b" t="t" l="l"/>
              <a:pathLst>
                <a:path h="800672" w="1594887">
                  <a:moveTo>
                    <a:pt x="0" y="0"/>
                  </a:moveTo>
                  <a:lnTo>
                    <a:pt x="1594888" y="0"/>
                  </a:lnTo>
                  <a:lnTo>
                    <a:pt x="1594888" y="800672"/>
                  </a:lnTo>
                  <a:lnTo>
                    <a:pt x="0" y="800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5400000">
              <a:off x="-364241" y="6777273"/>
              <a:ext cx="1594887" cy="800672"/>
            </a:xfrm>
            <a:custGeom>
              <a:avLst/>
              <a:gdLst/>
              <a:ahLst/>
              <a:cxnLst/>
              <a:rect r="r" b="b" t="t" l="l"/>
              <a:pathLst>
                <a:path h="800672" w="1594887">
                  <a:moveTo>
                    <a:pt x="0" y="0"/>
                  </a:moveTo>
                  <a:lnTo>
                    <a:pt x="1594887" y="0"/>
                  </a:lnTo>
                  <a:lnTo>
                    <a:pt x="1594887" y="800672"/>
                  </a:lnTo>
                  <a:lnTo>
                    <a:pt x="0" y="800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397108" y="9552019"/>
              <a:ext cx="1594887" cy="800672"/>
            </a:xfrm>
            <a:custGeom>
              <a:avLst/>
              <a:gdLst/>
              <a:ahLst/>
              <a:cxnLst/>
              <a:rect r="r" b="b" t="t" l="l"/>
              <a:pathLst>
                <a:path h="800672" w="1594887">
                  <a:moveTo>
                    <a:pt x="0" y="0"/>
                  </a:moveTo>
                  <a:lnTo>
                    <a:pt x="1594888" y="0"/>
                  </a:lnTo>
                  <a:lnTo>
                    <a:pt x="1594888" y="800673"/>
                  </a:lnTo>
                  <a:lnTo>
                    <a:pt x="0" y="80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16640934" y="9642242"/>
              <a:ext cx="1594887" cy="800672"/>
            </a:xfrm>
            <a:custGeom>
              <a:avLst/>
              <a:gdLst/>
              <a:ahLst/>
              <a:cxnLst/>
              <a:rect r="r" b="b" t="t" l="l"/>
              <a:pathLst>
                <a:path h="800672" w="1594887">
                  <a:moveTo>
                    <a:pt x="0" y="0"/>
                  </a:moveTo>
                  <a:lnTo>
                    <a:pt x="1594888" y="0"/>
                  </a:lnTo>
                  <a:lnTo>
                    <a:pt x="1594888" y="800672"/>
                  </a:lnTo>
                  <a:lnTo>
                    <a:pt x="0" y="800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16640934" y="6867495"/>
              <a:ext cx="1594887" cy="800672"/>
            </a:xfrm>
            <a:custGeom>
              <a:avLst/>
              <a:gdLst/>
              <a:ahLst/>
              <a:cxnLst/>
              <a:rect r="r" b="b" t="t" l="l"/>
              <a:pathLst>
                <a:path h="800672" w="1594887">
                  <a:moveTo>
                    <a:pt x="0" y="0"/>
                  </a:moveTo>
                  <a:lnTo>
                    <a:pt x="1594888" y="0"/>
                  </a:lnTo>
                  <a:lnTo>
                    <a:pt x="1594888" y="800673"/>
                  </a:lnTo>
                  <a:lnTo>
                    <a:pt x="0" y="80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400000">
              <a:off x="16640934" y="4092749"/>
              <a:ext cx="1594887" cy="800672"/>
            </a:xfrm>
            <a:custGeom>
              <a:avLst/>
              <a:gdLst/>
              <a:ahLst/>
              <a:cxnLst/>
              <a:rect r="r" b="b" t="t" l="l"/>
              <a:pathLst>
                <a:path h="800672" w="1594887">
                  <a:moveTo>
                    <a:pt x="0" y="0"/>
                  </a:moveTo>
                  <a:lnTo>
                    <a:pt x="1594888" y="0"/>
                  </a:lnTo>
                  <a:lnTo>
                    <a:pt x="1594888" y="800672"/>
                  </a:lnTo>
                  <a:lnTo>
                    <a:pt x="0" y="800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16756013" y="1318003"/>
              <a:ext cx="1594887" cy="800672"/>
            </a:xfrm>
            <a:custGeom>
              <a:avLst/>
              <a:gdLst/>
              <a:ahLst/>
              <a:cxnLst/>
              <a:rect r="r" b="b" t="t" l="l"/>
              <a:pathLst>
                <a:path h="800672" w="1594887">
                  <a:moveTo>
                    <a:pt x="0" y="0"/>
                  </a:moveTo>
                  <a:lnTo>
                    <a:pt x="1594887" y="0"/>
                  </a:lnTo>
                  <a:lnTo>
                    <a:pt x="1594887" y="800672"/>
                  </a:lnTo>
                  <a:lnTo>
                    <a:pt x="0" y="800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3447144" y="1985784"/>
            <a:ext cx="12010656" cy="7983795"/>
            <a:chOff x="0" y="0"/>
            <a:chExt cx="2479706" cy="164832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510" y="11430"/>
              <a:ext cx="2449226" cy="1624195"/>
            </a:xfrm>
            <a:custGeom>
              <a:avLst/>
              <a:gdLst/>
              <a:ahLst/>
              <a:cxnLst/>
              <a:rect r="r" b="b" t="t" l="l"/>
              <a:pathLst>
                <a:path h="1624195" w="2449226">
                  <a:moveTo>
                    <a:pt x="1270" y="0"/>
                  </a:moveTo>
                  <a:lnTo>
                    <a:pt x="2449226" y="15240"/>
                  </a:lnTo>
                  <a:lnTo>
                    <a:pt x="2417476" y="1624195"/>
                  </a:lnTo>
                  <a:lnTo>
                    <a:pt x="883725" y="1624195"/>
                  </a:lnTo>
                  <a:lnTo>
                    <a:pt x="0" y="1597525"/>
                  </a:lnTo>
                  <a:lnTo>
                    <a:pt x="11430" y="5296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080" y="0"/>
              <a:ext cx="2476336" cy="1648325"/>
            </a:xfrm>
            <a:custGeom>
              <a:avLst/>
              <a:gdLst/>
              <a:ahLst/>
              <a:cxnLst/>
              <a:rect r="r" b="b" t="t" l="l"/>
              <a:pathLst>
                <a:path h="1648325" w="2476336">
                  <a:moveTo>
                    <a:pt x="2443066" y="1622925"/>
                  </a:moveTo>
                  <a:cubicBezTo>
                    <a:pt x="2440526" y="1626735"/>
                    <a:pt x="2436716" y="1631815"/>
                    <a:pt x="2432906" y="1635625"/>
                  </a:cubicBezTo>
                  <a:cubicBezTo>
                    <a:pt x="2429096" y="1638165"/>
                    <a:pt x="2424016" y="1640705"/>
                    <a:pt x="2420206" y="1640705"/>
                  </a:cubicBezTo>
                  <a:cubicBezTo>
                    <a:pt x="2330197" y="1639435"/>
                    <a:pt x="2227573" y="1645785"/>
                    <a:pt x="2123048" y="1648325"/>
                  </a:cubicBezTo>
                  <a:cubicBezTo>
                    <a:pt x="2090740" y="1648325"/>
                    <a:pt x="2056532" y="1647055"/>
                    <a:pt x="2024224" y="1647055"/>
                  </a:cubicBezTo>
                  <a:cubicBezTo>
                    <a:pt x="1952007" y="1645785"/>
                    <a:pt x="1879789" y="1644515"/>
                    <a:pt x="1807572" y="1644515"/>
                  </a:cubicBezTo>
                  <a:lnTo>
                    <a:pt x="1571916" y="1644515"/>
                  </a:lnTo>
                  <a:cubicBezTo>
                    <a:pt x="1518703" y="1644515"/>
                    <a:pt x="1467391" y="1643245"/>
                    <a:pt x="1414178" y="1643245"/>
                  </a:cubicBezTo>
                  <a:cubicBezTo>
                    <a:pt x="1368568" y="1643245"/>
                    <a:pt x="1321056" y="1643245"/>
                    <a:pt x="1275445" y="1644515"/>
                  </a:cubicBezTo>
                  <a:lnTo>
                    <a:pt x="1246938" y="1644515"/>
                  </a:lnTo>
                  <a:cubicBezTo>
                    <a:pt x="1180422" y="1643245"/>
                    <a:pt x="439246" y="1641975"/>
                    <a:pt x="372730" y="1639435"/>
                  </a:cubicBezTo>
                  <a:cubicBezTo>
                    <a:pt x="332820" y="1638165"/>
                    <a:pt x="292911" y="1633085"/>
                    <a:pt x="253001" y="1630545"/>
                  </a:cubicBezTo>
                  <a:cubicBezTo>
                    <a:pt x="180784" y="1625465"/>
                    <a:pt x="108567" y="1621655"/>
                    <a:pt x="40830" y="1616575"/>
                  </a:cubicBezTo>
                  <a:cubicBezTo>
                    <a:pt x="31940" y="1615305"/>
                    <a:pt x="23050" y="1612765"/>
                    <a:pt x="15430" y="1608955"/>
                  </a:cubicBezTo>
                  <a:cubicBezTo>
                    <a:pt x="4000" y="1603875"/>
                    <a:pt x="-1080" y="1592445"/>
                    <a:pt x="190" y="1577419"/>
                  </a:cubicBezTo>
                  <a:cubicBezTo>
                    <a:pt x="1460" y="1506622"/>
                    <a:pt x="2730" y="1434605"/>
                    <a:pt x="2730" y="1363808"/>
                  </a:cubicBezTo>
                  <a:cubicBezTo>
                    <a:pt x="4000" y="1291790"/>
                    <a:pt x="16700" y="536216"/>
                    <a:pt x="16700" y="464199"/>
                  </a:cubicBezTo>
                  <a:cubicBezTo>
                    <a:pt x="17970" y="394622"/>
                    <a:pt x="19240" y="325046"/>
                    <a:pt x="17970" y="254249"/>
                  </a:cubicBezTo>
                  <a:cubicBezTo>
                    <a:pt x="16700" y="184673"/>
                    <a:pt x="15430" y="116317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68657" y="3810"/>
                    <a:pt x="110467" y="2540"/>
                  </a:cubicBezTo>
                  <a:cubicBezTo>
                    <a:pt x="169381" y="0"/>
                    <a:pt x="230196" y="0"/>
                    <a:pt x="289110" y="0"/>
                  </a:cubicBezTo>
                  <a:cubicBezTo>
                    <a:pt x="363227" y="1270"/>
                    <a:pt x="1112006" y="3810"/>
                    <a:pt x="1186124" y="5080"/>
                  </a:cubicBezTo>
                  <a:cubicBezTo>
                    <a:pt x="1258341" y="6350"/>
                    <a:pt x="1330558" y="6350"/>
                    <a:pt x="1402776" y="6350"/>
                  </a:cubicBezTo>
                  <a:cubicBezTo>
                    <a:pt x="1442685" y="6350"/>
                    <a:pt x="1482595" y="6350"/>
                    <a:pt x="1522504" y="7620"/>
                  </a:cubicBezTo>
                  <a:cubicBezTo>
                    <a:pt x="1600423" y="10160"/>
                    <a:pt x="1680242" y="8890"/>
                    <a:pt x="1758160" y="1270"/>
                  </a:cubicBezTo>
                  <a:cubicBezTo>
                    <a:pt x="1790468" y="-1270"/>
                    <a:pt x="1822776" y="1270"/>
                    <a:pt x="1855084" y="1270"/>
                  </a:cubicBezTo>
                  <a:cubicBezTo>
                    <a:pt x="1927301" y="1270"/>
                    <a:pt x="1999518" y="0"/>
                    <a:pt x="2071735" y="2540"/>
                  </a:cubicBezTo>
                  <a:cubicBezTo>
                    <a:pt x="2162957" y="5080"/>
                    <a:pt x="2252278" y="12700"/>
                    <a:pt x="2343500" y="16510"/>
                  </a:cubicBezTo>
                  <a:cubicBezTo>
                    <a:pt x="2383410" y="19050"/>
                    <a:pt x="2411316" y="17780"/>
                    <a:pt x="2437986" y="20320"/>
                  </a:cubicBezTo>
                  <a:cubicBezTo>
                    <a:pt x="2446876" y="21590"/>
                    <a:pt x="2455766" y="24130"/>
                    <a:pt x="2464656" y="26670"/>
                  </a:cubicBezTo>
                  <a:cubicBezTo>
                    <a:pt x="2472276" y="29210"/>
                    <a:pt x="2476086" y="35560"/>
                    <a:pt x="2476086" y="45720"/>
                  </a:cubicBezTo>
                  <a:cubicBezTo>
                    <a:pt x="2477356" y="83360"/>
                    <a:pt x="2473546" y="119979"/>
                    <a:pt x="2469736" y="156598"/>
                  </a:cubicBezTo>
                  <a:cubicBezTo>
                    <a:pt x="2465926" y="187114"/>
                    <a:pt x="2464656" y="218850"/>
                    <a:pt x="2463386" y="249366"/>
                  </a:cubicBezTo>
                  <a:cubicBezTo>
                    <a:pt x="2460846" y="300633"/>
                    <a:pt x="2459576" y="351900"/>
                    <a:pt x="2458306" y="403167"/>
                  </a:cubicBezTo>
                  <a:cubicBezTo>
                    <a:pt x="2457036" y="450771"/>
                    <a:pt x="2455766" y="498376"/>
                    <a:pt x="2455766" y="545981"/>
                  </a:cubicBezTo>
                  <a:cubicBezTo>
                    <a:pt x="2455766" y="625322"/>
                    <a:pt x="2444336" y="1387000"/>
                    <a:pt x="2443066" y="1466341"/>
                  </a:cubicBezTo>
                  <a:cubicBezTo>
                    <a:pt x="2445606" y="1517608"/>
                    <a:pt x="2444336" y="1568875"/>
                    <a:pt x="2443066" y="1622925"/>
                  </a:cubicBezTo>
                  <a:close/>
                  <a:moveTo>
                    <a:pt x="16700" y="1592445"/>
                  </a:moveTo>
                  <a:cubicBezTo>
                    <a:pt x="21780" y="1593715"/>
                    <a:pt x="28130" y="1596255"/>
                    <a:pt x="35750" y="1596255"/>
                  </a:cubicBezTo>
                  <a:cubicBezTo>
                    <a:pt x="106666" y="1601335"/>
                    <a:pt x="184585" y="1606415"/>
                    <a:pt x="260603" y="1610225"/>
                  </a:cubicBezTo>
                  <a:cubicBezTo>
                    <a:pt x="296712" y="1612765"/>
                    <a:pt x="332820" y="1616575"/>
                    <a:pt x="370829" y="1617845"/>
                  </a:cubicBezTo>
                  <a:cubicBezTo>
                    <a:pt x="395535" y="1619115"/>
                    <a:pt x="1094902" y="1615305"/>
                    <a:pt x="1117708" y="1616575"/>
                  </a:cubicBezTo>
                  <a:cubicBezTo>
                    <a:pt x="1157617" y="1617845"/>
                    <a:pt x="1197527" y="1620385"/>
                    <a:pt x="1237436" y="1621655"/>
                  </a:cubicBezTo>
                  <a:cubicBezTo>
                    <a:pt x="1256441" y="1622925"/>
                    <a:pt x="1273545" y="1622925"/>
                    <a:pt x="1292549" y="1622925"/>
                  </a:cubicBezTo>
                  <a:cubicBezTo>
                    <a:pt x="1378070" y="1622925"/>
                    <a:pt x="1461690" y="1621655"/>
                    <a:pt x="1547210" y="1622925"/>
                  </a:cubicBezTo>
                  <a:cubicBezTo>
                    <a:pt x="1579518" y="1622925"/>
                    <a:pt x="1613726" y="1625465"/>
                    <a:pt x="1646034" y="1625465"/>
                  </a:cubicBezTo>
                  <a:cubicBezTo>
                    <a:pt x="1695446" y="1625465"/>
                    <a:pt x="1742957" y="1621655"/>
                    <a:pt x="1792368" y="1621655"/>
                  </a:cubicBezTo>
                  <a:cubicBezTo>
                    <a:pt x="1851283" y="1621655"/>
                    <a:pt x="1908296" y="1622925"/>
                    <a:pt x="1967210" y="1622925"/>
                  </a:cubicBezTo>
                  <a:cubicBezTo>
                    <a:pt x="2045129" y="1622925"/>
                    <a:pt x="2124948" y="1622925"/>
                    <a:pt x="2202866" y="1621655"/>
                  </a:cubicBezTo>
                  <a:cubicBezTo>
                    <a:pt x="2273184" y="1620385"/>
                    <a:pt x="2341600" y="1617845"/>
                    <a:pt x="2404966" y="1615305"/>
                  </a:cubicBezTo>
                  <a:cubicBezTo>
                    <a:pt x="2410046" y="1615305"/>
                    <a:pt x="2415126" y="1612765"/>
                    <a:pt x="2421476" y="1611495"/>
                  </a:cubicBezTo>
                  <a:cubicBezTo>
                    <a:pt x="2421476" y="1598795"/>
                    <a:pt x="2422746" y="1586095"/>
                    <a:pt x="2422746" y="1573757"/>
                  </a:cubicBezTo>
                  <a:lnTo>
                    <a:pt x="2422746" y="1535917"/>
                  </a:lnTo>
                  <a:cubicBezTo>
                    <a:pt x="2424016" y="1473665"/>
                    <a:pt x="2426556" y="1410192"/>
                    <a:pt x="2425286" y="1347939"/>
                  </a:cubicBezTo>
                  <a:cubicBezTo>
                    <a:pt x="2424016" y="1260054"/>
                    <a:pt x="2436716" y="491052"/>
                    <a:pt x="2440526" y="403167"/>
                  </a:cubicBezTo>
                  <a:cubicBezTo>
                    <a:pt x="2443066" y="351900"/>
                    <a:pt x="2445606" y="300633"/>
                    <a:pt x="2445606" y="249366"/>
                  </a:cubicBezTo>
                  <a:cubicBezTo>
                    <a:pt x="2445606" y="206644"/>
                    <a:pt x="2446876" y="165142"/>
                    <a:pt x="2454496" y="123641"/>
                  </a:cubicBezTo>
                  <a:cubicBezTo>
                    <a:pt x="2458306" y="99228"/>
                    <a:pt x="2460846" y="74815"/>
                    <a:pt x="2455766" y="48260"/>
                  </a:cubicBezTo>
                  <a:cubicBezTo>
                    <a:pt x="2448146" y="48260"/>
                    <a:pt x="2441796" y="46990"/>
                    <a:pt x="2434176" y="46990"/>
                  </a:cubicBezTo>
                  <a:cubicBezTo>
                    <a:pt x="2401156" y="44450"/>
                    <a:pt x="2356803" y="44450"/>
                    <a:pt x="2305491" y="39370"/>
                  </a:cubicBezTo>
                  <a:cubicBezTo>
                    <a:pt x="2210468" y="31750"/>
                    <a:pt x="2113545" y="26670"/>
                    <a:pt x="2018523" y="26670"/>
                  </a:cubicBezTo>
                  <a:cubicBezTo>
                    <a:pt x="1952007" y="26670"/>
                    <a:pt x="1883590" y="30480"/>
                    <a:pt x="1817075" y="22860"/>
                  </a:cubicBezTo>
                  <a:lnTo>
                    <a:pt x="1798070" y="22860"/>
                  </a:lnTo>
                  <a:cubicBezTo>
                    <a:pt x="1742957" y="26670"/>
                    <a:pt x="1684043" y="31750"/>
                    <a:pt x="1627029" y="33020"/>
                  </a:cubicBezTo>
                  <a:cubicBezTo>
                    <a:pt x="1564314" y="34290"/>
                    <a:pt x="1503500" y="30480"/>
                    <a:pt x="1440785" y="29210"/>
                  </a:cubicBezTo>
                  <a:cubicBezTo>
                    <a:pt x="1381871" y="27940"/>
                    <a:pt x="1322957" y="26670"/>
                    <a:pt x="1265943" y="26670"/>
                  </a:cubicBezTo>
                  <a:cubicBezTo>
                    <a:pt x="1245038" y="26670"/>
                    <a:pt x="1226033" y="27940"/>
                    <a:pt x="1205128" y="26670"/>
                  </a:cubicBezTo>
                  <a:cubicBezTo>
                    <a:pt x="1132911" y="25400"/>
                    <a:pt x="386033" y="22860"/>
                    <a:pt x="311915" y="22860"/>
                  </a:cubicBezTo>
                  <a:cubicBezTo>
                    <a:pt x="247300" y="21590"/>
                    <a:pt x="182684" y="22860"/>
                    <a:pt x="118069" y="22860"/>
                  </a:cubicBezTo>
                  <a:cubicBezTo>
                    <a:pt x="83861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79698"/>
                    <a:pt x="30670" y="118758"/>
                    <a:pt x="33210" y="156598"/>
                  </a:cubicBezTo>
                  <a:cubicBezTo>
                    <a:pt x="35750" y="224954"/>
                    <a:pt x="37020" y="293309"/>
                    <a:pt x="37020" y="361665"/>
                  </a:cubicBezTo>
                  <a:cubicBezTo>
                    <a:pt x="37020" y="405608"/>
                    <a:pt x="35750" y="448330"/>
                    <a:pt x="34480" y="492273"/>
                  </a:cubicBezTo>
                  <a:cubicBezTo>
                    <a:pt x="33210" y="534995"/>
                    <a:pt x="21780" y="1258833"/>
                    <a:pt x="20510" y="1300334"/>
                  </a:cubicBezTo>
                  <a:lnTo>
                    <a:pt x="20510" y="1380897"/>
                  </a:lnTo>
                  <a:cubicBezTo>
                    <a:pt x="20510" y="1441928"/>
                    <a:pt x="19240" y="1504181"/>
                    <a:pt x="19240" y="1565213"/>
                  </a:cubicBezTo>
                  <a:cubicBezTo>
                    <a:pt x="19240" y="1573757"/>
                    <a:pt x="17970" y="1581081"/>
                    <a:pt x="16700" y="1592445"/>
                  </a:cubicBezTo>
                  <a:close/>
                </a:path>
              </a:pathLst>
            </a:custGeom>
            <a:solidFill>
              <a:srgbClr val="9F5C21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3795043" y="2334369"/>
            <a:ext cx="11314858" cy="728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The TA should respond in line with the school's safeguarding procedures.</a:t>
            </a:r>
          </a:p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They should:</a:t>
            </a:r>
          </a:p>
          <a:p>
            <a:pPr algn="l" marL="690892" indent="-345446" lvl="1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listen calmly</a:t>
            </a:r>
          </a:p>
          <a:p>
            <a:pPr algn="l" marL="690892" indent="-345446" lvl="1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avoid investigating or asking leading questions</a:t>
            </a:r>
          </a:p>
          <a:p>
            <a:pPr algn="l" marL="690892" indent="-345446" lvl="1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reass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ure appropriately without promising confidentiality</a:t>
            </a:r>
          </a:p>
          <a:p>
            <a:pPr algn="l" marL="690892" indent="-345446" lvl="1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record the pupil's words accurately</a:t>
            </a:r>
          </a:p>
          <a:p>
            <a:pPr algn="l" marL="690892" indent="-345446" lvl="1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report the concern promptly through the agreed safeguarding route</a:t>
            </a:r>
          </a:p>
          <a:p>
            <a:pPr algn="l" marL="690892" indent="-345446" lvl="1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not assume someone else will pass the information on</a:t>
            </a:r>
          </a:p>
          <a:p>
            <a:pPr algn="l">
              <a:lnSpc>
                <a:spcPts val="3840"/>
              </a:lnSpc>
            </a:pPr>
          </a:p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TAs can spend significant amounts of time alongside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pup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l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a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m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y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notic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or h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hings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the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ad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ul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don'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.</a:t>
            </a:r>
          </a:p>
          <a:p>
            <a:pPr algn="l">
              <a:lnSpc>
                <a:spcPts val="3840"/>
              </a:lnSpc>
            </a:pPr>
          </a:p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Safeguar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ing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is ever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yon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e's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re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po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nsibili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y.</a:t>
            </a:r>
          </a:p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Rol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,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resp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on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sibi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li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ty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or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job title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sho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u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l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nev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er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elay report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ing 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 c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cer</a:t>
            </a:r>
            <a:r>
              <a:rPr lang="en-US" sz="32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n.</a:t>
            </a:r>
          </a:p>
          <a:p>
            <a:pPr algn="l">
              <a:lnSpc>
                <a:spcPts val="3840"/>
              </a:lnSpc>
            </a:pPr>
          </a:p>
        </p:txBody>
      </p:sp>
      <p:sp>
        <p:nvSpPr>
          <p:cNvPr name="Freeform 17" id="17"/>
          <p:cNvSpPr/>
          <p:nvPr/>
        </p:nvSpPr>
        <p:spPr>
          <a:xfrm flipH="true" flipV="false" rot="0">
            <a:off x="0" y="7693564"/>
            <a:ext cx="2126617" cy="2593436"/>
          </a:xfrm>
          <a:custGeom>
            <a:avLst/>
            <a:gdLst/>
            <a:ahLst/>
            <a:cxnLst/>
            <a:rect r="r" b="b" t="t" l="l"/>
            <a:pathLst>
              <a:path h="2593436" w="2126617">
                <a:moveTo>
                  <a:pt x="2126617" y="0"/>
                </a:moveTo>
                <a:lnTo>
                  <a:pt x="0" y="0"/>
                </a:lnTo>
                <a:lnTo>
                  <a:pt x="0" y="2593436"/>
                </a:lnTo>
                <a:lnTo>
                  <a:pt x="2126617" y="2593436"/>
                </a:lnTo>
                <a:lnTo>
                  <a:pt x="212661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337172" y="92611"/>
            <a:ext cx="16230600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Safeguarding Spark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F5C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72628" y="1534370"/>
            <a:ext cx="16418065" cy="8752630"/>
            <a:chOff x="0" y="0"/>
            <a:chExt cx="21890753" cy="11670173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735413" y="724087"/>
              <a:ext cx="21155340" cy="10946086"/>
              <a:chOff x="0" y="0"/>
              <a:chExt cx="3388639" cy="1753332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3388963" cy="1751356"/>
              </a:xfrm>
              <a:custGeom>
                <a:avLst/>
                <a:gdLst/>
                <a:ahLst/>
                <a:cxnLst/>
                <a:rect r="r" b="b" t="t" l="l"/>
                <a:pathLst>
                  <a:path h="1751356" w="3388963">
                    <a:moveTo>
                      <a:pt x="3378479" y="27234"/>
                    </a:moveTo>
                    <a:cubicBezTo>
                      <a:pt x="3369589" y="23424"/>
                      <a:pt x="3360699" y="20884"/>
                      <a:pt x="3351809" y="20884"/>
                    </a:cubicBezTo>
                    <a:cubicBezTo>
                      <a:pt x="3325139" y="19614"/>
                      <a:pt x="3275007" y="19614"/>
                      <a:pt x="3219866" y="17074"/>
                    </a:cubicBezTo>
                    <a:cubicBezTo>
                      <a:pt x="3093830" y="11994"/>
                      <a:pt x="2970419" y="5644"/>
                      <a:pt x="2844383" y="3104"/>
                    </a:cubicBezTo>
                    <a:cubicBezTo>
                      <a:pt x="2741978" y="564"/>
                      <a:pt x="2642200" y="3104"/>
                      <a:pt x="2539795" y="1834"/>
                    </a:cubicBezTo>
                    <a:cubicBezTo>
                      <a:pt x="2495157" y="1834"/>
                      <a:pt x="2450519" y="-706"/>
                      <a:pt x="2405881" y="1834"/>
                    </a:cubicBezTo>
                    <a:cubicBezTo>
                      <a:pt x="2298225" y="9454"/>
                      <a:pt x="2190569" y="10724"/>
                      <a:pt x="2080287" y="8184"/>
                    </a:cubicBezTo>
                    <a:cubicBezTo>
                      <a:pt x="2025146" y="6914"/>
                      <a:pt x="1970005" y="6914"/>
                      <a:pt x="1914865" y="6914"/>
                    </a:cubicBezTo>
                    <a:cubicBezTo>
                      <a:pt x="1815086" y="6914"/>
                      <a:pt x="1715307" y="6914"/>
                      <a:pt x="1615528" y="5644"/>
                    </a:cubicBezTo>
                    <a:cubicBezTo>
                      <a:pt x="1510498" y="4374"/>
                      <a:pt x="475949" y="1834"/>
                      <a:pt x="373545" y="564"/>
                    </a:cubicBezTo>
                    <a:cubicBezTo>
                      <a:pt x="289521" y="-706"/>
                      <a:pt x="208122" y="564"/>
                      <a:pt x="124098" y="564"/>
                    </a:cubicBezTo>
                    <a:cubicBezTo>
                      <a:pt x="66331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8856"/>
                      <a:pt x="16510" y="193259"/>
                      <a:pt x="17780" y="266357"/>
                    </a:cubicBezTo>
                    <a:cubicBezTo>
                      <a:pt x="19050" y="340760"/>
                      <a:pt x="17780" y="415164"/>
                      <a:pt x="16510" y="490872"/>
                    </a:cubicBezTo>
                    <a:cubicBezTo>
                      <a:pt x="15240" y="567886"/>
                      <a:pt x="2540" y="1375879"/>
                      <a:pt x="2540" y="1452893"/>
                    </a:cubicBezTo>
                    <a:cubicBezTo>
                      <a:pt x="2540" y="1528601"/>
                      <a:pt x="1270" y="1604310"/>
                      <a:pt x="0" y="1680019"/>
                    </a:cubicBezTo>
                    <a:cubicBezTo>
                      <a:pt x="0" y="1696746"/>
                      <a:pt x="3810" y="1706906"/>
                      <a:pt x="15240" y="1711986"/>
                    </a:cubicBezTo>
                    <a:cubicBezTo>
                      <a:pt x="22860" y="1715796"/>
                      <a:pt x="31750" y="1718336"/>
                      <a:pt x="40640" y="1719606"/>
                    </a:cubicBezTo>
                    <a:cubicBezTo>
                      <a:pt x="121472" y="1724686"/>
                      <a:pt x="221251" y="1728496"/>
                      <a:pt x="321029" y="1733576"/>
                    </a:cubicBezTo>
                    <a:cubicBezTo>
                      <a:pt x="376170" y="1736116"/>
                      <a:pt x="431311" y="1741196"/>
                      <a:pt x="486452" y="1742466"/>
                    </a:cubicBezTo>
                    <a:cubicBezTo>
                      <a:pt x="578354" y="1745006"/>
                      <a:pt x="1602399" y="1746276"/>
                      <a:pt x="1694301" y="1747546"/>
                    </a:cubicBezTo>
                    <a:cubicBezTo>
                      <a:pt x="1707430" y="1747546"/>
                      <a:pt x="1720558" y="1747546"/>
                      <a:pt x="1733687" y="1747546"/>
                    </a:cubicBezTo>
                    <a:cubicBezTo>
                      <a:pt x="1796705" y="1747546"/>
                      <a:pt x="1862349" y="1746276"/>
                      <a:pt x="1925367" y="1746276"/>
                    </a:cubicBezTo>
                    <a:cubicBezTo>
                      <a:pt x="1998889" y="1746276"/>
                      <a:pt x="2069784" y="1747546"/>
                      <a:pt x="2143305" y="1747546"/>
                    </a:cubicBezTo>
                    <a:cubicBezTo>
                      <a:pt x="2250961" y="1747546"/>
                      <a:pt x="2361243" y="1747546"/>
                      <a:pt x="2468899" y="1747546"/>
                    </a:cubicBezTo>
                    <a:cubicBezTo>
                      <a:pt x="2568678" y="1747546"/>
                      <a:pt x="2668457" y="1748816"/>
                      <a:pt x="2768236" y="1750086"/>
                    </a:cubicBezTo>
                    <a:cubicBezTo>
                      <a:pt x="2812874" y="1750086"/>
                      <a:pt x="2860137" y="1751356"/>
                      <a:pt x="2904775" y="1751356"/>
                    </a:cubicBezTo>
                    <a:cubicBezTo>
                      <a:pt x="3049192" y="1750086"/>
                      <a:pt x="3190983" y="1743736"/>
                      <a:pt x="3328949" y="1743736"/>
                    </a:cubicBezTo>
                    <a:cubicBezTo>
                      <a:pt x="3332759" y="1743736"/>
                      <a:pt x="3337839" y="1741196"/>
                      <a:pt x="3341649" y="1738656"/>
                    </a:cubicBezTo>
                    <a:cubicBezTo>
                      <a:pt x="3346729" y="1734846"/>
                      <a:pt x="3349269" y="1728496"/>
                      <a:pt x="3351809" y="1725956"/>
                    </a:cubicBezTo>
                    <a:cubicBezTo>
                      <a:pt x="3353079" y="1670881"/>
                      <a:pt x="3354349" y="1616058"/>
                      <a:pt x="3355619" y="1561234"/>
                    </a:cubicBezTo>
                    <a:cubicBezTo>
                      <a:pt x="3356889" y="1476389"/>
                      <a:pt x="3367049" y="661869"/>
                      <a:pt x="3368319" y="577023"/>
                    </a:cubicBezTo>
                    <a:cubicBezTo>
                      <a:pt x="3368319" y="526116"/>
                      <a:pt x="3369589" y="475208"/>
                      <a:pt x="3370859" y="424301"/>
                    </a:cubicBezTo>
                    <a:cubicBezTo>
                      <a:pt x="3372129" y="369477"/>
                      <a:pt x="3373399" y="314654"/>
                      <a:pt x="3375939" y="259831"/>
                    </a:cubicBezTo>
                    <a:cubicBezTo>
                      <a:pt x="3377209" y="227198"/>
                      <a:pt x="3377209" y="193259"/>
                      <a:pt x="3382289" y="160626"/>
                    </a:cubicBezTo>
                    <a:cubicBezTo>
                      <a:pt x="3387369" y="121467"/>
                      <a:pt x="3389909" y="83612"/>
                      <a:pt x="3388639" y="43744"/>
                    </a:cubicBezTo>
                    <a:cubicBezTo>
                      <a:pt x="3388639" y="37394"/>
                      <a:pt x="3384829" y="29774"/>
                      <a:pt x="3378479" y="27234"/>
                    </a:cubicBezTo>
                    <a:close/>
                  </a:path>
                </a:pathLst>
              </a:custGeom>
              <a:solidFill>
                <a:srgbClr val="64220A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0"/>
              <a:ext cx="21438822" cy="11189640"/>
              <a:chOff x="0" y="0"/>
              <a:chExt cx="3434047" cy="1792344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-564"/>
                <a:ext cx="3434371" cy="1790369"/>
              </a:xfrm>
              <a:custGeom>
                <a:avLst/>
                <a:gdLst/>
                <a:ahLst/>
                <a:cxnLst/>
                <a:rect r="r" b="b" t="t" l="l"/>
                <a:pathLst>
                  <a:path h="1790369" w="3434371">
                    <a:moveTo>
                      <a:pt x="3423887" y="27234"/>
                    </a:moveTo>
                    <a:cubicBezTo>
                      <a:pt x="3414997" y="23424"/>
                      <a:pt x="3406107" y="20884"/>
                      <a:pt x="3397217" y="20884"/>
                    </a:cubicBezTo>
                    <a:cubicBezTo>
                      <a:pt x="3370547" y="19614"/>
                      <a:pt x="3319749" y="19614"/>
                      <a:pt x="3263841" y="17074"/>
                    </a:cubicBezTo>
                    <a:cubicBezTo>
                      <a:pt x="3136051" y="11994"/>
                      <a:pt x="3010924" y="5644"/>
                      <a:pt x="2883134" y="3104"/>
                    </a:cubicBezTo>
                    <a:cubicBezTo>
                      <a:pt x="2779306" y="564"/>
                      <a:pt x="2678139" y="3104"/>
                      <a:pt x="2574310" y="1834"/>
                    </a:cubicBezTo>
                    <a:cubicBezTo>
                      <a:pt x="2529051" y="1834"/>
                      <a:pt x="2483792" y="-706"/>
                      <a:pt x="2438534" y="1834"/>
                    </a:cubicBezTo>
                    <a:cubicBezTo>
                      <a:pt x="2329380" y="9454"/>
                      <a:pt x="2220227" y="10724"/>
                      <a:pt x="2108411" y="8184"/>
                    </a:cubicBezTo>
                    <a:cubicBezTo>
                      <a:pt x="2052503" y="6914"/>
                      <a:pt x="1996595" y="6914"/>
                      <a:pt x="1940687" y="6914"/>
                    </a:cubicBezTo>
                    <a:cubicBezTo>
                      <a:pt x="1839520" y="6914"/>
                      <a:pt x="1738354" y="6914"/>
                      <a:pt x="1637187" y="5644"/>
                    </a:cubicBezTo>
                    <a:cubicBezTo>
                      <a:pt x="1530696" y="4374"/>
                      <a:pt x="481757" y="1834"/>
                      <a:pt x="377928" y="564"/>
                    </a:cubicBezTo>
                    <a:cubicBezTo>
                      <a:pt x="292735" y="-706"/>
                      <a:pt x="210205" y="564"/>
                      <a:pt x="125012" y="564"/>
                    </a:cubicBezTo>
                    <a:cubicBezTo>
                      <a:pt x="66441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20146"/>
                      <a:pt x="16510" y="196338"/>
                      <a:pt x="17780" y="271193"/>
                    </a:cubicBezTo>
                    <a:cubicBezTo>
                      <a:pt x="19050" y="347385"/>
                      <a:pt x="17780" y="423577"/>
                      <a:pt x="16510" y="501105"/>
                    </a:cubicBezTo>
                    <a:cubicBezTo>
                      <a:pt x="15240" y="579971"/>
                      <a:pt x="2540" y="1407387"/>
                      <a:pt x="2540" y="1486252"/>
                    </a:cubicBezTo>
                    <a:cubicBezTo>
                      <a:pt x="2540" y="1563781"/>
                      <a:pt x="1270" y="1641309"/>
                      <a:pt x="0" y="1718838"/>
                    </a:cubicBezTo>
                    <a:cubicBezTo>
                      <a:pt x="0" y="1735758"/>
                      <a:pt x="3810" y="1745918"/>
                      <a:pt x="15240" y="1750998"/>
                    </a:cubicBezTo>
                    <a:cubicBezTo>
                      <a:pt x="22860" y="1754808"/>
                      <a:pt x="31750" y="1757348"/>
                      <a:pt x="40640" y="1758618"/>
                    </a:cubicBezTo>
                    <a:cubicBezTo>
                      <a:pt x="122349" y="1763698"/>
                      <a:pt x="223516" y="1767508"/>
                      <a:pt x="324683" y="1772588"/>
                    </a:cubicBezTo>
                    <a:cubicBezTo>
                      <a:pt x="380591" y="1775128"/>
                      <a:pt x="436498" y="1780208"/>
                      <a:pt x="492406" y="1781478"/>
                    </a:cubicBezTo>
                    <a:cubicBezTo>
                      <a:pt x="585586" y="1784018"/>
                      <a:pt x="1623876" y="1785288"/>
                      <a:pt x="1717055" y="1786558"/>
                    </a:cubicBezTo>
                    <a:cubicBezTo>
                      <a:pt x="1730367" y="1786558"/>
                      <a:pt x="1743678" y="1786558"/>
                      <a:pt x="1756990" y="1786558"/>
                    </a:cubicBezTo>
                    <a:cubicBezTo>
                      <a:pt x="1820885" y="1786558"/>
                      <a:pt x="1887442" y="1785288"/>
                      <a:pt x="1951336" y="1785288"/>
                    </a:cubicBezTo>
                    <a:cubicBezTo>
                      <a:pt x="2025880" y="1785288"/>
                      <a:pt x="2097761" y="1786558"/>
                      <a:pt x="2172306" y="1786558"/>
                    </a:cubicBezTo>
                    <a:cubicBezTo>
                      <a:pt x="2281459" y="1786558"/>
                      <a:pt x="2393275" y="1786558"/>
                      <a:pt x="2502428" y="1786558"/>
                    </a:cubicBezTo>
                    <a:cubicBezTo>
                      <a:pt x="2603595" y="1786558"/>
                      <a:pt x="2704762" y="1787828"/>
                      <a:pt x="2805928" y="1789098"/>
                    </a:cubicBezTo>
                    <a:cubicBezTo>
                      <a:pt x="2851187" y="1789098"/>
                      <a:pt x="2899108" y="1790368"/>
                      <a:pt x="2944367" y="1790368"/>
                    </a:cubicBezTo>
                    <a:cubicBezTo>
                      <a:pt x="3090792" y="1789098"/>
                      <a:pt x="3234555" y="1782748"/>
                      <a:pt x="3374357" y="1782748"/>
                    </a:cubicBezTo>
                    <a:cubicBezTo>
                      <a:pt x="3378167" y="1782748"/>
                      <a:pt x="3383247" y="1780208"/>
                      <a:pt x="3387057" y="1777668"/>
                    </a:cubicBezTo>
                    <a:cubicBezTo>
                      <a:pt x="3392137" y="1773858"/>
                      <a:pt x="3394677" y="1767508"/>
                      <a:pt x="3397217" y="1764968"/>
                    </a:cubicBezTo>
                    <a:cubicBezTo>
                      <a:pt x="3398487" y="1709481"/>
                      <a:pt x="3399757" y="1653339"/>
                      <a:pt x="3401027" y="1597198"/>
                    </a:cubicBezTo>
                    <a:cubicBezTo>
                      <a:pt x="3402297" y="1510313"/>
                      <a:pt x="3412457" y="676213"/>
                      <a:pt x="3413727" y="589327"/>
                    </a:cubicBezTo>
                    <a:cubicBezTo>
                      <a:pt x="3413727" y="537196"/>
                      <a:pt x="3414997" y="485065"/>
                      <a:pt x="3416267" y="432934"/>
                    </a:cubicBezTo>
                    <a:cubicBezTo>
                      <a:pt x="3417537" y="376792"/>
                      <a:pt x="3418807" y="320651"/>
                      <a:pt x="3421347" y="264510"/>
                    </a:cubicBezTo>
                    <a:cubicBezTo>
                      <a:pt x="3422617" y="231092"/>
                      <a:pt x="3422617" y="196338"/>
                      <a:pt x="3427697" y="162920"/>
                    </a:cubicBezTo>
                    <a:cubicBezTo>
                      <a:pt x="3432777" y="122820"/>
                      <a:pt x="3435317" y="84055"/>
                      <a:pt x="3434047" y="43744"/>
                    </a:cubicBezTo>
                    <a:cubicBezTo>
                      <a:pt x="3434047" y="37394"/>
                      <a:pt x="3430237" y="29774"/>
                      <a:pt x="3423887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3303026" y="417667"/>
              <a:ext cx="1149085" cy="612840"/>
              <a:chOff x="0" y="0"/>
              <a:chExt cx="186928" cy="99694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5583640" y="417667"/>
              <a:ext cx="1149085" cy="612840"/>
              <a:chOff x="0" y="0"/>
              <a:chExt cx="186928" cy="99694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7864254" y="417667"/>
              <a:ext cx="1149085" cy="612840"/>
              <a:chOff x="0" y="0"/>
              <a:chExt cx="186928" cy="99694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10144868" y="417667"/>
              <a:ext cx="1149085" cy="612840"/>
              <a:chOff x="0" y="0"/>
              <a:chExt cx="186928" cy="99694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12425482" y="417667"/>
              <a:ext cx="1149085" cy="612840"/>
              <a:chOff x="0" y="0"/>
              <a:chExt cx="186928" cy="99694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14706096" y="417667"/>
              <a:ext cx="1149085" cy="612840"/>
              <a:chOff x="0" y="0"/>
              <a:chExt cx="186928" cy="99694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16986710" y="417667"/>
              <a:ext cx="1149085" cy="612840"/>
              <a:chOff x="0" y="0"/>
              <a:chExt cx="186928" cy="99694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19267324" y="417667"/>
              <a:ext cx="1149085" cy="612840"/>
              <a:chOff x="0" y="0"/>
              <a:chExt cx="186928" cy="99694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1022412" y="417667"/>
              <a:ext cx="1149085" cy="612840"/>
              <a:chOff x="0" y="0"/>
              <a:chExt cx="186928" cy="99694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35"/>
                  </a:lnSpc>
                </a:pPr>
              </a:p>
            </p:txBody>
          </p:sp>
        </p:grpSp>
      </p:grpSp>
      <p:sp>
        <p:nvSpPr>
          <p:cNvPr name="Freeform 34" id="34"/>
          <p:cNvSpPr/>
          <p:nvPr/>
        </p:nvSpPr>
        <p:spPr>
          <a:xfrm flipH="false" flipV="false" rot="0">
            <a:off x="11864649" y="3221074"/>
            <a:ext cx="842228" cy="842228"/>
          </a:xfrm>
          <a:custGeom>
            <a:avLst/>
            <a:gdLst/>
            <a:ahLst/>
            <a:cxnLst/>
            <a:rect r="r" b="b" t="t" l="l"/>
            <a:pathLst>
              <a:path h="842228" w="842228">
                <a:moveTo>
                  <a:pt x="0" y="0"/>
                </a:moveTo>
                <a:lnTo>
                  <a:pt x="842228" y="0"/>
                </a:lnTo>
                <a:lnTo>
                  <a:pt x="842228" y="842227"/>
                </a:lnTo>
                <a:lnTo>
                  <a:pt x="0" y="8422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1332047" y="7404763"/>
            <a:ext cx="756360" cy="756360"/>
          </a:xfrm>
          <a:custGeom>
            <a:avLst/>
            <a:gdLst/>
            <a:ahLst/>
            <a:cxnLst/>
            <a:rect r="r" b="b" t="t" l="l"/>
            <a:pathLst>
              <a:path h="756360" w="756360">
                <a:moveTo>
                  <a:pt x="0" y="0"/>
                </a:moveTo>
                <a:lnTo>
                  <a:pt x="756360" y="0"/>
                </a:lnTo>
                <a:lnTo>
                  <a:pt x="756360" y="756360"/>
                </a:lnTo>
                <a:lnTo>
                  <a:pt x="0" y="7563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3348354" y="6086264"/>
            <a:ext cx="469060" cy="469060"/>
          </a:xfrm>
          <a:custGeom>
            <a:avLst/>
            <a:gdLst/>
            <a:ahLst/>
            <a:cxnLst/>
            <a:rect r="r" b="b" t="t" l="l"/>
            <a:pathLst>
              <a:path h="469060" w="469060">
                <a:moveTo>
                  <a:pt x="0" y="0"/>
                </a:moveTo>
                <a:lnTo>
                  <a:pt x="469060" y="0"/>
                </a:lnTo>
                <a:lnTo>
                  <a:pt x="469060" y="469060"/>
                </a:lnTo>
                <a:lnTo>
                  <a:pt x="0" y="46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2801439" y="2827342"/>
            <a:ext cx="15486561" cy="7015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1 – The evidence around Teaching Assistants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2 – Preparing TAs before lessons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3 – Supporting without over-supporting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4 – Developing independent learners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5 – Teacher and TA partnerships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6 – Reflecting on deployment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</p:txBody>
      </p:sp>
      <p:sp>
        <p:nvSpPr>
          <p:cNvPr name="TextBox 38" id="38"/>
          <p:cNvSpPr txBox="true"/>
          <p:nvPr/>
        </p:nvSpPr>
        <p:spPr>
          <a:xfrm rot="0">
            <a:off x="1028700" y="253009"/>
            <a:ext cx="16230600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00"/>
              </a:lnSpc>
              <a:spcBef>
                <a:spcPct val="0"/>
              </a:spcBef>
            </a:pPr>
            <a:r>
              <a:rPr lang="en-US" sz="70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Our Journey</a:t>
            </a:r>
          </a:p>
        </p:txBody>
      </p:sp>
      <p:sp>
        <p:nvSpPr>
          <p:cNvPr name="Freeform 39" id="39"/>
          <p:cNvSpPr/>
          <p:nvPr/>
        </p:nvSpPr>
        <p:spPr>
          <a:xfrm flipH="false" flipV="false" rot="0">
            <a:off x="1794997" y="3107114"/>
            <a:ext cx="717607" cy="717607"/>
          </a:xfrm>
          <a:custGeom>
            <a:avLst/>
            <a:gdLst/>
            <a:ahLst/>
            <a:cxnLst/>
            <a:rect r="r" b="b" t="t" l="l"/>
            <a:pathLst>
              <a:path h="717607" w="717607">
                <a:moveTo>
                  <a:pt x="0" y="0"/>
                </a:moveTo>
                <a:lnTo>
                  <a:pt x="717607" y="0"/>
                </a:lnTo>
                <a:lnTo>
                  <a:pt x="717607" y="717607"/>
                </a:lnTo>
                <a:lnTo>
                  <a:pt x="0" y="7176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65469" y="3637563"/>
            <a:ext cx="14018620" cy="9315980"/>
            <a:chOff x="0" y="0"/>
            <a:chExt cx="18691493" cy="12421306"/>
          </a:xfrm>
        </p:grpSpPr>
        <p:sp>
          <p:nvSpPr>
            <p:cNvPr name="Freeform 3" id="3"/>
            <p:cNvSpPr/>
            <p:nvPr/>
          </p:nvSpPr>
          <p:spPr>
            <a:xfrm flipH="false" flipV="false" rot="-5400000">
              <a:off x="-455472" y="496570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5400000">
              <a:off x="-414374" y="3966298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5400000">
              <a:off x="-455472" y="7436026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496570" y="10905755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17193709" y="10923522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400000">
              <a:off x="17193709" y="7453794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17193709" y="3984066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258265" y="1822767"/>
            <a:ext cx="17809398" cy="8043023"/>
            <a:chOff x="0" y="0"/>
            <a:chExt cx="4245001" cy="191711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6510" y="11430"/>
              <a:ext cx="4214521" cy="1892984"/>
            </a:xfrm>
            <a:custGeom>
              <a:avLst/>
              <a:gdLst/>
              <a:ahLst/>
              <a:cxnLst/>
              <a:rect r="r" b="b" t="t" l="l"/>
              <a:pathLst>
                <a:path h="1892984" w="4214521">
                  <a:moveTo>
                    <a:pt x="1270" y="0"/>
                  </a:moveTo>
                  <a:lnTo>
                    <a:pt x="4214521" y="15240"/>
                  </a:lnTo>
                  <a:lnTo>
                    <a:pt x="4182771" y="1892984"/>
                  </a:lnTo>
                  <a:lnTo>
                    <a:pt x="1524133" y="1892984"/>
                  </a:lnTo>
                  <a:lnTo>
                    <a:pt x="0" y="1866314"/>
                  </a:lnTo>
                  <a:lnTo>
                    <a:pt x="11430" y="61313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080" y="0"/>
              <a:ext cx="4241630" cy="1917114"/>
            </a:xfrm>
            <a:custGeom>
              <a:avLst/>
              <a:gdLst/>
              <a:ahLst/>
              <a:cxnLst/>
              <a:rect r="r" b="b" t="t" l="l"/>
              <a:pathLst>
                <a:path h="1917114" w="4241630">
                  <a:moveTo>
                    <a:pt x="4208361" y="1891714"/>
                  </a:moveTo>
                  <a:cubicBezTo>
                    <a:pt x="4205821" y="1895524"/>
                    <a:pt x="4202011" y="1900604"/>
                    <a:pt x="4198201" y="1904414"/>
                  </a:cubicBezTo>
                  <a:cubicBezTo>
                    <a:pt x="4194391" y="1906954"/>
                    <a:pt x="4189311" y="1909494"/>
                    <a:pt x="4185501" y="1909494"/>
                  </a:cubicBezTo>
                  <a:cubicBezTo>
                    <a:pt x="4049669" y="1908224"/>
                    <a:pt x="3869662" y="1914574"/>
                    <a:pt x="3686321" y="1917114"/>
                  </a:cubicBezTo>
                  <a:cubicBezTo>
                    <a:pt x="3629651" y="1917114"/>
                    <a:pt x="3569649" y="1915844"/>
                    <a:pt x="3512980" y="1915844"/>
                  </a:cubicBezTo>
                  <a:cubicBezTo>
                    <a:pt x="3386308" y="1914574"/>
                    <a:pt x="3259636" y="1913304"/>
                    <a:pt x="3132964" y="1913304"/>
                  </a:cubicBezTo>
                  <a:lnTo>
                    <a:pt x="2719613" y="1913304"/>
                  </a:lnTo>
                  <a:cubicBezTo>
                    <a:pt x="2626275" y="1913304"/>
                    <a:pt x="2536272" y="1912034"/>
                    <a:pt x="2442934" y="1912034"/>
                  </a:cubicBezTo>
                  <a:cubicBezTo>
                    <a:pt x="2362931" y="1912034"/>
                    <a:pt x="2279594" y="1912034"/>
                    <a:pt x="2199591" y="1913304"/>
                  </a:cubicBezTo>
                  <a:lnTo>
                    <a:pt x="2149589" y="1913304"/>
                  </a:lnTo>
                  <a:cubicBezTo>
                    <a:pt x="2032917" y="1912034"/>
                    <a:pt x="732862" y="1910764"/>
                    <a:pt x="616190" y="1908224"/>
                  </a:cubicBezTo>
                  <a:cubicBezTo>
                    <a:pt x="546187" y="1906954"/>
                    <a:pt x="476184" y="1901874"/>
                    <a:pt x="406181" y="1899334"/>
                  </a:cubicBezTo>
                  <a:cubicBezTo>
                    <a:pt x="279509" y="1894254"/>
                    <a:pt x="152837" y="1890444"/>
                    <a:pt x="40830" y="1885364"/>
                  </a:cubicBezTo>
                  <a:cubicBezTo>
                    <a:pt x="31940" y="1884094"/>
                    <a:pt x="23050" y="1881554"/>
                    <a:pt x="15430" y="1877744"/>
                  </a:cubicBezTo>
                  <a:cubicBezTo>
                    <a:pt x="4000" y="1872664"/>
                    <a:pt x="-1080" y="1861234"/>
                    <a:pt x="190" y="1845267"/>
                  </a:cubicBezTo>
                  <a:cubicBezTo>
                    <a:pt x="1460" y="1761874"/>
                    <a:pt x="2730" y="1677043"/>
                    <a:pt x="2730" y="1593650"/>
                  </a:cubicBezTo>
                  <a:cubicBezTo>
                    <a:pt x="4000" y="1508819"/>
                    <a:pt x="16700" y="618813"/>
                    <a:pt x="16700" y="533982"/>
                  </a:cubicBezTo>
                  <a:cubicBezTo>
                    <a:pt x="17970" y="452027"/>
                    <a:pt x="19240" y="370071"/>
                    <a:pt x="17970" y="286678"/>
                  </a:cubicBezTo>
                  <a:cubicBezTo>
                    <a:pt x="16700" y="204723"/>
                    <a:pt x="15430" y="124205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82834" y="3810"/>
                    <a:pt x="156170" y="2540"/>
                  </a:cubicBezTo>
                  <a:cubicBezTo>
                    <a:pt x="259508" y="0"/>
                    <a:pt x="366179" y="0"/>
                    <a:pt x="469517" y="0"/>
                  </a:cubicBezTo>
                  <a:cubicBezTo>
                    <a:pt x="599523" y="1270"/>
                    <a:pt x="1912912" y="3810"/>
                    <a:pt x="2042917" y="5080"/>
                  </a:cubicBezTo>
                  <a:cubicBezTo>
                    <a:pt x="2169589" y="6350"/>
                    <a:pt x="2296261" y="6350"/>
                    <a:pt x="2422933" y="6350"/>
                  </a:cubicBezTo>
                  <a:cubicBezTo>
                    <a:pt x="2492937" y="6350"/>
                    <a:pt x="2562939" y="6350"/>
                    <a:pt x="2632942" y="7620"/>
                  </a:cubicBezTo>
                  <a:cubicBezTo>
                    <a:pt x="2769615" y="10160"/>
                    <a:pt x="2909621" y="8890"/>
                    <a:pt x="3046293" y="1270"/>
                  </a:cubicBezTo>
                  <a:cubicBezTo>
                    <a:pt x="3102962" y="-1270"/>
                    <a:pt x="3159632" y="1270"/>
                    <a:pt x="3216300" y="1270"/>
                  </a:cubicBezTo>
                  <a:cubicBezTo>
                    <a:pt x="3342972" y="1270"/>
                    <a:pt x="3469645" y="0"/>
                    <a:pt x="3596317" y="2540"/>
                  </a:cubicBezTo>
                  <a:cubicBezTo>
                    <a:pt x="3756323" y="5080"/>
                    <a:pt x="3912997" y="12700"/>
                    <a:pt x="4073003" y="16510"/>
                  </a:cubicBezTo>
                  <a:cubicBezTo>
                    <a:pt x="4143007" y="19050"/>
                    <a:pt x="4176611" y="17780"/>
                    <a:pt x="4203280" y="20320"/>
                  </a:cubicBezTo>
                  <a:cubicBezTo>
                    <a:pt x="4212171" y="21590"/>
                    <a:pt x="4221061" y="24130"/>
                    <a:pt x="4229951" y="26670"/>
                  </a:cubicBezTo>
                  <a:cubicBezTo>
                    <a:pt x="4237571" y="29210"/>
                    <a:pt x="4241380" y="35560"/>
                    <a:pt x="4241380" y="45720"/>
                  </a:cubicBezTo>
                  <a:cubicBezTo>
                    <a:pt x="4242651" y="85384"/>
                    <a:pt x="4238841" y="128519"/>
                    <a:pt x="4235030" y="171653"/>
                  </a:cubicBezTo>
                  <a:cubicBezTo>
                    <a:pt x="4231221" y="207598"/>
                    <a:pt x="4229951" y="244982"/>
                    <a:pt x="4228680" y="280927"/>
                  </a:cubicBezTo>
                  <a:cubicBezTo>
                    <a:pt x="4226141" y="341315"/>
                    <a:pt x="4224871" y="401703"/>
                    <a:pt x="4223601" y="462091"/>
                  </a:cubicBezTo>
                  <a:cubicBezTo>
                    <a:pt x="4222330" y="518166"/>
                    <a:pt x="4221061" y="574241"/>
                    <a:pt x="4221061" y="630315"/>
                  </a:cubicBezTo>
                  <a:cubicBezTo>
                    <a:pt x="4221061" y="723773"/>
                    <a:pt x="4209630" y="1620968"/>
                    <a:pt x="4208361" y="1714426"/>
                  </a:cubicBezTo>
                  <a:cubicBezTo>
                    <a:pt x="4210901" y="1774814"/>
                    <a:pt x="4209630" y="1835202"/>
                    <a:pt x="4208361" y="1891714"/>
                  </a:cubicBezTo>
                  <a:close/>
                  <a:moveTo>
                    <a:pt x="16700" y="1861233"/>
                  </a:moveTo>
                  <a:cubicBezTo>
                    <a:pt x="21780" y="1862504"/>
                    <a:pt x="28130" y="1865044"/>
                    <a:pt x="35750" y="1865044"/>
                  </a:cubicBezTo>
                  <a:cubicBezTo>
                    <a:pt x="149504" y="1870123"/>
                    <a:pt x="286176" y="1875204"/>
                    <a:pt x="419515" y="1879013"/>
                  </a:cubicBezTo>
                  <a:cubicBezTo>
                    <a:pt x="482851" y="1881554"/>
                    <a:pt x="546187" y="1885363"/>
                    <a:pt x="612857" y="1886633"/>
                  </a:cubicBezTo>
                  <a:cubicBezTo>
                    <a:pt x="656192" y="1887904"/>
                    <a:pt x="1882910" y="1884094"/>
                    <a:pt x="1922912" y="1885363"/>
                  </a:cubicBezTo>
                  <a:cubicBezTo>
                    <a:pt x="1992915" y="1886633"/>
                    <a:pt x="2062918" y="1889173"/>
                    <a:pt x="2132921" y="1890444"/>
                  </a:cubicBezTo>
                  <a:cubicBezTo>
                    <a:pt x="2166256" y="1891713"/>
                    <a:pt x="2196257" y="1891713"/>
                    <a:pt x="2229592" y="1891713"/>
                  </a:cubicBezTo>
                  <a:cubicBezTo>
                    <a:pt x="2379598" y="1891713"/>
                    <a:pt x="2526271" y="1890444"/>
                    <a:pt x="2676277" y="1891713"/>
                  </a:cubicBezTo>
                  <a:cubicBezTo>
                    <a:pt x="2732947" y="1891713"/>
                    <a:pt x="2792949" y="1894254"/>
                    <a:pt x="2849618" y="1894254"/>
                  </a:cubicBezTo>
                  <a:cubicBezTo>
                    <a:pt x="2936289" y="1894254"/>
                    <a:pt x="3019625" y="1890444"/>
                    <a:pt x="3106296" y="1890444"/>
                  </a:cubicBezTo>
                  <a:cubicBezTo>
                    <a:pt x="3209633" y="1890444"/>
                    <a:pt x="3309638" y="1891713"/>
                    <a:pt x="3412976" y="1891713"/>
                  </a:cubicBezTo>
                  <a:cubicBezTo>
                    <a:pt x="3549648" y="1891713"/>
                    <a:pt x="3689654" y="1891713"/>
                    <a:pt x="3826326" y="1890444"/>
                  </a:cubicBezTo>
                  <a:cubicBezTo>
                    <a:pt x="3949665" y="1889173"/>
                    <a:pt x="4069670" y="1886633"/>
                    <a:pt x="4170261" y="1884094"/>
                  </a:cubicBezTo>
                  <a:cubicBezTo>
                    <a:pt x="4175341" y="1884094"/>
                    <a:pt x="4180421" y="1881554"/>
                    <a:pt x="4186771" y="1880283"/>
                  </a:cubicBezTo>
                  <a:cubicBezTo>
                    <a:pt x="4186771" y="1867583"/>
                    <a:pt x="4188041" y="1854883"/>
                    <a:pt x="4188041" y="1840954"/>
                  </a:cubicBezTo>
                  <a:lnTo>
                    <a:pt x="4188041" y="1796381"/>
                  </a:lnTo>
                  <a:cubicBezTo>
                    <a:pt x="4189311" y="1723053"/>
                    <a:pt x="4191851" y="1648287"/>
                    <a:pt x="4190580" y="1574958"/>
                  </a:cubicBezTo>
                  <a:cubicBezTo>
                    <a:pt x="4189311" y="1471436"/>
                    <a:pt x="4202011" y="565614"/>
                    <a:pt x="4205821" y="462091"/>
                  </a:cubicBezTo>
                  <a:cubicBezTo>
                    <a:pt x="4208361" y="401703"/>
                    <a:pt x="4210901" y="341315"/>
                    <a:pt x="4210901" y="280927"/>
                  </a:cubicBezTo>
                  <a:cubicBezTo>
                    <a:pt x="4210901" y="230603"/>
                    <a:pt x="4212171" y="181718"/>
                    <a:pt x="4219791" y="132832"/>
                  </a:cubicBezTo>
                  <a:cubicBezTo>
                    <a:pt x="4223601" y="104076"/>
                    <a:pt x="4226141" y="75320"/>
                    <a:pt x="4221061" y="48260"/>
                  </a:cubicBezTo>
                  <a:cubicBezTo>
                    <a:pt x="4213441" y="48260"/>
                    <a:pt x="4207091" y="46990"/>
                    <a:pt x="4199471" y="46990"/>
                  </a:cubicBezTo>
                  <a:cubicBezTo>
                    <a:pt x="4166451" y="44450"/>
                    <a:pt x="4096338" y="44450"/>
                    <a:pt x="4006334" y="39370"/>
                  </a:cubicBezTo>
                  <a:cubicBezTo>
                    <a:pt x="3839660" y="31750"/>
                    <a:pt x="3669653" y="26670"/>
                    <a:pt x="3502979" y="26670"/>
                  </a:cubicBezTo>
                  <a:cubicBezTo>
                    <a:pt x="3386307" y="26670"/>
                    <a:pt x="3266303" y="30480"/>
                    <a:pt x="3149631" y="22860"/>
                  </a:cubicBezTo>
                  <a:lnTo>
                    <a:pt x="3116296" y="22860"/>
                  </a:lnTo>
                  <a:cubicBezTo>
                    <a:pt x="3019625" y="26670"/>
                    <a:pt x="2916288" y="31750"/>
                    <a:pt x="2816283" y="33020"/>
                  </a:cubicBezTo>
                  <a:cubicBezTo>
                    <a:pt x="2706279" y="34290"/>
                    <a:pt x="2599608" y="30480"/>
                    <a:pt x="2489603" y="29210"/>
                  </a:cubicBezTo>
                  <a:cubicBezTo>
                    <a:pt x="2386265" y="27940"/>
                    <a:pt x="2282927" y="26670"/>
                    <a:pt x="2182923" y="26670"/>
                  </a:cubicBezTo>
                  <a:cubicBezTo>
                    <a:pt x="2146255" y="26670"/>
                    <a:pt x="2112920" y="27940"/>
                    <a:pt x="2076252" y="26670"/>
                  </a:cubicBezTo>
                  <a:cubicBezTo>
                    <a:pt x="1949580" y="25400"/>
                    <a:pt x="639524" y="22860"/>
                    <a:pt x="509519" y="22860"/>
                  </a:cubicBezTo>
                  <a:cubicBezTo>
                    <a:pt x="396181" y="21590"/>
                    <a:pt x="282842" y="22860"/>
                    <a:pt x="169504" y="22860"/>
                  </a:cubicBezTo>
                  <a:cubicBezTo>
                    <a:pt x="109502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81071"/>
                    <a:pt x="30670" y="127081"/>
                    <a:pt x="33210" y="171653"/>
                  </a:cubicBezTo>
                  <a:cubicBezTo>
                    <a:pt x="35750" y="252171"/>
                    <a:pt x="37020" y="332688"/>
                    <a:pt x="37020" y="413206"/>
                  </a:cubicBezTo>
                  <a:cubicBezTo>
                    <a:pt x="37020" y="464967"/>
                    <a:pt x="35750" y="515290"/>
                    <a:pt x="34480" y="567052"/>
                  </a:cubicBezTo>
                  <a:cubicBezTo>
                    <a:pt x="33210" y="617375"/>
                    <a:pt x="21780" y="1469998"/>
                    <a:pt x="20510" y="1518883"/>
                  </a:cubicBezTo>
                  <a:lnTo>
                    <a:pt x="20510" y="1613779"/>
                  </a:lnTo>
                  <a:cubicBezTo>
                    <a:pt x="20510" y="1685670"/>
                    <a:pt x="19240" y="1758998"/>
                    <a:pt x="19240" y="1830889"/>
                  </a:cubicBezTo>
                  <a:cubicBezTo>
                    <a:pt x="19240" y="1840954"/>
                    <a:pt x="17970" y="1849580"/>
                    <a:pt x="16700" y="1861233"/>
                  </a:cubicBezTo>
                  <a:close/>
                </a:path>
              </a:pathLst>
            </a:custGeom>
            <a:solidFill>
              <a:srgbClr val="5B7450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4940930" y="441325"/>
            <a:ext cx="8406140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99"/>
              </a:lnSpc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Success Criteria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0033" y="2401366"/>
            <a:ext cx="16445861" cy="7446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By the End of This Spark...</a:t>
            </a:r>
          </a:p>
          <a:p>
            <a:pPr algn="l" marL="0" indent="0" lvl="0">
              <a:lnSpc>
                <a:spcPts val="395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959"/>
              </a:lnSpc>
              <a:spcBef>
                <a:spcPct val="0"/>
              </a:spcBef>
            </a:pP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You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will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be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ab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l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 to:</a:t>
            </a:r>
          </a:p>
          <a:p>
            <a:pPr algn="l" marL="777238" indent="-388619" lvl="1">
              <a:lnSpc>
                <a:spcPts val="3959"/>
              </a:lnSpc>
              <a:spcBef>
                <a:spcPct val="0"/>
              </a:spcBef>
              <a:buFont typeface="Arial"/>
              <a:buChar char="•"/>
            </a:pP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Underst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an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wh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at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re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sear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ch 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ells us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about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TA d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p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l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oym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nt.</a:t>
            </a:r>
          </a:p>
          <a:p>
            <a:pPr algn="l">
              <a:lnSpc>
                <a:spcPts val="3959"/>
              </a:lnSpc>
              <a:spcBef>
                <a:spcPct val="0"/>
              </a:spcBef>
            </a:pPr>
          </a:p>
          <a:p>
            <a:pPr algn="l" marL="777238" indent="-388619" lvl="1">
              <a:lnSpc>
                <a:spcPts val="3959"/>
              </a:lnSpc>
              <a:spcBef>
                <a:spcPct val="0"/>
              </a:spcBef>
              <a:buFont typeface="Arial"/>
              <a:buChar char="•"/>
            </a:pP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Recog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ni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se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why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simply in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crea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ing adul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suppo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rt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d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automati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c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ally i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mp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rove 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le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arn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ing.</a:t>
            </a:r>
          </a:p>
          <a:p>
            <a:pPr algn="l">
              <a:lnSpc>
                <a:spcPts val="3959"/>
              </a:lnSpc>
              <a:spcBef>
                <a:spcPct val="0"/>
              </a:spcBef>
            </a:pPr>
          </a:p>
          <a:p>
            <a:pPr algn="l" marL="777238" indent="-388619" lvl="1">
              <a:lnSpc>
                <a:spcPts val="395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Identify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pot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en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ti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al r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ks 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oci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at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 w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poo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ly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p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lann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ed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depl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ym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en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.</a:t>
            </a:r>
          </a:p>
          <a:p>
            <a:pPr algn="l">
              <a:lnSpc>
                <a:spcPts val="3959"/>
              </a:lnSpc>
              <a:spcBef>
                <a:spcPct val="0"/>
              </a:spcBef>
            </a:pPr>
          </a:p>
          <a:p>
            <a:pPr algn="l" marL="777238" indent="-388619" lvl="1">
              <a:lnSpc>
                <a:spcPts val="395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U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nd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stand the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im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p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rtan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c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of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teac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h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r–TA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c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ollabo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ti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on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.</a:t>
            </a:r>
          </a:p>
          <a:p>
            <a:pPr algn="l">
              <a:lnSpc>
                <a:spcPts val="3959"/>
              </a:lnSpc>
              <a:spcBef>
                <a:spcPct val="0"/>
              </a:spcBef>
            </a:pPr>
          </a:p>
          <a:p>
            <a:pPr algn="l" marL="777238" indent="-388619" lvl="1">
              <a:lnSpc>
                <a:spcPts val="3959"/>
              </a:lnSpc>
              <a:spcBef>
                <a:spcPct val="0"/>
              </a:spcBef>
              <a:buFont typeface="Arial"/>
              <a:buChar char="•"/>
            </a:pP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eflect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on how a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ddi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tional adults are cu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rr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nt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l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y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used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wi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thin 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y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our s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tt</a:t>
            </a:r>
            <a:r>
              <a:rPr lang="en-US" sz="35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ing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.</a:t>
            </a:r>
          </a:p>
          <a:p>
            <a:pPr algn="l" marL="0" indent="0" lvl="0">
              <a:lnSpc>
                <a:spcPts val="395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95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95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-72987" y="235466"/>
            <a:ext cx="18235670" cy="1013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30"/>
              </a:lnSpc>
              <a:spcBef>
                <a:spcPct val="0"/>
              </a:spcBef>
            </a:pPr>
            <a:r>
              <a:rPr lang="en-US" sz="63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More Adult Support = Better Learning?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260197" y="1530301"/>
            <a:ext cx="18027803" cy="8487212"/>
            <a:chOff x="0" y="0"/>
            <a:chExt cx="24037071" cy="11316283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1130338" y="631496"/>
              <a:ext cx="22906733" cy="10684787"/>
              <a:chOff x="0" y="0"/>
              <a:chExt cx="3969551" cy="1851587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-564"/>
                <a:ext cx="3969874" cy="1849611"/>
              </a:xfrm>
              <a:custGeom>
                <a:avLst/>
                <a:gdLst/>
                <a:ahLst/>
                <a:cxnLst/>
                <a:rect r="r" b="b" t="t" l="l"/>
                <a:pathLst>
                  <a:path h="1849611" w="3969874">
                    <a:moveTo>
                      <a:pt x="3959391" y="27234"/>
                    </a:moveTo>
                    <a:cubicBezTo>
                      <a:pt x="3950501" y="23424"/>
                      <a:pt x="3941611" y="20884"/>
                      <a:pt x="3932721" y="20884"/>
                    </a:cubicBezTo>
                    <a:cubicBezTo>
                      <a:pt x="3906051" y="19614"/>
                      <a:pt x="3847395" y="19614"/>
                      <a:pt x="3782442" y="17074"/>
                    </a:cubicBezTo>
                    <a:cubicBezTo>
                      <a:pt x="3633978" y="11994"/>
                      <a:pt x="3488607" y="5644"/>
                      <a:pt x="3340143" y="3104"/>
                    </a:cubicBezTo>
                    <a:cubicBezTo>
                      <a:pt x="3219515" y="564"/>
                      <a:pt x="3101981" y="3104"/>
                      <a:pt x="2981354" y="1834"/>
                    </a:cubicBezTo>
                    <a:cubicBezTo>
                      <a:pt x="2928773" y="1834"/>
                      <a:pt x="2876192" y="-706"/>
                      <a:pt x="2823611" y="1834"/>
                    </a:cubicBezTo>
                    <a:cubicBezTo>
                      <a:pt x="2696798" y="9454"/>
                      <a:pt x="2569985" y="10724"/>
                      <a:pt x="2440079" y="8184"/>
                    </a:cubicBezTo>
                    <a:cubicBezTo>
                      <a:pt x="2375125" y="6914"/>
                      <a:pt x="2310172" y="6914"/>
                      <a:pt x="2245219" y="6914"/>
                    </a:cubicBezTo>
                    <a:cubicBezTo>
                      <a:pt x="2127685" y="6914"/>
                      <a:pt x="2010151" y="6914"/>
                      <a:pt x="1892617" y="5644"/>
                    </a:cubicBezTo>
                    <a:cubicBezTo>
                      <a:pt x="1768897" y="4374"/>
                      <a:pt x="550253" y="1834"/>
                      <a:pt x="429626" y="564"/>
                    </a:cubicBezTo>
                    <a:cubicBezTo>
                      <a:pt x="330650" y="-706"/>
                      <a:pt x="234767" y="564"/>
                      <a:pt x="135791" y="564"/>
                    </a:cubicBezTo>
                    <a:cubicBezTo>
                      <a:pt x="67744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22105"/>
                      <a:pt x="16510" y="201013"/>
                      <a:pt x="17780" y="278537"/>
                    </a:cubicBezTo>
                    <a:cubicBezTo>
                      <a:pt x="19050" y="357445"/>
                      <a:pt x="17780" y="436353"/>
                      <a:pt x="16510" y="516645"/>
                    </a:cubicBezTo>
                    <a:cubicBezTo>
                      <a:pt x="15240" y="598321"/>
                      <a:pt x="2540" y="1455234"/>
                      <a:pt x="2540" y="1536910"/>
                    </a:cubicBezTo>
                    <a:cubicBezTo>
                      <a:pt x="2540" y="1617203"/>
                      <a:pt x="1270" y="1697495"/>
                      <a:pt x="0" y="1777787"/>
                    </a:cubicBezTo>
                    <a:cubicBezTo>
                      <a:pt x="0" y="1795001"/>
                      <a:pt x="3810" y="1805161"/>
                      <a:pt x="15240" y="1810241"/>
                    </a:cubicBezTo>
                    <a:cubicBezTo>
                      <a:pt x="22860" y="1814051"/>
                      <a:pt x="31750" y="1816591"/>
                      <a:pt x="40640" y="1817861"/>
                    </a:cubicBezTo>
                    <a:cubicBezTo>
                      <a:pt x="132697" y="1822941"/>
                      <a:pt x="250232" y="1826751"/>
                      <a:pt x="367766" y="1831831"/>
                    </a:cubicBezTo>
                    <a:cubicBezTo>
                      <a:pt x="432719" y="1834371"/>
                      <a:pt x="497672" y="1839451"/>
                      <a:pt x="562625" y="1840721"/>
                    </a:cubicBezTo>
                    <a:cubicBezTo>
                      <a:pt x="670880" y="1843261"/>
                      <a:pt x="1877152" y="1844531"/>
                      <a:pt x="1985407" y="1845801"/>
                    </a:cubicBezTo>
                    <a:cubicBezTo>
                      <a:pt x="2000872" y="1845801"/>
                      <a:pt x="2016337" y="1845801"/>
                      <a:pt x="2031802" y="1845801"/>
                    </a:cubicBezTo>
                    <a:cubicBezTo>
                      <a:pt x="2106034" y="1845801"/>
                      <a:pt x="2183359" y="1844531"/>
                      <a:pt x="2257591" y="1844531"/>
                    </a:cubicBezTo>
                    <a:cubicBezTo>
                      <a:pt x="2344195" y="1844531"/>
                      <a:pt x="2427706" y="1845801"/>
                      <a:pt x="2514310" y="1845801"/>
                    </a:cubicBezTo>
                    <a:cubicBezTo>
                      <a:pt x="2641124" y="1845801"/>
                      <a:pt x="2771030" y="1845801"/>
                      <a:pt x="2897843" y="1845801"/>
                    </a:cubicBezTo>
                    <a:cubicBezTo>
                      <a:pt x="3015377" y="1845801"/>
                      <a:pt x="3132911" y="1847071"/>
                      <a:pt x="3250446" y="1848341"/>
                    </a:cubicBezTo>
                    <a:cubicBezTo>
                      <a:pt x="3303026" y="1848341"/>
                      <a:pt x="3358701" y="1849611"/>
                      <a:pt x="3411282" y="1849611"/>
                    </a:cubicBezTo>
                    <a:cubicBezTo>
                      <a:pt x="3581397" y="1848341"/>
                      <a:pt x="3748419" y="1841991"/>
                      <a:pt x="3909861" y="1841991"/>
                    </a:cubicBezTo>
                    <a:cubicBezTo>
                      <a:pt x="3913671" y="1841991"/>
                      <a:pt x="3918751" y="1839451"/>
                      <a:pt x="3922561" y="1836911"/>
                    </a:cubicBezTo>
                    <a:cubicBezTo>
                      <a:pt x="3927641" y="1833101"/>
                      <a:pt x="3930181" y="1826751"/>
                      <a:pt x="3932721" y="1824211"/>
                    </a:cubicBezTo>
                    <a:cubicBezTo>
                      <a:pt x="3933991" y="1768096"/>
                      <a:pt x="3935261" y="1709954"/>
                      <a:pt x="3936531" y="1651811"/>
                    </a:cubicBezTo>
                    <a:cubicBezTo>
                      <a:pt x="3937801" y="1561828"/>
                      <a:pt x="3947961" y="697994"/>
                      <a:pt x="3949231" y="608012"/>
                    </a:cubicBezTo>
                    <a:cubicBezTo>
                      <a:pt x="3949231" y="554022"/>
                      <a:pt x="3950501" y="500033"/>
                      <a:pt x="3951771" y="446043"/>
                    </a:cubicBezTo>
                    <a:cubicBezTo>
                      <a:pt x="3953041" y="387900"/>
                      <a:pt x="3954311" y="329758"/>
                      <a:pt x="3956851" y="271615"/>
                    </a:cubicBezTo>
                    <a:cubicBezTo>
                      <a:pt x="3958121" y="237006"/>
                      <a:pt x="3958121" y="201013"/>
                      <a:pt x="3963201" y="166404"/>
                    </a:cubicBezTo>
                    <a:cubicBezTo>
                      <a:pt x="3968281" y="124874"/>
                      <a:pt x="3970821" y="84728"/>
                      <a:pt x="3969551" y="43744"/>
                    </a:cubicBezTo>
                    <a:cubicBezTo>
                      <a:pt x="3969551" y="37394"/>
                      <a:pt x="3965741" y="29774"/>
                      <a:pt x="3959391" y="27234"/>
                    </a:cubicBezTo>
                    <a:close/>
                  </a:path>
                </a:pathLst>
              </a:custGeom>
              <a:solidFill>
                <a:srgbClr val="64220A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23321235" cy="10891771"/>
              <a:chOff x="0" y="0"/>
              <a:chExt cx="4041381" cy="18874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-564"/>
                <a:ext cx="4041704" cy="1885480"/>
              </a:xfrm>
              <a:custGeom>
                <a:avLst/>
                <a:gdLst/>
                <a:ahLst/>
                <a:cxnLst/>
                <a:rect r="r" b="b" t="t" l="l"/>
                <a:pathLst>
                  <a:path h="1885480" w="4041704">
                    <a:moveTo>
                      <a:pt x="4031221" y="27234"/>
                    </a:moveTo>
                    <a:cubicBezTo>
                      <a:pt x="4022331" y="23424"/>
                      <a:pt x="4013441" y="20884"/>
                      <a:pt x="4004551" y="20884"/>
                    </a:cubicBezTo>
                    <a:cubicBezTo>
                      <a:pt x="3977881" y="19614"/>
                      <a:pt x="3918171" y="19614"/>
                      <a:pt x="3852005" y="17074"/>
                    </a:cubicBezTo>
                    <a:cubicBezTo>
                      <a:pt x="3700768" y="11994"/>
                      <a:pt x="3552681" y="5644"/>
                      <a:pt x="3401444" y="3104"/>
                    </a:cubicBezTo>
                    <a:cubicBezTo>
                      <a:pt x="3278563" y="564"/>
                      <a:pt x="3158834" y="3104"/>
                      <a:pt x="3035953" y="1834"/>
                    </a:cubicBezTo>
                    <a:cubicBezTo>
                      <a:pt x="2982390" y="1834"/>
                      <a:pt x="2928827" y="-706"/>
                      <a:pt x="2875263" y="1834"/>
                    </a:cubicBezTo>
                    <a:cubicBezTo>
                      <a:pt x="2746081" y="9454"/>
                      <a:pt x="2616899" y="10724"/>
                      <a:pt x="2484567" y="8184"/>
                    </a:cubicBezTo>
                    <a:cubicBezTo>
                      <a:pt x="2418400" y="6914"/>
                      <a:pt x="2352234" y="6914"/>
                      <a:pt x="2286068" y="6914"/>
                    </a:cubicBezTo>
                    <a:cubicBezTo>
                      <a:pt x="2166338" y="6914"/>
                      <a:pt x="2046608" y="6914"/>
                      <a:pt x="1926879" y="5644"/>
                    </a:cubicBezTo>
                    <a:cubicBezTo>
                      <a:pt x="1800848" y="4374"/>
                      <a:pt x="559441" y="1834"/>
                      <a:pt x="436560" y="564"/>
                    </a:cubicBezTo>
                    <a:cubicBezTo>
                      <a:pt x="335735" y="-706"/>
                      <a:pt x="238061" y="564"/>
                      <a:pt x="137236" y="564"/>
                    </a:cubicBezTo>
                    <a:cubicBezTo>
                      <a:pt x="67919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23291"/>
                      <a:pt x="16510" y="203844"/>
                      <a:pt x="17780" y="282983"/>
                    </a:cubicBezTo>
                    <a:cubicBezTo>
                      <a:pt x="19050" y="363535"/>
                      <a:pt x="17780" y="444088"/>
                      <a:pt x="16510" y="526053"/>
                    </a:cubicBezTo>
                    <a:cubicBezTo>
                      <a:pt x="15240" y="609432"/>
                      <a:pt x="2540" y="1484203"/>
                      <a:pt x="2540" y="1567581"/>
                    </a:cubicBezTo>
                    <a:cubicBezTo>
                      <a:pt x="2540" y="1649547"/>
                      <a:pt x="1270" y="1731513"/>
                      <a:pt x="0" y="1813478"/>
                    </a:cubicBezTo>
                    <a:cubicBezTo>
                      <a:pt x="0" y="1830869"/>
                      <a:pt x="3810" y="1841029"/>
                      <a:pt x="15240" y="1846109"/>
                    </a:cubicBezTo>
                    <a:cubicBezTo>
                      <a:pt x="22860" y="1849919"/>
                      <a:pt x="31750" y="1852459"/>
                      <a:pt x="40640" y="1853729"/>
                    </a:cubicBezTo>
                    <a:cubicBezTo>
                      <a:pt x="134085" y="1858809"/>
                      <a:pt x="253815" y="1862619"/>
                      <a:pt x="373545" y="1867699"/>
                    </a:cubicBezTo>
                    <a:cubicBezTo>
                      <a:pt x="439711" y="1870239"/>
                      <a:pt x="505877" y="1875319"/>
                      <a:pt x="572044" y="1876589"/>
                    </a:cubicBezTo>
                    <a:cubicBezTo>
                      <a:pt x="682321" y="1879129"/>
                      <a:pt x="1911125" y="1880399"/>
                      <a:pt x="2021402" y="1881669"/>
                    </a:cubicBezTo>
                    <a:cubicBezTo>
                      <a:pt x="2037156" y="1881669"/>
                      <a:pt x="2052910" y="1881669"/>
                      <a:pt x="2068664" y="1881669"/>
                    </a:cubicBezTo>
                    <a:cubicBezTo>
                      <a:pt x="2144282" y="1881669"/>
                      <a:pt x="2223052" y="1880399"/>
                      <a:pt x="2298671" y="1880399"/>
                    </a:cubicBezTo>
                    <a:cubicBezTo>
                      <a:pt x="2386892" y="1880399"/>
                      <a:pt x="2471963" y="1881669"/>
                      <a:pt x="2560185" y="1881669"/>
                    </a:cubicBezTo>
                    <a:cubicBezTo>
                      <a:pt x="2689367" y="1881669"/>
                      <a:pt x="2821700" y="1881669"/>
                      <a:pt x="2950882" y="1881669"/>
                    </a:cubicBezTo>
                    <a:cubicBezTo>
                      <a:pt x="3070611" y="1881669"/>
                      <a:pt x="3190341" y="1882939"/>
                      <a:pt x="3310071" y="1884209"/>
                    </a:cubicBezTo>
                    <a:cubicBezTo>
                      <a:pt x="3363634" y="1884209"/>
                      <a:pt x="3420348" y="1885479"/>
                      <a:pt x="3473911" y="1885479"/>
                    </a:cubicBezTo>
                    <a:cubicBezTo>
                      <a:pt x="3647204" y="1884209"/>
                      <a:pt x="3817346" y="1877859"/>
                      <a:pt x="3981691" y="1877859"/>
                    </a:cubicBezTo>
                    <a:cubicBezTo>
                      <a:pt x="3985501" y="1877859"/>
                      <a:pt x="3990581" y="1875319"/>
                      <a:pt x="3994391" y="1872779"/>
                    </a:cubicBezTo>
                    <a:cubicBezTo>
                      <a:pt x="3999471" y="1868969"/>
                      <a:pt x="4002011" y="1862619"/>
                      <a:pt x="4004551" y="1860079"/>
                    </a:cubicBezTo>
                    <a:cubicBezTo>
                      <a:pt x="4005821" y="1803586"/>
                      <a:pt x="4007091" y="1744231"/>
                      <a:pt x="4008361" y="1684877"/>
                    </a:cubicBezTo>
                    <a:cubicBezTo>
                      <a:pt x="4009631" y="1593019"/>
                      <a:pt x="4019791" y="711182"/>
                      <a:pt x="4021061" y="619324"/>
                    </a:cubicBezTo>
                    <a:cubicBezTo>
                      <a:pt x="4021061" y="564210"/>
                      <a:pt x="4022331" y="509095"/>
                      <a:pt x="4023601" y="453980"/>
                    </a:cubicBezTo>
                    <a:cubicBezTo>
                      <a:pt x="4024871" y="394626"/>
                      <a:pt x="4026141" y="335271"/>
                      <a:pt x="4028681" y="275917"/>
                    </a:cubicBezTo>
                    <a:cubicBezTo>
                      <a:pt x="4029951" y="240587"/>
                      <a:pt x="4029951" y="203844"/>
                      <a:pt x="4035031" y="168514"/>
                    </a:cubicBezTo>
                    <a:cubicBezTo>
                      <a:pt x="4040111" y="126118"/>
                      <a:pt x="4042651" y="85135"/>
                      <a:pt x="4041381" y="43744"/>
                    </a:cubicBezTo>
                    <a:cubicBezTo>
                      <a:pt x="4041381" y="37394"/>
                      <a:pt x="4037571" y="29774"/>
                      <a:pt x="4031221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1930756" y="631496"/>
              <a:ext cx="2176975" cy="690472"/>
              <a:chOff x="0" y="0"/>
              <a:chExt cx="383132" cy="121518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383132" cy="121518"/>
              </a:xfrm>
              <a:custGeom>
                <a:avLst/>
                <a:gdLst/>
                <a:ahLst/>
                <a:cxnLst/>
                <a:rect r="r" b="b" t="t" l="l"/>
                <a:pathLst>
                  <a:path h="121518" w="383132">
                    <a:moveTo>
                      <a:pt x="60759" y="0"/>
                    </a:moveTo>
                    <a:lnTo>
                      <a:pt x="322373" y="0"/>
                    </a:lnTo>
                    <a:cubicBezTo>
                      <a:pt x="338487" y="0"/>
                      <a:pt x="353942" y="6401"/>
                      <a:pt x="365336" y="17796"/>
                    </a:cubicBezTo>
                    <a:cubicBezTo>
                      <a:pt x="376731" y="29190"/>
                      <a:pt x="383132" y="44645"/>
                      <a:pt x="383132" y="60759"/>
                    </a:cubicBezTo>
                    <a:lnTo>
                      <a:pt x="383132" y="60759"/>
                    </a:lnTo>
                    <a:cubicBezTo>
                      <a:pt x="383132" y="94315"/>
                      <a:pt x="355929" y="121518"/>
                      <a:pt x="322373" y="121518"/>
                    </a:cubicBezTo>
                    <a:lnTo>
                      <a:pt x="60759" y="121518"/>
                    </a:lnTo>
                    <a:cubicBezTo>
                      <a:pt x="27203" y="121518"/>
                      <a:pt x="0" y="94315"/>
                      <a:pt x="0" y="60759"/>
                    </a:cubicBezTo>
                    <a:lnTo>
                      <a:pt x="0" y="60759"/>
                    </a:lnTo>
                    <a:cubicBezTo>
                      <a:pt x="0" y="27203"/>
                      <a:pt x="27203" y="0"/>
                      <a:pt x="6075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0"/>
                <a:ext cx="383132" cy="12151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6251443" y="631496"/>
              <a:ext cx="2176975" cy="690472"/>
              <a:chOff x="0" y="0"/>
              <a:chExt cx="383132" cy="121518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383132" cy="121518"/>
              </a:xfrm>
              <a:custGeom>
                <a:avLst/>
                <a:gdLst/>
                <a:ahLst/>
                <a:cxnLst/>
                <a:rect r="r" b="b" t="t" l="l"/>
                <a:pathLst>
                  <a:path h="121518" w="383132">
                    <a:moveTo>
                      <a:pt x="60759" y="0"/>
                    </a:moveTo>
                    <a:lnTo>
                      <a:pt x="322373" y="0"/>
                    </a:lnTo>
                    <a:cubicBezTo>
                      <a:pt x="338487" y="0"/>
                      <a:pt x="353942" y="6401"/>
                      <a:pt x="365336" y="17796"/>
                    </a:cubicBezTo>
                    <a:cubicBezTo>
                      <a:pt x="376731" y="29190"/>
                      <a:pt x="383132" y="44645"/>
                      <a:pt x="383132" y="60759"/>
                    </a:cubicBezTo>
                    <a:lnTo>
                      <a:pt x="383132" y="60759"/>
                    </a:lnTo>
                    <a:cubicBezTo>
                      <a:pt x="383132" y="94315"/>
                      <a:pt x="355929" y="121518"/>
                      <a:pt x="322373" y="121518"/>
                    </a:cubicBezTo>
                    <a:lnTo>
                      <a:pt x="60759" y="121518"/>
                    </a:lnTo>
                    <a:cubicBezTo>
                      <a:pt x="27203" y="121518"/>
                      <a:pt x="0" y="94315"/>
                      <a:pt x="0" y="60759"/>
                    </a:cubicBezTo>
                    <a:lnTo>
                      <a:pt x="0" y="60759"/>
                    </a:lnTo>
                    <a:cubicBezTo>
                      <a:pt x="0" y="27203"/>
                      <a:pt x="27203" y="0"/>
                      <a:pt x="6075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0"/>
                <a:ext cx="383132" cy="12151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0572130" y="631496"/>
              <a:ext cx="2176975" cy="690472"/>
              <a:chOff x="0" y="0"/>
              <a:chExt cx="383132" cy="121518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383132" cy="121518"/>
              </a:xfrm>
              <a:custGeom>
                <a:avLst/>
                <a:gdLst/>
                <a:ahLst/>
                <a:cxnLst/>
                <a:rect r="r" b="b" t="t" l="l"/>
                <a:pathLst>
                  <a:path h="121518" w="383132">
                    <a:moveTo>
                      <a:pt x="60759" y="0"/>
                    </a:moveTo>
                    <a:lnTo>
                      <a:pt x="322373" y="0"/>
                    </a:lnTo>
                    <a:cubicBezTo>
                      <a:pt x="338487" y="0"/>
                      <a:pt x="353942" y="6401"/>
                      <a:pt x="365336" y="17796"/>
                    </a:cubicBezTo>
                    <a:cubicBezTo>
                      <a:pt x="376731" y="29190"/>
                      <a:pt x="383132" y="44645"/>
                      <a:pt x="383132" y="60759"/>
                    </a:cubicBezTo>
                    <a:lnTo>
                      <a:pt x="383132" y="60759"/>
                    </a:lnTo>
                    <a:cubicBezTo>
                      <a:pt x="383132" y="94315"/>
                      <a:pt x="355929" y="121518"/>
                      <a:pt x="322373" y="121518"/>
                    </a:cubicBezTo>
                    <a:lnTo>
                      <a:pt x="60759" y="121518"/>
                    </a:lnTo>
                    <a:cubicBezTo>
                      <a:pt x="27203" y="121518"/>
                      <a:pt x="0" y="94315"/>
                      <a:pt x="0" y="60759"/>
                    </a:cubicBezTo>
                    <a:lnTo>
                      <a:pt x="0" y="60759"/>
                    </a:lnTo>
                    <a:cubicBezTo>
                      <a:pt x="0" y="27203"/>
                      <a:pt x="27203" y="0"/>
                      <a:pt x="6075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0"/>
                <a:ext cx="383132" cy="12151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14892817" y="631496"/>
              <a:ext cx="2176975" cy="690472"/>
              <a:chOff x="0" y="0"/>
              <a:chExt cx="383132" cy="121518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383132" cy="121518"/>
              </a:xfrm>
              <a:custGeom>
                <a:avLst/>
                <a:gdLst/>
                <a:ahLst/>
                <a:cxnLst/>
                <a:rect r="r" b="b" t="t" l="l"/>
                <a:pathLst>
                  <a:path h="121518" w="383132">
                    <a:moveTo>
                      <a:pt x="60759" y="0"/>
                    </a:moveTo>
                    <a:lnTo>
                      <a:pt x="322373" y="0"/>
                    </a:lnTo>
                    <a:cubicBezTo>
                      <a:pt x="338487" y="0"/>
                      <a:pt x="353942" y="6401"/>
                      <a:pt x="365336" y="17796"/>
                    </a:cubicBezTo>
                    <a:cubicBezTo>
                      <a:pt x="376731" y="29190"/>
                      <a:pt x="383132" y="44645"/>
                      <a:pt x="383132" y="60759"/>
                    </a:cubicBezTo>
                    <a:lnTo>
                      <a:pt x="383132" y="60759"/>
                    </a:lnTo>
                    <a:cubicBezTo>
                      <a:pt x="383132" y="94315"/>
                      <a:pt x="355929" y="121518"/>
                      <a:pt x="322373" y="121518"/>
                    </a:cubicBezTo>
                    <a:lnTo>
                      <a:pt x="60759" y="121518"/>
                    </a:lnTo>
                    <a:cubicBezTo>
                      <a:pt x="27203" y="121518"/>
                      <a:pt x="0" y="94315"/>
                      <a:pt x="0" y="60759"/>
                    </a:cubicBezTo>
                    <a:lnTo>
                      <a:pt x="0" y="60759"/>
                    </a:lnTo>
                    <a:cubicBezTo>
                      <a:pt x="0" y="27203"/>
                      <a:pt x="27203" y="0"/>
                      <a:pt x="6075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0"/>
                <a:ext cx="383132" cy="12151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19213505" y="631496"/>
              <a:ext cx="2176975" cy="690472"/>
              <a:chOff x="0" y="0"/>
              <a:chExt cx="383132" cy="121518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383132" cy="121518"/>
              </a:xfrm>
              <a:custGeom>
                <a:avLst/>
                <a:gdLst/>
                <a:ahLst/>
                <a:cxnLst/>
                <a:rect r="r" b="b" t="t" l="l"/>
                <a:pathLst>
                  <a:path h="121518" w="383132">
                    <a:moveTo>
                      <a:pt x="60759" y="0"/>
                    </a:moveTo>
                    <a:lnTo>
                      <a:pt x="322373" y="0"/>
                    </a:lnTo>
                    <a:cubicBezTo>
                      <a:pt x="338487" y="0"/>
                      <a:pt x="353942" y="6401"/>
                      <a:pt x="365336" y="17796"/>
                    </a:cubicBezTo>
                    <a:cubicBezTo>
                      <a:pt x="376731" y="29190"/>
                      <a:pt x="383132" y="44645"/>
                      <a:pt x="383132" y="60759"/>
                    </a:cubicBezTo>
                    <a:lnTo>
                      <a:pt x="383132" y="60759"/>
                    </a:lnTo>
                    <a:cubicBezTo>
                      <a:pt x="383132" y="94315"/>
                      <a:pt x="355929" y="121518"/>
                      <a:pt x="322373" y="121518"/>
                    </a:cubicBezTo>
                    <a:lnTo>
                      <a:pt x="60759" y="121518"/>
                    </a:lnTo>
                    <a:cubicBezTo>
                      <a:pt x="27203" y="121518"/>
                      <a:pt x="0" y="94315"/>
                      <a:pt x="0" y="60759"/>
                    </a:cubicBezTo>
                    <a:lnTo>
                      <a:pt x="0" y="60759"/>
                    </a:lnTo>
                    <a:cubicBezTo>
                      <a:pt x="0" y="27203"/>
                      <a:pt x="27203" y="0"/>
                      <a:pt x="6075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0"/>
                <a:ext cx="383132" cy="12151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TextBox 23" id="23"/>
          <p:cNvSpPr txBox="true"/>
          <p:nvPr/>
        </p:nvSpPr>
        <p:spPr>
          <a:xfrm rot="0">
            <a:off x="1028700" y="2892311"/>
            <a:ext cx="15679757" cy="7394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It feels logical:</a:t>
            </a:r>
          </a:p>
          <a:p>
            <a:pPr algn="ctr">
              <a:lnSpc>
                <a:spcPts val="3233"/>
              </a:lnSpc>
            </a:pPr>
            <a:r>
              <a:rPr lang="en-US" b="true" sz="3403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Pupil struggling</a:t>
            </a:r>
          </a:p>
          <a:p>
            <a:pPr algn="ctr">
              <a:lnSpc>
                <a:spcPts val="3233"/>
              </a:lnSpc>
            </a:pPr>
            <a:r>
              <a:rPr lang="en-US" b="true" sz="3403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↓</a:t>
            </a:r>
          </a:p>
          <a:p>
            <a:pPr algn="ctr">
              <a:lnSpc>
                <a:spcPts val="3233"/>
              </a:lnSpc>
            </a:pPr>
            <a:r>
              <a:rPr lang="en-US" b="true" sz="3403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Give them more adult support</a:t>
            </a:r>
          </a:p>
          <a:p>
            <a:pPr algn="ctr">
              <a:lnSpc>
                <a:spcPts val="3233"/>
              </a:lnSpc>
            </a:pPr>
            <a:r>
              <a:rPr lang="en-US" b="true" sz="3403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↓</a:t>
            </a:r>
          </a:p>
          <a:p>
            <a:pPr algn="ctr">
              <a:lnSpc>
                <a:spcPts val="3233"/>
              </a:lnSpc>
            </a:pPr>
            <a:r>
              <a:rPr lang="en-US" b="true" sz="3403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Pupil makes more progress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But research suggests the relationshi</a:t>
            </a: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p </a:t>
            </a: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isn't that straightforward. The impact of TAs depends on: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how they are deployed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what they are asked to do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how prepared they are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the quality of interactions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how their work connects to teaching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whether support develops independence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So our question shouldn't simply be: “Does this pupil have support?”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It should be: “What is the support enabling the pupil to do?”</a:t>
            </a:r>
          </a:p>
          <a:p>
            <a:pPr algn="l">
              <a:lnSpc>
                <a:spcPts val="3233"/>
              </a:lnSpc>
            </a:pPr>
          </a:p>
          <a:p>
            <a:pPr algn="l">
              <a:lnSpc>
                <a:spcPts val="3233"/>
              </a:lnSpc>
            </a:pPr>
          </a:p>
          <a:p>
            <a:pPr algn="l" marL="0" indent="0" lvl="0">
              <a:lnSpc>
                <a:spcPts val="3233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13433"/>
            <a:ext cx="16230600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A Key Finding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366812" y="1436633"/>
            <a:ext cx="18027803" cy="8850367"/>
            <a:chOff x="0" y="0"/>
            <a:chExt cx="24037071" cy="11800489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1130338" y="658516"/>
              <a:ext cx="22906733" cy="11141972"/>
              <a:chOff x="0" y="0"/>
              <a:chExt cx="3969551" cy="1930813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-564"/>
                <a:ext cx="3969874" cy="1928838"/>
              </a:xfrm>
              <a:custGeom>
                <a:avLst/>
                <a:gdLst/>
                <a:ahLst/>
                <a:cxnLst/>
                <a:rect r="r" b="b" t="t" l="l"/>
                <a:pathLst>
                  <a:path h="1928838" w="3969874">
                    <a:moveTo>
                      <a:pt x="3959391" y="27234"/>
                    </a:moveTo>
                    <a:cubicBezTo>
                      <a:pt x="3950501" y="23424"/>
                      <a:pt x="3941611" y="20884"/>
                      <a:pt x="3932721" y="20884"/>
                    </a:cubicBezTo>
                    <a:cubicBezTo>
                      <a:pt x="3906051" y="19614"/>
                      <a:pt x="3847395" y="19614"/>
                      <a:pt x="3782442" y="17074"/>
                    </a:cubicBezTo>
                    <a:cubicBezTo>
                      <a:pt x="3633978" y="11994"/>
                      <a:pt x="3488607" y="5644"/>
                      <a:pt x="3340143" y="3104"/>
                    </a:cubicBezTo>
                    <a:cubicBezTo>
                      <a:pt x="3219515" y="564"/>
                      <a:pt x="3101981" y="3104"/>
                      <a:pt x="2981354" y="1834"/>
                    </a:cubicBezTo>
                    <a:cubicBezTo>
                      <a:pt x="2928773" y="1834"/>
                      <a:pt x="2876192" y="-706"/>
                      <a:pt x="2823611" y="1834"/>
                    </a:cubicBezTo>
                    <a:cubicBezTo>
                      <a:pt x="2696798" y="9454"/>
                      <a:pt x="2569985" y="10724"/>
                      <a:pt x="2440079" y="8184"/>
                    </a:cubicBezTo>
                    <a:cubicBezTo>
                      <a:pt x="2375125" y="6914"/>
                      <a:pt x="2310172" y="6914"/>
                      <a:pt x="2245219" y="6914"/>
                    </a:cubicBezTo>
                    <a:cubicBezTo>
                      <a:pt x="2127685" y="6914"/>
                      <a:pt x="2010151" y="6914"/>
                      <a:pt x="1892617" y="5644"/>
                    </a:cubicBezTo>
                    <a:cubicBezTo>
                      <a:pt x="1768897" y="4374"/>
                      <a:pt x="550253" y="1834"/>
                      <a:pt x="429626" y="564"/>
                    </a:cubicBezTo>
                    <a:cubicBezTo>
                      <a:pt x="330650" y="-706"/>
                      <a:pt x="234767" y="564"/>
                      <a:pt x="135791" y="564"/>
                    </a:cubicBezTo>
                    <a:cubicBezTo>
                      <a:pt x="67744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24725"/>
                      <a:pt x="16510" y="207265"/>
                      <a:pt x="17780" y="288357"/>
                    </a:cubicBezTo>
                    <a:cubicBezTo>
                      <a:pt x="19050" y="370898"/>
                      <a:pt x="17780" y="453438"/>
                      <a:pt x="16510" y="537426"/>
                    </a:cubicBezTo>
                    <a:cubicBezTo>
                      <a:pt x="15240" y="622863"/>
                      <a:pt x="2540" y="1519220"/>
                      <a:pt x="2540" y="1604657"/>
                    </a:cubicBezTo>
                    <a:cubicBezTo>
                      <a:pt x="2540" y="1688645"/>
                      <a:pt x="1270" y="1772633"/>
                      <a:pt x="0" y="1856621"/>
                    </a:cubicBezTo>
                    <a:cubicBezTo>
                      <a:pt x="0" y="1874227"/>
                      <a:pt x="3810" y="1884387"/>
                      <a:pt x="15240" y="1889467"/>
                    </a:cubicBezTo>
                    <a:cubicBezTo>
                      <a:pt x="22860" y="1893277"/>
                      <a:pt x="31750" y="1895817"/>
                      <a:pt x="40640" y="1897087"/>
                    </a:cubicBezTo>
                    <a:cubicBezTo>
                      <a:pt x="132697" y="1902167"/>
                      <a:pt x="250232" y="1905977"/>
                      <a:pt x="367766" y="1911057"/>
                    </a:cubicBezTo>
                    <a:cubicBezTo>
                      <a:pt x="432719" y="1913597"/>
                      <a:pt x="497672" y="1918677"/>
                      <a:pt x="562625" y="1919947"/>
                    </a:cubicBezTo>
                    <a:cubicBezTo>
                      <a:pt x="670880" y="1922487"/>
                      <a:pt x="1877152" y="1923757"/>
                      <a:pt x="1985407" y="1925027"/>
                    </a:cubicBezTo>
                    <a:cubicBezTo>
                      <a:pt x="2000872" y="1925027"/>
                      <a:pt x="2016337" y="1925027"/>
                      <a:pt x="2031802" y="1925027"/>
                    </a:cubicBezTo>
                    <a:cubicBezTo>
                      <a:pt x="2106034" y="1925027"/>
                      <a:pt x="2183359" y="1923757"/>
                      <a:pt x="2257591" y="1923757"/>
                    </a:cubicBezTo>
                    <a:cubicBezTo>
                      <a:pt x="2344195" y="1923757"/>
                      <a:pt x="2427706" y="1925027"/>
                      <a:pt x="2514310" y="1925027"/>
                    </a:cubicBezTo>
                    <a:cubicBezTo>
                      <a:pt x="2641124" y="1925027"/>
                      <a:pt x="2771030" y="1925027"/>
                      <a:pt x="2897843" y="1925027"/>
                    </a:cubicBezTo>
                    <a:cubicBezTo>
                      <a:pt x="3015377" y="1925027"/>
                      <a:pt x="3132911" y="1926297"/>
                      <a:pt x="3250446" y="1927567"/>
                    </a:cubicBezTo>
                    <a:cubicBezTo>
                      <a:pt x="3303026" y="1927567"/>
                      <a:pt x="3358701" y="1928837"/>
                      <a:pt x="3411282" y="1928837"/>
                    </a:cubicBezTo>
                    <a:cubicBezTo>
                      <a:pt x="3581397" y="1927567"/>
                      <a:pt x="3748419" y="1921217"/>
                      <a:pt x="3909861" y="1921217"/>
                    </a:cubicBezTo>
                    <a:cubicBezTo>
                      <a:pt x="3913671" y="1921217"/>
                      <a:pt x="3918751" y="1918677"/>
                      <a:pt x="3922561" y="1916137"/>
                    </a:cubicBezTo>
                    <a:cubicBezTo>
                      <a:pt x="3927641" y="1912327"/>
                      <a:pt x="3930181" y="1905977"/>
                      <a:pt x="3932721" y="1903437"/>
                    </a:cubicBezTo>
                    <a:cubicBezTo>
                      <a:pt x="3933991" y="1846485"/>
                      <a:pt x="3935261" y="1785666"/>
                      <a:pt x="3936531" y="1724847"/>
                    </a:cubicBezTo>
                    <a:cubicBezTo>
                      <a:pt x="3937801" y="1630722"/>
                      <a:pt x="3947961" y="727124"/>
                      <a:pt x="3949231" y="632999"/>
                    </a:cubicBezTo>
                    <a:cubicBezTo>
                      <a:pt x="3949231" y="576524"/>
                      <a:pt x="3950501" y="520049"/>
                      <a:pt x="3951771" y="463574"/>
                    </a:cubicBezTo>
                    <a:cubicBezTo>
                      <a:pt x="3953041" y="402755"/>
                      <a:pt x="3954311" y="341936"/>
                      <a:pt x="3956851" y="281117"/>
                    </a:cubicBezTo>
                    <a:cubicBezTo>
                      <a:pt x="3958121" y="244915"/>
                      <a:pt x="3958121" y="207265"/>
                      <a:pt x="3963201" y="171063"/>
                    </a:cubicBezTo>
                    <a:cubicBezTo>
                      <a:pt x="3968281" y="127621"/>
                      <a:pt x="3970821" y="85627"/>
                      <a:pt x="3969551" y="43744"/>
                    </a:cubicBezTo>
                    <a:cubicBezTo>
                      <a:pt x="3969551" y="37394"/>
                      <a:pt x="3965741" y="29774"/>
                      <a:pt x="3959391" y="27234"/>
                    </a:cubicBezTo>
                    <a:close/>
                  </a:path>
                </a:pathLst>
              </a:custGeom>
              <a:solidFill>
                <a:srgbClr val="64220A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0"/>
              <a:ext cx="23321235" cy="11357813"/>
              <a:chOff x="0" y="0"/>
              <a:chExt cx="4041381" cy="1968217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-564"/>
                <a:ext cx="4041704" cy="1966241"/>
              </a:xfrm>
              <a:custGeom>
                <a:avLst/>
                <a:gdLst/>
                <a:ahLst/>
                <a:cxnLst/>
                <a:rect r="r" b="b" t="t" l="l"/>
                <a:pathLst>
                  <a:path h="1966241" w="4041704">
                    <a:moveTo>
                      <a:pt x="4031221" y="27234"/>
                    </a:moveTo>
                    <a:cubicBezTo>
                      <a:pt x="4022331" y="23424"/>
                      <a:pt x="4013441" y="20884"/>
                      <a:pt x="4004551" y="20884"/>
                    </a:cubicBezTo>
                    <a:cubicBezTo>
                      <a:pt x="3977881" y="19614"/>
                      <a:pt x="3918171" y="19614"/>
                      <a:pt x="3852005" y="17074"/>
                    </a:cubicBezTo>
                    <a:cubicBezTo>
                      <a:pt x="3700768" y="11994"/>
                      <a:pt x="3552681" y="5644"/>
                      <a:pt x="3401444" y="3104"/>
                    </a:cubicBezTo>
                    <a:cubicBezTo>
                      <a:pt x="3278563" y="564"/>
                      <a:pt x="3158834" y="3104"/>
                      <a:pt x="3035953" y="1834"/>
                    </a:cubicBezTo>
                    <a:cubicBezTo>
                      <a:pt x="2982390" y="1834"/>
                      <a:pt x="2928827" y="-706"/>
                      <a:pt x="2875263" y="1834"/>
                    </a:cubicBezTo>
                    <a:cubicBezTo>
                      <a:pt x="2746081" y="9454"/>
                      <a:pt x="2616899" y="10724"/>
                      <a:pt x="2484567" y="8184"/>
                    </a:cubicBezTo>
                    <a:cubicBezTo>
                      <a:pt x="2418400" y="6914"/>
                      <a:pt x="2352234" y="6914"/>
                      <a:pt x="2286068" y="6914"/>
                    </a:cubicBezTo>
                    <a:cubicBezTo>
                      <a:pt x="2166338" y="6914"/>
                      <a:pt x="2046608" y="6914"/>
                      <a:pt x="1926879" y="5644"/>
                    </a:cubicBezTo>
                    <a:cubicBezTo>
                      <a:pt x="1800848" y="4374"/>
                      <a:pt x="559441" y="1834"/>
                      <a:pt x="436560" y="564"/>
                    </a:cubicBezTo>
                    <a:cubicBezTo>
                      <a:pt x="335735" y="-706"/>
                      <a:pt x="238061" y="564"/>
                      <a:pt x="137236" y="564"/>
                    </a:cubicBezTo>
                    <a:cubicBezTo>
                      <a:pt x="67919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25962"/>
                      <a:pt x="16510" y="210217"/>
                      <a:pt x="17780" y="292994"/>
                    </a:cubicBezTo>
                    <a:cubicBezTo>
                      <a:pt x="19050" y="377249"/>
                      <a:pt x="17780" y="461504"/>
                      <a:pt x="16510" y="547237"/>
                    </a:cubicBezTo>
                    <a:cubicBezTo>
                      <a:pt x="15240" y="634449"/>
                      <a:pt x="2540" y="1549429"/>
                      <a:pt x="2540" y="1636640"/>
                    </a:cubicBezTo>
                    <a:cubicBezTo>
                      <a:pt x="2540" y="1722373"/>
                      <a:pt x="1270" y="1808106"/>
                      <a:pt x="0" y="1893840"/>
                    </a:cubicBezTo>
                    <a:cubicBezTo>
                      <a:pt x="0" y="1911631"/>
                      <a:pt x="3810" y="1921791"/>
                      <a:pt x="15240" y="1926871"/>
                    </a:cubicBezTo>
                    <a:cubicBezTo>
                      <a:pt x="22860" y="1930681"/>
                      <a:pt x="31750" y="1933221"/>
                      <a:pt x="40640" y="1934491"/>
                    </a:cubicBezTo>
                    <a:cubicBezTo>
                      <a:pt x="134085" y="1939571"/>
                      <a:pt x="253815" y="1943381"/>
                      <a:pt x="373545" y="1948461"/>
                    </a:cubicBezTo>
                    <a:cubicBezTo>
                      <a:pt x="439711" y="1951001"/>
                      <a:pt x="505877" y="1956081"/>
                      <a:pt x="572044" y="1957351"/>
                    </a:cubicBezTo>
                    <a:cubicBezTo>
                      <a:pt x="682321" y="1959891"/>
                      <a:pt x="1911125" y="1961161"/>
                      <a:pt x="2021402" y="1962431"/>
                    </a:cubicBezTo>
                    <a:cubicBezTo>
                      <a:pt x="2037156" y="1962431"/>
                      <a:pt x="2052910" y="1962431"/>
                      <a:pt x="2068664" y="1962431"/>
                    </a:cubicBezTo>
                    <a:cubicBezTo>
                      <a:pt x="2144282" y="1962431"/>
                      <a:pt x="2223052" y="1961161"/>
                      <a:pt x="2298671" y="1961161"/>
                    </a:cubicBezTo>
                    <a:cubicBezTo>
                      <a:pt x="2386892" y="1961161"/>
                      <a:pt x="2471963" y="1962431"/>
                      <a:pt x="2560185" y="1962431"/>
                    </a:cubicBezTo>
                    <a:cubicBezTo>
                      <a:pt x="2689367" y="1962431"/>
                      <a:pt x="2821700" y="1962431"/>
                      <a:pt x="2950882" y="1962431"/>
                    </a:cubicBezTo>
                    <a:cubicBezTo>
                      <a:pt x="3070611" y="1962431"/>
                      <a:pt x="3190341" y="1963701"/>
                      <a:pt x="3310071" y="1964971"/>
                    </a:cubicBezTo>
                    <a:cubicBezTo>
                      <a:pt x="3363634" y="1964971"/>
                      <a:pt x="3420348" y="1966241"/>
                      <a:pt x="3473911" y="1966241"/>
                    </a:cubicBezTo>
                    <a:cubicBezTo>
                      <a:pt x="3647204" y="1964971"/>
                      <a:pt x="3817346" y="1958621"/>
                      <a:pt x="3981691" y="1958621"/>
                    </a:cubicBezTo>
                    <a:cubicBezTo>
                      <a:pt x="3985501" y="1958621"/>
                      <a:pt x="3990581" y="1956081"/>
                      <a:pt x="3994391" y="1953541"/>
                    </a:cubicBezTo>
                    <a:cubicBezTo>
                      <a:pt x="3999471" y="1949731"/>
                      <a:pt x="4002011" y="1943381"/>
                      <a:pt x="4004551" y="1940841"/>
                    </a:cubicBezTo>
                    <a:cubicBezTo>
                      <a:pt x="4005821" y="1883492"/>
                      <a:pt x="4007091" y="1821410"/>
                      <a:pt x="4008361" y="1759327"/>
                    </a:cubicBezTo>
                    <a:cubicBezTo>
                      <a:pt x="4009631" y="1663247"/>
                      <a:pt x="4019791" y="740876"/>
                      <a:pt x="4021061" y="644796"/>
                    </a:cubicBezTo>
                    <a:cubicBezTo>
                      <a:pt x="4021061" y="587147"/>
                      <a:pt x="4022331" y="529499"/>
                      <a:pt x="4023601" y="471851"/>
                    </a:cubicBezTo>
                    <a:cubicBezTo>
                      <a:pt x="4024871" y="409768"/>
                      <a:pt x="4026141" y="347686"/>
                      <a:pt x="4028681" y="285603"/>
                    </a:cubicBezTo>
                    <a:cubicBezTo>
                      <a:pt x="4029951" y="248649"/>
                      <a:pt x="4029951" y="210217"/>
                      <a:pt x="4035031" y="173263"/>
                    </a:cubicBezTo>
                    <a:cubicBezTo>
                      <a:pt x="4040111" y="128918"/>
                      <a:pt x="4042651" y="86052"/>
                      <a:pt x="4041381" y="43744"/>
                    </a:cubicBezTo>
                    <a:cubicBezTo>
                      <a:pt x="4041381" y="37394"/>
                      <a:pt x="4037571" y="29774"/>
                      <a:pt x="4031221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1930756" y="658516"/>
              <a:ext cx="2176975" cy="720017"/>
              <a:chOff x="0" y="0"/>
              <a:chExt cx="383132" cy="126718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383132" cy="126718"/>
              </a:xfrm>
              <a:custGeom>
                <a:avLst/>
                <a:gdLst/>
                <a:ahLst/>
                <a:cxnLst/>
                <a:rect r="r" b="b" t="t" l="l"/>
                <a:pathLst>
                  <a:path h="126718" w="383132">
                    <a:moveTo>
                      <a:pt x="63359" y="0"/>
                    </a:moveTo>
                    <a:lnTo>
                      <a:pt x="319773" y="0"/>
                    </a:lnTo>
                    <a:cubicBezTo>
                      <a:pt x="336577" y="0"/>
                      <a:pt x="352693" y="6675"/>
                      <a:pt x="364575" y="18557"/>
                    </a:cubicBezTo>
                    <a:cubicBezTo>
                      <a:pt x="376457" y="30439"/>
                      <a:pt x="383132" y="46555"/>
                      <a:pt x="383132" y="63359"/>
                    </a:cubicBezTo>
                    <a:lnTo>
                      <a:pt x="383132" y="63359"/>
                    </a:lnTo>
                    <a:cubicBezTo>
                      <a:pt x="383132" y="98351"/>
                      <a:pt x="354765" y="126718"/>
                      <a:pt x="319773" y="126718"/>
                    </a:cubicBezTo>
                    <a:lnTo>
                      <a:pt x="63359" y="126718"/>
                    </a:lnTo>
                    <a:cubicBezTo>
                      <a:pt x="46555" y="126718"/>
                      <a:pt x="30439" y="120042"/>
                      <a:pt x="18557" y="108160"/>
                    </a:cubicBezTo>
                    <a:cubicBezTo>
                      <a:pt x="6675" y="96278"/>
                      <a:pt x="0" y="80163"/>
                      <a:pt x="0" y="63359"/>
                    </a:cubicBezTo>
                    <a:lnTo>
                      <a:pt x="0" y="63359"/>
                    </a:lnTo>
                    <a:cubicBezTo>
                      <a:pt x="0" y="46555"/>
                      <a:pt x="6675" y="30439"/>
                      <a:pt x="18557" y="18557"/>
                    </a:cubicBezTo>
                    <a:cubicBezTo>
                      <a:pt x="30439" y="6675"/>
                      <a:pt x="46555" y="0"/>
                      <a:pt x="6335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0"/>
                <a:ext cx="383132" cy="12671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6251443" y="658516"/>
              <a:ext cx="2176975" cy="720017"/>
              <a:chOff x="0" y="0"/>
              <a:chExt cx="383132" cy="126718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383132" cy="126718"/>
              </a:xfrm>
              <a:custGeom>
                <a:avLst/>
                <a:gdLst/>
                <a:ahLst/>
                <a:cxnLst/>
                <a:rect r="r" b="b" t="t" l="l"/>
                <a:pathLst>
                  <a:path h="126718" w="383132">
                    <a:moveTo>
                      <a:pt x="63359" y="0"/>
                    </a:moveTo>
                    <a:lnTo>
                      <a:pt x="319773" y="0"/>
                    </a:lnTo>
                    <a:cubicBezTo>
                      <a:pt x="336577" y="0"/>
                      <a:pt x="352693" y="6675"/>
                      <a:pt x="364575" y="18557"/>
                    </a:cubicBezTo>
                    <a:cubicBezTo>
                      <a:pt x="376457" y="30439"/>
                      <a:pt x="383132" y="46555"/>
                      <a:pt x="383132" y="63359"/>
                    </a:cubicBezTo>
                    <a:lnTo>
                      <a:pt x="383132" y="63359"/>
                    </a:lnTo>
                    <a:cubicBezTo>
                      <a:pt x="383132" y="98351"/>
                      <a:pt x="354765" y="126718"/>
                      <a:pt x="319773" y="126718"/>
                    </a:cubicBezTo>
                    <a:lnTo>
                      <a:pt x="63359" y="126718"/>
                    </a:lnTo>
                    <a:cubicBezTo>
                      <a:pt x="46555" y="126718"/>
                      <a:pt x="30439" y="120042"/>
                      <a:pt x="18557" y="108160"/>
                    </a:cubicBezTo>
                    <a:cubicBezTo>
                      <a:pt x="6675" y="96278"/>
                      <a:pt x="0" y="80163"/>
                      <a:pt x="0" y="63359"/>
                    </a:cubicBezTo>
                    <a:lnTo>
                      <a:pt x="0" y="63359"/>
                    </a:lnTo>
                    <a:cubicBezTo>
                      <a:pt x="0" y="46555"/>
                      <a:pt x="6675" y="30439"/>
                      <a:pt x="18557" y="18557"/>
                    </a:cubicBezTo>
                    <a:cubicBezTo>
                      <a:pt x="30439" y="6675"/>
                      <a:pt x="46555" y="0"/>
                      <a:pt x="6335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0"/>
                <a:ext cx="383132" cy="12671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0572130" y="658516"/>
              <a:ext cx="2176975" cy="720017"/>
              <a:chOff x="0" y="0"/>
              <a:chExt cx="383132" cy="126718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383132" cy="126718"/>
              </a:xfrm>
              <a:custGeom>
                <a:avLst/>
                <a:gdLst/>
                <a:ahLst/>
                <a:cxnLst/>
                <a:rect r="r" b="b" t="t" l="l"/>
                <a:pathLst>
                  <a:path h="126718" w="383132">
                    <a:moveTo>
                      <a:pt x="63359" y="0"/>
                    </a:moveTo>
                    <a:lnTo>
                      <a:pt x="319773" y="0"/>
                    </a:lnTo>
                    <a:cubicBezTo>
                      <a:pt x="336577" y="0"/>
                      <a:pt x="352693" y="6675"/>
                      <a:pt x="364575" y="18557"/>
                    </a:cubicBezTo>
                    <a:cubicBezTo>
                      <a:pt x="376457" y="30439"/>
                      <a:pt x="383132" y="46555"/>
                      <a:pt x="383132" y="63359"/>
                    </a:cubicBezTo>
                    <a:lnTo>
                      <a:pt x="383132" y="63359"/>
                    </a:lnTo>
                    <a:cubicBezTo>
                      <a:pt x="383132" y="98351"/>
                      <a:pt x="354765" y="126718"/>
                      <a:pt x="319773" y="126718"/>
                    </a:cubicBezTo>
                    <a:lnTo>
                      <a:pt x="63359" y="126718"/>
                    </a:lnTo>
                    <a:cubicBezTo>
                      <a:pt x="46555" y="126718"/>
                      <a:pt x="30439" y="120042"/>
                      <a:pt x="18557" y="108160"/>
                    </a:cubicBezTo>
                    <a:cubicBezTo>
                      <a:pt x="6675" y="96278"/>
                      <a:pt x="0" y="80163"/>
                      <a:pt x="0" y="63359"/>
                    </a:cubicBezTo>
                    <a:lnTo>
                      <a:pt x="0" y="63359"/>
                    </a:lnTo>
                    <a:cubicBezTo>
                      <a:pt x="0" y="46555"/>
                      <a:pt x="6675" y="30439"/>
                      <a:pt x="18557" y="18557"/>
                    </a:cubicBezTo>
                    <a:cubicBezTo>
                      <a:pt x="30439" y="6675"/>
                      <a:pt x="46555" y="0"/>
                      <a:pt x="6335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0"/>
                <a:ext cx="383132" cy="12671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14892817" y="658516"/>
              <a:ext cx="2176975" cy="720017"/>
              <a:chOff x="0" y="0"/>
              <a:chExt cx="383132" cy="126718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383132" cy="126718"/>
              </a:xfrm>
              <a:custGeom>
                <a:avLst/>
                <a:gdLst/>
                <a:ahLst/>
                <a:cxnLst/>
                <a:rect r="r" b="b" t="t" l="l"/>
                <a:pathLst>
                  <a:path h="126718" w="383132">
                    <a:moveTo>
                      <a:pt x="63359" y="0"/>
                    </a:moveTo>
                    <a:lnTo>
                      <a:pt x="319773" y="0"/>
                    </a:lnTo>
                    <a:cubicBezTo>
                      <a:pt x="336577" y="0"/>
                      <a:pt x="352693" y="6675"/>
                      <a:pt x="364575" y="18557"/>
                    </a:cubicBezTo>
                    <a:cubicBezTo>
                      <a:pt x="376457" y="30439"/>
                      <a:pt x="383132" y="46555"/>
                      <a:pt x="383132" y="63359"/>
                    </a:cubicBezTo>
                    <a:lnTo>
                      <a:pt x="383132" y="63359"/>
                    </a:lnTo>
                    <a:cubicBezTo>
                      <a:pt x="383132" y="98351"/>
                      <a:pt x="354765" y="126718"/>
                      <a:pt x="319773" y="126718"/>
                    </a:cubicBezTo>
                    <a:lnTo>
                      <a:pt x="63359" y="126718"/>
                    </a:lnTo>
                    <a:cubicBezTo>
                      <a:pt x="46555" y="126718"/>
                      <a:pt x="30439" y="120042"/>
                      <a:pt x="18557" y="108160"/>
                    </a:cubicBezTo>
                    <a:cubicBezTo>
                      <a:pt x="6675" y="96278"/>
                      <a:pt x="0" y="80163"/>
                      <a:pt x="0" y="63359"/>
                    </a:cubicBezTo>
                    <a:lnTo>
                      <a:pt x="0" y="63359"/>
                    </a:lnTo>
                    <a:cubicBezTo>
                      <a:pt x="0" y="46555"/>
                      <a:pt x="6675" y="30439"/>
                      <a:pt x="18557" y="18557"/>
                    </a:cubicBezTo>
                    <a:cubicBezTo>
                      <a:pt x="30439" y="6675"/>
                      <a:pt x="46555" y="0"/>
                      <a:pt x="6335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0"/>
                <a:ext cx="383132" cy="12671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19213505" y="658516"/>
              <a:ext cx="2176975" cy="720017"/>
              <a:chOff x="0" y="0"/>
              <a:chExt cx="383132" cy="126718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383132" cy="126718"/>
              </a:xfrm>
              <a:custGeom>
                <a:avLst/>
                <a:gdLst/>
                <a:ahLst/>
                <a:cxnLst/>
                <a:rect r="r" b="b" t="t" l="l"/>
                <a:pathLst>
                  <a:path h="126718" w="383132">
                    <a:moveTo>
                      <a:pt x="63359" y="0"/>
                    </a:moveTo>
                    <a:lnTo>
                      <a:pt x="319773" y="0"/>
                    </a:lnTo>
                    <a:cubicBezTo>
                      <a:pt x="336577" y="0"/>
                      <a:pt x="352693" y="6675"/>
                      <a:pt x="364575" y="18557"/>
                    </a:cubicBezTo>
                    <a:cubicBezTo>
                      <a:pt x="376457" y="30439"/>
                      <a:pt x="383132" y="46555"/>
                      <a:pt x="383132" y="63359"/>
                    </a:cubicBezTo>
                    <a:lnTo>
                      <a:pt x="383132" y="63359"/>
                    </a:lnTo>
                    <a:cubicBezTo>
                      <a:pt x="383132" y="98351"/>
                      <a:pt x="354765" y="126718"/>
                      <a:pt x="319773" y="126718"/>
                    </a:cubicBezTo>
                    <a:lnTo>
                      <a:pt x="63359" y="126718"/>
                    </a:lnTo>
                    <a:cubicBezTo>
                      <a:pt x="46555" y="126718"/>
                      <a:pt x="30439" y="120042"/>
                      <a:pt x="18557" y="108160"/>
                    </a:cubicBezTo>
                    <a:cubicBezTo>
                      <a:pt x="6675" y="96278"/>
                      <a:pt x="0" y="80163"/>
                      <a:pt x="0" y="63359"/>
                    </a:cubicBezTo>
                    <a:lnTo>
                      <a:pt x="0" y="63359"/>
                    </a:lnTo>
                    <a:cubicBezTo>
                      <a:pt x="0" y="46555"/>
                      <a:pt x="6675" y="30439"/>
                      <a:pt x="18557" y="18557"/>
                    </a:cubicBezTo>
                    <a:cubicBezTo>
                      <a:pt x="30439" y="6675"/>
                      <a:pt x="46555" y="0"/>
                      <a:pt x="6335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0"/>
                <a:ext cx="383132" cy="12671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TextBox 23" id="23"/>
          <p:cNvSpPr txBox="true"/>
          <p:nvPr/>
        </p:nvSpPr>
        <p:spPr>
          <a:xfrm rot="0">
            <a:off x="841413" y="3380401"/>
            <a:ext cx="16737376" cy="69851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Large-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scale UK research i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n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to TA d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eployme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nt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ra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ised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an impor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tant conc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r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n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. 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Pupils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re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ceiv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i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ng the greate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st amount of TA support were often pupils with the greatest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levels of need.</a:t>
            </a: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But those pupils could also exper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ience:</a:t>
            </a: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LESS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interaction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with the te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acher.</a:t>
            </a: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The unintended pattern can become:</a:t>
            </a:r>
          </a:p>
          <a:p>
            <a:pPr algn="ctr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Greater need</a:t>
            </a:r>
          </a:p>
          <a:p>
            <a:pPr algn="ctr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↓</a:t>
            </a:r>
          </a:p>
          <a:p>
            <a:pPr algn="ctr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More TA su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p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port</a:t>
            </a:r>
          </a:p>
          <a:p>
            <a:pPr algn="ctr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↓</a:t>
            </a:r>
          </a:p>
          <a:p>
            <a:pPr algn="ctr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Less teacher interaction</a:t>
            </a:r>
          </a:p>
          <a:p>
            <a:pPr algn="ctr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↓</a:t>
            </a:r>
          </a:p>
          <a:p>
            <a:pPr algn="ctr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Greater separation from high-quality classroom teaching</a:t>
            </a: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This does not mean TAs cause poorer outcomes. </a:t>
            </a: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It means: We need to think carefully about the model of deployment.</a:t>
            </a:r>
          </a:p>
          <a:p>
            <a:pPr algn="l">
              <a:lnSpc>
                <a:spcPts val="3233"/>
              </a:lnSpc>
            </a:pPr>
          </a:p>
          <a:p>
            <a:pPr algn="l">
              <a:lnSpc>
                <a:spcPts val="3233"/>
              </a:lnSpc>
            </a:pPr>
          </a:p>
          <a:p>
            <a:pPr algn="l" marL="0" indent="0" lvl="0">
              <a:lnSpc>
                <a:spcPts val="3233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481119"/>
            <a:ext cx="16230600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Supplement – Don't Replace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083224" y="1819879"/>
            <a:ext cx="842228" cy="842228"/>
          </a:xfrm>
          <a:custGeom>
            <a:avLst/>
            <a:gdLst/>
            <a:ahLst/>
            <a:cxnLst/>
            <a:rect r="r" b="b" t="t" l="l"/>
            <a:pathLst>
              <a:path h="842228" w="842228">
                <a:moveTo>
                  <a:pt x="0" y="0"/>
                </a:moveTo>
                <a:lnTo>
                  <a:pt x="842228" y="0"/>
                </a:lnTo>
                <a:lnTo>
                  <a:pt x="842228" y="842227"/>
                </a:lnTo>
                <a:lnTo>
                  <a:pt x="0" y="8422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7259300" y="272340"/>
            <a:ext cx="756360" cy="756360"/>
          </a:xfrm>
          <a:custGeom>
            <a:avLst/>
            <a:gdLst/>
            <a:ahLst/>
            <a:cxnLst/>
            <a:rect r="r" b="b" t="t" l="l"/>
            <a:pathLst>
              <a:path h="756360" w="756360">
                <a:moveTo>
                  <a:pt x="0" y="0"/>
                </a:moveTo>
                <a:lnTo>
                  <a:pt x="756360" y="0"/>
                </a:lnTo>
                <a:lnTo>
                  <a:pt x="756360" y="756360"/>
                </a:lnTo>
                <a:lnTo>
                  <a:pt x="0" y="7563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4250" y="272340"/>
            <a:ext cx="756360" cy="756360"/>
          </a:xfrm>
          <a:custGeom>
            <a:avLst/>
            <a:gdLst/>
            <a:ahLst/>
            <a:cxnLst/>
            <a:rect r="r" b="b" t="t" l="l"/>
            <a:pathLst>
              <a:path h="756360" w="756360">
                <a:moveTo>
                  <a:pt x="0" y="0"/>
                </a:moveTo>
                <a:lnTo>
                  <a:pt x="756360" y="0"/>
                </a:lnTo>
                <a:lnTo>
                  <a:pt x="756360" y="756360"/>
                </a:lnTo>
                <a:lnTo>
                  <a:pt x="0" y="7563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87066" y="1640253"/>
            <a:ext cx="469060" cy="469060"/>
          </a:xfrm>
          <a:custGeom>
            <a:avLst/>
            <a:gdLst/>
            <a:ahLst/>
            <a:cxnLst/>
            <a:rect r="r" b="b" t="t" l="l"/>
            <a:pathLst>
              <a:path h="469060" w="469060">
                <a:moveTo>
                  <a:pt x="0" y="0"/>
                </a:moveTo>
                <a:lnTo>
                  <a:pt x="469060" y="0"/>
                </a:lnTo>
                <a:lnTo>
                  <a:pt x="469060" y="469060"/>
                </a:lnTo>
                <a:lnTo>
                  <a:pt x="0" y="46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047350" y="3199527"/>
            <a:ext cx="469060" cy="469060"/>
          </a:xfrm>
          <a:custGeom>
            <a:avLst/>
            <a:gdLst/>
            <a:ahLst/>
            <a:cxnLst/>
            <a:rect r="r" b="b" t="t" l="l"/>
            <a:pathLst>
              <a:path h="469060" w="469060">
                <a:moveTo>
                  <a:pt x="0" y="0"/>
                </a:moveTo>
                <a:lnTo>
                  <a:pt x="469060" y="0"/>
                </a:lnTo>
                <a:lnTo>
                  <a:pt x="469060" y="469060"/>
                </a:lnTo>
                <a:lnTo>
                  <a:pt x="0" y="46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474250" y="1904169"/>
            <a:ext cx="17163230" cy="8382831"/>
            <a:chOff x="0" y="0"/>
            <a:chExt cx="6458460" cy="31544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458460" cy="3154428"/>
            </a:xfrm>
            <a:custGeom>
              <a:avLst/>
              <a:gdLst/>
              <a:ahLst/>
              <a:cxnLst/>
              <a:rect r="r" b="b" t="t" l="l"/>
              <a:pathLst>
                <a:path h="3154428" w="6458460">
                  <a:moveTo>
                    <a:pt x="13532" y="0"/>
                  </a:moveTo>
                  <a:lnTo>
                    <a:pt x="6444928" y="0"/>
                  </a:lnTo>
                  <a:cubicBezTo>
                    <a:pt x="6452402" y="0"/>
                    <a:pt x="6458460" y="6059"/>
                    <a:pt x="6458460" y="13532"/>
                  </a:cubicBezTo>
                  <a:lnTo>
                    <a:pt x="6458460" y="3140896"/>
                  </a:lnTo>
                  <a:cubicBezTo>
                    <a:pt x="6458460" y="3144485"/>
                    <a:pt x="6457034" y="3147927"/>
                    <a:pt x="6454497" y="3150465"/>
                  </a:cubicBezTo>
                  <a:cubicBezTo>
                    <a:pt x="6451959" y="3153003"/>
                    <a:pt x="6448517" y="3154428"/>
                    <a:pt x="6444928" y="3154428"/>
                  </a:cubicBezTo>
                  <a:lnTo>
                    <a:pt x="13532" y="3154428"/>
                  </a:lnTo>
                  <a:cubicBezTo>
                    <a:pt x="6059" y="3154428"/>
                    <a:pt x="0" y="3148370"/>
                    <a:pt x="0" y="3140896"/>
                  </a:cubicBezTo>
                  <a:lnTo>
                    <a:pt x="0" y="13532"/>
                  </a:lnTo>
                  <a:cubicBezTo>
                    <a:pt x="0" y="6059"/>
                    <a:pt x="6059" y="0"/>
                    <a:pt x="13532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9525"/>
              <a:ext cx="6458460" cy="3144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687066" y="2174317"/>
            <a:ext cx="16875202" cy="9581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Consider</a:t>
            </a: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two models.</a:t>
            </a: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MODEL A </a:t>
            </a: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- Teacher</a:t>
            </a: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teaches the class.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TA sits permanently beside a pupil with SEND.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The TA: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re-explains                        prompts                 checks               corrects               manages the task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The pupil's main instructional relationship gradually becomes the TA.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MODEL B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Teacher retains responsibility for the pupil.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The TA supports access, scaffolds strategically and enables participation.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Both adults interact with the pupil.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TA support supplements teacher teaching.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That distinction matters.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49926" y="2849549"/>
            <a:ext cx="17249791" cy="7289774"/>
            <a:chOff x="0" y="0"/>
            <a:chExt cx="6491032" cy="274311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91032" cy="2743115"/>
            </a:xfrm>
            <a:custGeom>
              <a:avLst/>
              <a:gdLst/>
              <a:ahLst/>
              <a:cxnLst/>
              <a:rect r="r" b="b" t="t" l="l"/>
              <a:pathLst>
                <a:path h="2743115" w="6491032">
                  <a:moveTo>
                    <a:pt x="13464" y="0"/>
                  </a:moveTo>
                  <a:lnTo>
                    <a:pt x="6477568" y="0"/>
                  </a:lnTo>
                  <a:cubicBezTo>
                    <a:pt x="6485004" y="0"/>
                    <a:pt x="6491032" y="6028"/>
                    <a:pt x="6491032" y="13464"/>
                  </a:cubicBezTo>
                  <a:lnTo>
                    <a:pt x="6491032" y="2729651"/>
                  </a:lnTo>
                  <a:cubicBezTo>
                    <a:pt x="6491032" y="2733222"/>
                    <a:pt x="6489614" y="2736647"/>
                    <a:pt x="6487089" y="2739172"/>
                  </a:cubicBezTo>
                  <a:cubicBezTo>
                    <a:pt x="6484564" y="2741697"/>
                    <a:pt x="6481139" y="2743115"/>
                    <a:pt x="6477568" y="2743115"/>
                  </a:cubicBezTo>
                  <a:lnTo>
                    <a:pt x="13464" y="2743115"/>
                  </a:lnTo>
                  <a:cubicBezTo>
                    <a:pt x="9893" y="2743115"/>
                    <a:pt x="6469" y="2741697"/>
                    <a:pt x="3944" y="2739172"/>
                  </a:cubicBezTo>
                  <a:cubicBezTo>
                    <a:pt x="1419" y="2736647"/>
                    <a:pt x="0" y="2733222"/>
                    <a:pt x="0" y="2729651"/>
                  </a:cubicBezTo>
                  <a:lnTo>
                    <a:pt x="0" y="13464"/>
                  </a:lnTo>
                  <a:cubicBezTo>
                    <a:pt x="0" y="9893"/>
                    <a:pt x="1419" y="6469"/>
                    <a:pt x="3944" y="3944"/>
                  </a:cubicBezTo>
                  <a:cubicBezTo>
                    <a:pt x="6469" y="1419"/>
                    <a:pt x="9893" y="0"/>
                    <a:pt x="13464" y="0"/>
                  </a:cubicBezTo>
                  <a:close/>
                </a:path>
              </a:pathLst>
            </a:custGeom>
            <a:solidFill>
              <a:srgbClr val="FBC58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6491032" cy="27335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909"/>
                </a:lnSpc>
              </a:pPr>
              <a:r>
                <a:rPr lang="en-US" sz="3399" b="true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This may be entirely well-intentioned.</a:t>
              </a:r>
            </a:p>
            <a:p>
              <a:pPr algn="l">
                <a:lnSpc>
                  <a:spcPts val="3909"/>
                </a:lnSpc>
              </a:pPr>
              <a:r>
                <a:rPr lang="en-US" sz="3399" b="true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But consider the</a:t>
              </a:r>
              <a:r>
                <a:rPr lang="en-US" sz="3399" b="true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 possible unintended consequences:</a:t>
              </a:r>
            </a:p>
            <a:p>
              <a:pPr algn="l">
                <a:lnSpc>
                  <a:spcPts val="3909"/>
                </a:lnSpc>
              </a:pPr>
              <a:r>
                <a:rPr lang="en-US" sz="3399" b="true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Could the pupil...</a:t>
              </a:r>
            </a:p>
            <a:p>
              <a:pPr algn="l" marL="734059" indent="-367030" lvl="1">
                <a:lnSpc>
                  <a:spcPts val="3909"/>
                </a:lnSpc>
                <a:buFont typeface="Arial"/>
                <a:buChar char="•"/>
              </a:pPr>
              <a:r>
                <a:rPr lang="en-US" b="true" sz="33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interact less with peers?</a:t>
              </a:r>
            </a:p>
            <a:p>
              <a:pPr algn="l" marL="734059" indent="-367030" lvl="1">
                <a:lnSpc>
                  <a:spcPts val="3909"/>
                </a:lnSpc>
                <a:buFont typeface="Arial"/>
                <a:buChar char="•"/>
              </a:pPr>
              <a:r>
                <a:rPr lang="en-US" b="true" sz="33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receive less teacher attention?</a:t>
              </a:r>
            </a:p>
            <a:p>
              <a:pPr algn="l" marL="734059" indent="-367030" lvl="1">
                <a:lnSpc>
                  <a:spcPts val="3909"/>
                </a:lnSpc>
                <a:buFont typeface="Arial"/>
                <a:buChar char="•"/>
              </a:pPr>
              <a:r>
                <a:rPr lang="en-US" b="true" sz="33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wait for adult prompting?</a:t>
              </a:r>
            </a:p>
            <a:p>
              <a:pPr algn="l" marL="734059" indent="-367030" lvl="1">
                <a:lnSpc>
                  <a:spcPts val="3909"/>
                </a:lnSpc>
                <a:buFont typeface="Arial"/>
                <a:buChar char="•"/>
              </a:pPr>
              <a:r>
                <a:rPr lang="en-US" b="true" sz="33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become reluctant to attempt something alone?</a:t>
              </a:r>
            </a:p>
            <a:p>
              <a:pPr algn="l" marL="734059" indent="-367030" lvl="1">
                <a:lnSpc>
                  <a:spcPts val="3909"/>
                </a:lnSpc>
                <a:buFont typeface="Arial"/>
                <a:buChar char="•"/>
              </a:pPr>
              <a:r>
                <a:rPr lang="en-US" b="true" sz="33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feel visibly different?</a:t>
              </a:r>
            </a:p>
            <a:p>
              <a:pPr algn="l" marL="734059" indent="-367030" lvl="1">
                <a:lnSpc>
                  <a:spcPts val="3909"/>
                </a:lnSpc>
                <a:buFont typeface="Arial"/>
                <a:buChar char="•"/>
              </a:pPr>
              <a:r>
                <a:rPr lang="en-US" b="true" sz="33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have fewer opportunities to make decisions?</a:t>
              </a:r>
            </a:p>
            <a:p>
              <a:pPr algn="l" marL="734059" indent="-367030" lvl="1">
                <a:lnSpc>
                  <a:spcPts val="3909"/>
                </a:lnSpc>
                <a:buFont typeface="Arial"/>
                <a:buChar char="•"/>
              </a:pPr>
              <a:r>
                <a:rPr lang="en-US" b="true" sz="33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become dependent on reassurance?</a:t>
              </a:r>
            </a:p>
            <a:p>
              <a:pPr algn="l">
                <a:lnSpc>
                  <a:spcPts val="3909"/>
                </a:lnSpc>
              </a:pPr>
            </a:p>
            <a:p>
              <a:pPr algn="ctr">
                <a:lnSpc>
                  <a:spcPts val="3909"/>
                </a:lnSpc>
              </a:pPr>
              <a:r>
                <a:rPr lang="en-US" b="true" sz="33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More support isn't automatically better support. Sometimes effective support means knowing when to step away.</a:t>
              </a:r>
            </a:p>
            <a:p>
              <a:pPr algn="l">
                <a:lnSpc>
                  <a:spcPts val="390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203164" y="384993"/>
            <a:ext cx="15727933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The</a:t>
            </a:r>
            <a:r>
              <a:rPr lang="en-US" sz="6999" strike="noStrike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 Velcro TA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1589709"/>
            <a:ext cx="16292244" cy="2462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8E3"/>
                </a:solidFill>
                <a:latin typeface="Canva Sans"/>
                <a:ea typeface="Canva Sans"/>
                <a:cs typeface="Canva Sans"/>
                <a:sym typeface="Canva Sans"/>
              </a:rPr>
              <a:t>You</a:t>
            </a:r>
            <a:r>
              <a:rPr lang="en-US" sz="2800">
                <a:solidFill>
                  <a:srgbClr val="FFF8E3"/>
                </a:solidFill>
                <a:latin typeface="Canva Sans"/>
                <a:ea typeface="Canva Sans"/>
                <a:cs typeface="Canva Sans"/>
                <a:sym typeface="Canva Sans"/>
              </a:rPr>
              <a:t> may have heard the phrase: “Velcro TA”</a:t>
            </a:r>
          </a:p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8E3"/>
                </a:solidFill>
                <a:latin typeface="Canva Sans"/>
                <a:ea typeface="Canva Sans"/>
                <a:cs typeface="Canva Sans"/>
                <a:sym typeface="Canva Sans"/>
              </a:rPr>
              <a:t>An adult remains constantly beside one pupil.</a:t>
            </a:r>
          </a:p>
          <a:p>
            <a:pPr algn="ctr">
              <a:lnSpc>
                <a:spcPts val="3920"/>
              </a:lnSpc>
            </a:pPr>
          </a:p>
          <a:p>
            <a:pPr algn="ctr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DAHTlHBUZC0</dc:identifier>
  <dcterms:modified xsi:type="dcterms:W3CDTF">2011-08-01T06:04:30Z</dcterms:modified>
  <cp:revision>1</cp:revision>
  <dc:title>1 – The evidence around Teaching Assistants</dc:title>
</cp:coreProperties>
</file>