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Playpen Sans" charset="1" panose="00000000000000000000"/>
      <p:regular r:id="rId30"/>
    </p:embeddedFont>
    <p:embeddedFont>
      <p:font typeface="Playpen Sans Bold" charset="1" panose="00000000000000000000"/>
      <p:regular r:id="rId31"/>
    </p:embeddedFont>
    <p:embeddedFont>
      <p:font typeface="Obra Letra Bold" charset="1" panose="0000000000000000000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jpe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https://educationendowmentfoundation.org.uk/education-evidence/guidance-reports/preparing-for-literacy?utm_source=chatgpt.com" TargetMode="External" Type="http://schemas.openxmlformats.org/officeDocument/2006/relationships/hyperlink"/><Relationship Id="rId7" Target="https://educationendowmentfoundation.org.uk/education-evidence/early-years-toolkit/communication-and-language-approaches?utm_source=chatgpt.com" TargetMode="External" Type="http://schemas.openxmlformats.org/officeDocument/2006/relationships/hyperlink"/><Relationship Id="rId8" Target="https://www.openup.co.uk/books/interacting-or-interfering?utm_source=chatgpt.com" TargetMode="External" Type="http://schemas.openxmlformats.org/officeDocument/2006/relationships/hyperlink"/><Relationship Id="rId9" Target="https://www.openup.co.uk/books/starting-from-the-child?utm_source=chatgpt.com" TargetMode="External" Type="http://schemas.openxmlformats.org/officeDocument/2006/relationships/hyperlink"/></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6.png" Type="http://schemas.openxmlformats.org/officeDocument/2006/relationships/image"/><Relationship Id="rId5" Target="../media/image17.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0.png" Type="http://schemas.openxmlformats.org/officeDocument/2006/relationships/image"/><Relationship Id="rId5" Target="../media/image21.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116976" y="489195"/>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2320504" y="768385"/>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false" flipV="false" rot="-626482">
            <a:off x="2702051" y="8404078"/>
            <a:ext cx="3009572" cy="755129"/>
          </a:xfrm>
          <a:custGeom>
            <a:avLst/>
            <a:gdLst/>
            <a:ahLst/>
            <a:cxnLst/>
            <a:rect r="r" b="b" t="t" l="l"/>
            <a:pathLst>
              <a:path h="755129" w="3009572">
                <a:moveTo>
                  <a:pt x="0" y="0"/>
                </a:moveTo>
                <a:lnTo>
                  <a:pt x="3009573" y="0"/>
                </a:lnTo>
                <a:lnTo>
                  <a:pt x="3009573" y="755129"/>
                </a:lnTo>
                <a:lnTo>
                  <a:pt x="0" y="75512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63913">
            <a:off x="5627181" y="5519298"/>
            <a:ext cx="7545507" cy="1197519"/>
          </a:xfrm>
          <a:prstGeom prst="rect">
            <a:avLst/>
          </a:prstGeom>
        </p:spPr>
        <p:txBody>
          <a:bodyPr anchor="t" rtlCol="false" tIns="0" lIns="0" bIns="0" rIns="0">
            <a:spAutoFit/>
          </a:bodyPr>
          <a:lstStyle/>
          <a:p>
            <a:pPr algn="ctr" marL="0" indent="0" lvl="0">
              <a:lnSpc>
                <a:spcPts val="4870"/>
              </a:lnSpc>
              <a:spcBef>
                <a:spcPct val="0"/>
              </a:spcBef>
            </a:pPr>
            <a:r>
              <a:rPr lang="en-US" sz="3478">
                <a:solidFill>
                  <a:srgbClr val="0081B8"/>
                </a:solidFill>
                <a:latin typeface="Playpen Sans"/>
                <a:ea typeface="Playpen Sans"/>
                <a:cs typeface="Playpen Sans"/>
                <a:sym typeface="Playpen Sans"/>
              </a:rPr>
              <a:t>Effective Communication with Class Teachers</a:t>
            </a:r>
          </a:p>
        </p:txBody>
      </p:sp>
      <p:sp>
        <p:nvSpPr>
          <p:cNvPr name="TextBox 11" id="11"/>
          <p:cNvSpPr txBox="true"/>
          <p:nvPr/>
        </p:nvSpPr>
        <p:spPr>
          <a:xfrm rot="-63913">
            <a:off x="7061139" y="7793817"/>
            <a:ext cx="4708166" cy="620939"/>
          </a:xfrm>
          <a:prstGeom prst="rect">
            <a:avLst/>
          </a:prstGeom>
        </p:spPr>
        <p:txBody>
          <a:bodyPr anchor="t" rtlCol="false" tIns="0" lIns="0" bIns="0" rIns="0">
            <a:spAutoFit/>
          </a:bodyPr>
          <a:lstStyle/>
          <a:p>
            <a:pPr algn="ctr" marL="0" indent="0" lvl="0">
              <a:lnSpc>
                <a:spcPts val="5149"/>
              </a:lnSpc>
              <a:spcBef>
                <a:spcPct val="0"/>
              </a:spcBef>
            </a:pPr>
            <a:r>
              <a:rPr lang="en-US" sz="3678">
                <a:solidFill>
                  <a:srgbClr val="0081B8"/>
                </a:solidFill>
                <a:latin typeface="Playpen Sans"/>
                <a:ea typeface="Playpen Sans"/>
                <a:cs typeface="Playpen Sans"/>
                <a:sym typeface="Playpen Sans"/>
              </a:rPr>
              <a:t>Session 1 </a:t>
            </a:r>
          </a:p>
        </p:txBody>
      </p:sp>
      <p:sp>
        <p:nvSpPr>
          <p:cNvPr name="Freeform 12" id="12"/>
          <p:cNvSpPr/>
          <p:nvPr/>
        </p:nvSpPr>
        <p:spPr>
          <a:xfrm flipH="false" flipV="false" rot="0">
            <a:off x="15811688" y="7787221"/>
            <a:ext cx="1638445" cy="1638445"/>
          </a:xfrm>
          <a:custGeom>
            <a:avLst/>
            <a:gdLst/>
            <a:ahLst/>
            <a:cxnLst/>
            <a:rect r="r" b="b" t="t" l="l"/>
            <a:pathLst>
              <a:path h="1638445" w="1638445">
                <a:moveTo>
                  <a:pt x="0" y="0"/>
                </a:moveTo>
                <a:lnTo>
                  <a:pt x="1638445" y="0"/>
                </a:lnTo>
                <a:lnTo>
                  <a:pt x="1638445" y="1638445"/>
                </a:lnTo>
                <a:lnTo>
                  <a:pt x="0" y="1638445"/>
                </a:lnTo>
                <a:lnTo>
                  <a:pt x="0" y="0"/>
                </a:lnTo>
                <a:close/>
              </a:path>
            </a:pathLst>
          </a:custGeom>
          <a:blipFill>
            <a:blip r:embed="rId6"/>
            <a:stretch>
              <a:fillRect l="0" t="0" r="0" b="0"/>
            </a:stretch>
          </a:blipFill>
        </p:spPr>
      </p:sp>
      <p:sp>
        <p:nvSpPr>
          <p:cNvPr name="TextBox 13" id="13"/>
          <p:cNvSpPr txBox="true"/>
          <p:nvPr/>
        </p:nvSpPr>
        <p:spPr>
          <a:xfrm rot="-63913">
            <a:off x="5642204" y="1545373"/>
            <a:ext cx="7545507" cy="2870745"/>
          </a:xfrm>
          <a:prstGeom prst="rect">
            <a:avLst/>
          </a:prstGeom>
        </p:spPr>
        <p:txBody>
          <a:bodyPr anchor="t" rtlCol="false" tIns="0" lIns="0" bIns="0" rIns="0">
            <a:spAutoFit/>
          </a:bodyPr>
          <a:lstStyle/>
          <a:p>
            <a:pPr algn="ctr" marL="0" indent="0" lvl="0">
              <a:lnSpc>
                <a:spcPts val="7669"/>
              </a:lnSpc>
              <a:spcBef>
                <a:spcPct val="0"/>
              </a:spcBef>
            </a:pPr>
            <a:r>
              <a:rPr lang="en-US" b="true" sz="5478">
                <a:solidFill>
                  <a:srgbClr val="0081B8"/>
                </a:solidFill>
                <a:latin typeface="Playpen Sans Bold"/>
                <a:ea typeface="Playpen Sans Bold"/>
                <a:cs typeface="Playpen Sans Bold"/>
                <a:sym typeface="Playpen Sans Bold"/>
              </a:rPr>
              <a:t>Working as Part of a High-Impact Teaching Team</a:t>
            </a:r>
          </a:p>
        </p:txBody>
      </p:sp>
      <p:sp>
        <p:nvSpPr>
          <p:cNvPr name="Freeform 14" id="14"/>
          <p:cNvSpPr/>
          <p:nvPr/>
        </p:nvSpPr>
        <p:spPr>
          <a:xfrm flipH="false" flipV="false" rot="-626482">
            <a:off x="13886543" y="1582167"/>
            <a:ext cx="3009572" cy="755129"/>
          </a:xfrm>
          <a:custGeom>
            <a:avLst/>
            <a:gdLst/>
            <a:ahLst/>
            <a:cxnLst/>
            <a:rect r="r" b="b" t="t" l="l"/>
            <a:pathLst>
              <a:path h="755129" w="3009572">
                <a:moveTo>
                  <a:pt x="0" y="0"/>
                </a:moveTo>
                <a:lnTo>
                  <a:pt x="3009572" y="0"/>
                </a:lnTo>
                <a:lnTo>
                  <a:pt x="3009572" y="755129"/>
                </a:lnTo>
                <a:lnTo>
                  <a:pt x="0" y="75512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290065" y="3065751"/>
            <a:ext cx="14749500" cy="5929630"/>
          </a:xfrm>
          <a:prstGeom prst="rect">
            <a:avLst/>
          </a:prstGeom>
        </p:spPr>
        <p:txBody>
          <a:bodyPr anchor="t" rtlCol="false" tIns="0" lIns="0" bIns="0" rIns="0">
            <a:spAutoFit/>
          </a:bodyPr>
          <a:lstStyle/>
          <a:p>
            <a:pPr algn="l">
              <a:lnSpc>
                <a:spcPts val="3919"/>
              </a:lnSpc>
            </a:pPr>
            <a:r>
              <a:rPr lang="en-US" sz="2799">
                <a:solidFill>
                  <a:srgbClr val="0081B8"/>
                </a:solidFill>
                <a:latin typeface="Playpen Sans"/>
                <a:ea typeface="Playpen Sans"/>
                <a:cs typeface="Playpen Sans"/>
                <a:sym typeface="Playpen Sans"/>
              </a:rPr>
              <a:t>Not every message needs a conversation. During teaching, communication might include:</a:t>
            </a:r>
          </a:p>
          <a:p>
            <a:pPr algn="l">
              <a:lnSpc>
                <a:spcPts val="3919"/>
              </a:lnSpc>
            </a:pPr>
            <a:r>
              <a:rPr lang="en-US" sz="2799">
                <a:solidFill>
                  <a:srgbClr val="0081B8"/>
                </a:solidFill>
                <a:latin typeface="Playpen Sans"/>
                <a:ea typeface="Playpen Sans"/>
                <a:cs typeface="Playpen Sans"/>
                <a:sym typeface="Playpen Sans"/>
              </a:rPr>
              <a:t>Eye contact                         A gesture</a:t>
            </a:r>
          </a:p>
          <a:p>
            <a:pPr algn="l">
              <a:lnSpc>
                <a:spcPts val="3919"/>
              </a:lnSpc>
            </a:pPr>
            <a:r>
              <a:rPr lang="en-US" sz="2799">
                <a:solidFill>
                  <a:srgbClr val="0081B8"/>
                </a:solidFill>
                <a:latin typeface="Playpen Sans"/>
                <a:ea typeface="Playpen Sans"/>
                <a:cs typeface="Playpen Sans"/>
                <a:sym typeface="Playpen Sans"/>
              </a:rPr>
              <a:t>                   A q</a:t>
            </a:r>
            <a:r>
              <a:rPr lang="en-US" sz="2799">
                <a:solidFill>
                  <a:srgbClr val="0081B8"/>
                </a:solidFill>
                <a:latin typeface="Playpen Sans"/>
                <a:ea typeface="Playpen Sans"/>
                <a:cs typeface="Playpen Sans"/>
                <a:sym typeface="Playpen Sans"/>
              </a:rPr>
              <a:t>uick note                     Pointing towards a pupil</a:t>
            </a:r>
          </a:p>
          <a:p>
            <a:pPr algn="l">
              <a:lnSpc>
                <a:spcPts val="3919"/>
              </a:lnSpc>
            </a:pPr>
            <a:r>
              <a:rPr lang="en-US" sz="2799">
                <a:solidFill>
                  <a:srgbClr val="0081B8"/>
                </a:solidFill>
                <a:latin typeface="Playpen Sans"/>
                <a:ea typeface="Playpen Sans"/>
                <a:cs typeface="Playpen Sans"/>
                <a:sym typeface="Playpen Sans"/>
              </a:rPr>
              <a:t>A shared classroom rout</a:t>
            </a:r>
            <a:r>
              <a:rPr lang="en-US" sz="2799">
                <a:solidFill>
                  <a:srgbClr val="0081B8"/>
                </a:solidFill>
                <a:latin typeface="Playpen Sans"/>
                <a:ea typeface="Playpen Sans"/>
                <a:cs typeface="Playpen Sans"/>
                <a:sym typeface="Playpen Sans"/>
              </a:rPr>
              <a:t>ine                A short check-in w</a:t>
            </a:r>
            <a:r>
              <a:rPr lang="en-US" sz="2799">
                <a:solidFill>
                  <a:srgbClr val="0081B8"/>
                </a:solidFill>
                <a:latin typeface="Playpen Sans"/>
                <a:ea typeface="Playpen Sans"/>
                <a:cs typeface="Playpen Sans"/>
                <a:sym typeface="Playpen Sans"/>
              </a:rPr>
              <a:t>hile pupils work</a:t>
            </a:r>
          </a:p>
          <a:p>
            <a:pPr algn="l">
              <a:lnSpc>
                <a:spcPts val="3919"/>
              </a:lnSpc>
            </a:pPr>
          </a:p>
          <a:p>
            <a:pPr algn="l">
              <a:lnSpc>
                <a:spcPts val="3919"/>
              </a:lnSpc>
            </a:pPr>
            <a:r>
              <a:rPr lang="en-US" sz="2799">
                <a:solidFill>
                  <a:srgbClr val="0081B8"/>
                </a:solidFill>
                <a:latin typeface="Playpen Sans"/>
                <a:ea typeface="Playpen Sans"/>
                <a:cs typeface="Playpen Sans"/>
                <a:sym typeface="Playpen Sans"/>
              </a:rPr>
              <a:t>For example:</a:t>
            </a:r>
          </a:p>
          <a:p>
            <a:pPr algn="l">
              <a:lnSpc>
                <a:spcPts val="3919"/>
              </a:lnSpc>
            </a:pPr>
            <a:r>
              <a:rPr lang="en-US" sz="2799">
                <a:solidFill>
                  <a:srgbClr val="0081B8"/>
                </a:solidFill>
                <a:latin typeface="Playpen Sans"/>
                <a:ea typeface="Playpen Sans"/>
                <a:cs typeface="Playpen Sans"/>
                <a:sym typeface="Playpen Sans"/>
              </a:rPr>
              <a:t>Teacher: “Can you watch whether that group can explain why their strategy works?”</a:t>
            </a:r>
          </a:p>
          <a:p>
            <a:pPr algn="l">
              <a:lnSpc>
                <a:spcPts val="3919"/>
              </a:lnSpc>
            </a:pPr>
          </a:p>
          <a:p>
            <a:pPr algn="l">
              <a:lnSpc>
                <a:spcPts val="3919"/>
              </a:lnSpc>
            </a:pPr>
            <a:r>
              <a:rPr lang="en-US" sz="2799">
                <a:solidFill>
                  <a:srgbClr val="0081B8"/>
                </a:solidFill>
                <a:latin typeface="Playpen Sans"/>
                <a:ea typeface="Playpen Sans"/>
                <a:cs typeface="Playpen Sans"/>
                <a:sym typeface="Playpen Sans"/>
              </a:rPr>
              <a:t>Now the TA knows exactly what to notice.</a:t>
            </a:r>
          </a:p>
          <a:p>
            <a:pPr algn="l" marL="0" indent="0" lvl="0">
              <a:lnSpc>
                <a:spcPts val="3919"/>
              </a:lnSpc>
              <a:spcBef>
                <a:spcPct val="0"/>
              </a:spcBef>
            </a:pPr>
            <a:r>
              <a:rPr lang="en-US" sz="2799">
                <a:solidFill>
                  <a:srgbClr val="0081B8"/>
                </a:solidFill>
                <a:latin typeface="Playpen Sans"/>
                <a:ea typeface="Playpen Sans"/>
                <a:cs typeface="Playpen Sans"/>
                <a:sym typeface="Playpen Sans"/>
              </a:rPr>
              <a:t>Effective teams develop efficient ways to communicate while learning continues.</a:t>
            </a:r>
          </a:p>
        </p:txBody>
      </p:sp>
      <p:sp>
        <p:nvSpPr>
          <p:cNvPr name="TextBox 10" id="10"/>
          <p:cNvSpPr txBox="true"/>
          <p:nvPr/>
        </p:nvSpPr>
        <p:spPr>
          <a:xfrm rot="-63583">
            <a:off x="1796573" y="1292238"/>
            <a:ext cx="14696967" cy="1558291"/>
          </a:xfrm>
          <a:prstGeom prst="rect">
            <a:avLst/>
          </a:prstGeom>
        </p:spPr>
        <p:txBody>
          <a:bodyPr anchor="t" rtlCol="false" tIns="0" lIns="0" bIns="0" rIns="0">
            <a:spAutoFit/>
          </a:bodyPr>
          <a:lstStyle/>
          <a:p>
            <a:pPr algn="ctr">
              <a:lnSpc>
                <a:spcPts val="5880"/>
              </a:lnSpc>
            </a:pPr>
            <a:r>
              <a:rPr lang="en-US" b="true" sz="6000" spc="-204">
                <a:solidFill>
                  <a:srgbClr val="0081B8"/>
                </a:solidFill>
                <a:latin typeface="Obra Letra Bold"/>
                <a:ea typeface="Obra Letra Bold"/>
                <a:cs typeface="Obra Letra Bold"/>
                <a:sym typeface="Obra Letra Bold"/>
              </a:rPr>
              <a:t>During the Lesson: Communicate Without Disrupting</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true" flipV="false" rot="-73636">
            <a:off x="14147500" y="683786"/>
            <a:ext cx="2819531" cy="2035189"/>
          </a:xfrm>
          <a:custGeom>
            <a:avLst/>
            <a:gdLst/>
            <a:ahLst/>
            <a:cxnLst/>
            <a:rect r="r" b="b" t="t" l="l"/>
            <a:pathLst>
              <a:path h="2035189" w="2819531">
                <a:moveTo>
                  <a:pt x="2819531" y="0"/>
                </a:moveTo>
                <a:lnTo>
                  <a:pt x="0" y="0"/>
                </a:lnTo>
                <a:lnTo>
                  <a:pt x="0" y="2035189"/>
                </a:lnTo>
                <a:lnTo>
                  <a:pt x="2819531" y="2035189"/>
                </a:lnTo>
                <a:lnTo>
                  <a:pt x="2819531"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277799" y="2169896"/>
            <a:ext cx="14475207" cy="7829550"/>
          </a:xfrm>
          <a:prstGeom prst="rect">
            <a:avLst/>
          </a:prstGeom>
        </p:spPr>
        <p:txBody>
          <a:bodyPr anchor="t" rtlCol="false" tIns="0" lIns="0" bIns="0" rIns="0">
            <a:spAutoFit/>
          </a:bodyPr>
          <a:lstStyle/>
          <a:p>
            <a:pPr algn="l">
              <a:lnSpc>
                <a:spcPts val="4199"/>
              </a:lnSpc>
            </a:pPr>
            <a:r>
              <a:rPr lang="en-US" sz="2999">
                <a:solidFill>
                  <a:srgbClr val="0081B8"/>
                </a:solidFill>
                <a:latin typeface="Playpen Sans"/>
                <a:ea typeface="Playpen Sans"/>
                <a:cs typeface="Playpen Sans"/>
                <a:sym typeface="Playpen Sans"/>
              </a:rPr>
              <a:t>After supporting pupils, avoid vague statements such as:</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 “They struggled.”</a:t>
            </a:r>
          </a:p>
          <a:p>
            <a:pPr algn="l">
              <a:lnSpc>
                <a:spcPts val="4199"/>
              </a:lnSpc>
            </a:pPr>
            <a:r>
              <a:rPr lang="en-US" sz="2999">
                <a:solidFill>
                  <a:srgbClr val="0081B8"/>
                </a:solidFill>
                <a:latin typeface="Playpen Sans"/>
                <a:ea typeface="Playpen Sans"/>
                <a:cs typeface="Playpen Sans"/>
                <a:sym typeface="Playpen Sans"/>
              </a:rPr>
              <a:t>❌ “He didn't get it.”</a:t>
            </a:r>
          </a:p>
          <a:p>
            <a:pPr algn="l">
              <a:lnSpc>
                <a:spcPts val="4199"/>
              </a:lnSpc>
            </a:pPr>
            <a:r>
              <a:rPr lang="en-US" sz="2999">
                <a:solidFill>
                  <a:srgbClr val="0081B8"/>
                </a:solidFill>
                <a:latin typeface="Playpen Sans"/>
                <a:ea typeface="Playpen Sans"/>
                <a:cs typeface="Playpen Sans"/>
                <a:sym typeface="Playpen Sans"/>
              </a:rPr>
              <a:t>❌ “She was brilliant.”</a:t>
            </a:r>
          </a:p>
          <a:p>
            <a:pPr algn="l">
              <a:lnSpc>
                <a:spcPts val="4199"/>
              </a:lnSpc>
            </a:pPr>
            <a:r>
              <a:rPr lang="en-US" sz="2999">
                <a:solidFill>
                  <a:srgbClr val="0081B8"/>
                </a:solidFill>
                <a:latin typeface="Playpen Sans"/>
                <a:ea typeface="Playpen Sans"/>
                <a:cs typeface="Playpen Sans"/>
                <a:sym typeface="Playpen Sans"/>
              </a:rPr>
              <a:t>Instead share what you actually observed.</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a:t>
            </a:r>
          </a:p>
          <a:p>
            <a:pPr algn="l">
              <a:lnSpc>
                <a:spcPts val="4199"/>
              </a:lnSpc>
            </a:pPr>
            <a:r>
              <a:rPr lang="en-US" sz="2999">
                <a:solidFill>
                  <a:srgbClr val="0081B8"/>
                </a:solidFill>
                <a:latin typeface="Playpen Sans"/>
                <a:ea typeface="Playpen Sans"/>
                <a:cs typeface="Playpen Sans"/>
                <a:sym typeface="Playpen Sans"/>
              </a:rPr>
              <a:t>“He could identify the numerator but confused the denominator.”</a:t>
            </a:r>
          </a:p>
          <a:p>
            <a:pPr algn="l">
              <a:lnSpc>
                <a:spcPts val="4199"/>
              </a:lnSpc>
            </a:pPr>
            <a:r>
              <a:rPr lang="en-US" sz="2999">
                <a:solidFill>
                  <a:srgbClr val="0081B8"/>
                </a:solidFill>
                <a:latin typeface="Playpen Sans"/>
                <a:ea typeface="Playpen Sans"/>
                <a:cs typeface="Playpen Sans"/>
                <a:sym typeface="Playpen Sans"/>
              </a:rPr>
              <a:t>“She completed the calculation independently but couldn't explain her method.”</a:t>
            </a:r>
          </a:p>
          <a:p>
            <a:pPr algn="l">
              <a:lnSpc>
                <a:spcPts val="4199"/>
              </a:lnSpc>
            </a:pPr>
            <a:r>
              <a:rPr lang="en-US" sz="2999">
                <a:solidFill>
                  <a:srgbClr val="0081B8"/>
                </a:solidFill>
                <a:latin typeface="Playpen Sans"/>
                <a:ea typeface="Playpen Sans"/>
                <a:cs typeface="Playpen Sans"/>
                <a:sym typeface="Playpen Sans"/>
              </a:rPr>
              <a:t>“He needed two prompts before starting but then worked independently.”</a:t>
            </a:r>
          </a:p>
          <a:p>
            <a:pPr algn="l">
              <a:lnSpc>
                <a:spcPts val="4199"/>
              </a:lnSpc>
            </a:pPr>
            <a:r>
              <a:rPr lang="en-US" sz="2999">
                <a:solidFill>
                  <a:srgbClr val="0081B8"/>
                </a:solidFill>
                <a:latin typeface="Playpen Sans"/>
                <a:ea typeface="Playpen Sans"/>
                <a:cs typeface="Playpen Sans"/>
                <a:sym typeface="Playpen Sans"/>
              </a:rPr>
              <a:t>Specific observations are easier for teachers to act upon.</a:t>
            </a:r>
          </a:p>
          <a:p>
            <a:pPr algn="l">
              <a:lnSpc>
                <a:spcPts val="4199"/>
              </a:lnSpc>
            </a:pPr>
          </a:p>
          <a:p>
            <a:pPr algn="l" marL="0" indent="0" lvl="0">
              <a:lnSpc>
                <a:spcPts val="4199"/>
              </a:lnSpc>
              <a:spcBef>
                <a:spcPct val="0"/>
              </a:spcBef>
            </a:pPr>
          </a:p>
        </p:txBody>
      </p:sp>
      <p:sp>
        <p:nvSpPr>
          <p:cNvPr name="TextBox 11" id="11"/>
          <p:cNvSpPr txBox="true"/>
          <p:nvPr/>
        </p:nvSpPr>
        <p:spPr>
          <a:xfrm rot="-63583">
            <a:off x="1919523" y="1274754"/>
            <a:ext cx="12198869" cy="938530"/>
          </a:xfrm>
          <a:prstGeom prst="rect">
            <a:avLst/>
          </a:prstGeom>
        </p:spPr>
        <p:txBody>
          <a:bodyPr anchor="t" rtlCol="false" tIns="0" lIns="0" bIns="0" rIns="0">
            <a:spAutoFit/>
          </a:bodyPr>
          <a:lstStyle/>
          <a:p>
            <a:pPr algn="ctr">
              <a:lnSpc>
                <a:spcPts val="6859"/>
              </a:lnSpc>
            </a:pPr>
            <a:r>
              <a:rPr lang="en-US" b="true" sz="6999" spc="-237">
                <a:solidFill>
                  <a:srgbClr val="0081B8"/>
                </a:solidFill>
                <a:latin typeface="Obra Letra Bold"/>
                <a:ea typeface="Obra Letra Bold"/>
                <a:cs typeface="Obra Letra Bold"/>
                <a:sym typeface="Obra Letra Bold"/>
              </a:rPr>
              <a:t>Share Observations, Not Labels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true" flipV="false" rot="-73636">
            <a:off x="14147500" y="683786"/>
            <a:ext cx="2819531" cy="2035189"/>
          </a:xfrm>
          <a:custGeom>
            <a:avLst/>
            <a:gdLst/>
            <a:ahLst/>
            <a:cxnLst/>
            <a:rect r="r" b="b" t="t" l="l"/>
            <a:pathLst>
              <a:path h="2035189" w="2819531">
                <a:moveTo>
                  <a:pt x="2819531" y="0"/>
                </a:moveTo>
                <a:lnTo>
                  <a:pt x="0" y="0"/>
                </a:lnTo>
                <a:lnTo>
                  <a:pt x="0" y="2035189"/>
                </a:lnTo>
                <a:lnTo>
                  <a:pt x="2819531" y="2035189"/>
                </a:lnTo>
                <a:lnTo>
                  <a:pt x="2819531"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291210" y="2412222"/>
            <a:ext cx="14475207" cy="8353425"/>
          </a:xfrm>
          <a:prstGeom prst="rect">
            <a:avLst/>
          </a:prstGeom>
        </p:spPr>
        <p:txBody>
          <a:bodyPr anchor="t" rtlCol="false" tIns="0" lIns="0" bIns="0" rIns="0">
            <a:spAutoFit/>
          </a:bodyPr>
          <a:lstStyle/>
          <a:p>
            <a:pPr algn="l">
              <a:lnSpc>
                <a:spcPts val="4199"/>
              </a:lnSpc>
            </a:pPr>
            <a:r>
              <a:rPr lang="en-US" sz="2999">
                <a:solidFill>
                  <a:srgbClr val="0081B8"/>
                </a:solidFill>
                <a:latin typeface="Playpen Sans"/>
                <a:ea typeface="Playpen Sans"/>
                <a:cs typeface="Playpen Sans"/>
                <a:sym typeface="Playpen Sans"/>
              </a:rPr>
              <a:t>This is important across both learning and safeguarding.</a:t>
            </a:r>
          </a:p>
          <a:p>
            <a:pPr algn="l">
              <a:lnSpc>
                <a:spcPts val="4199"/>
              </a:lnSpc>
            </a:pPr>
            <a:r>
              <a:rPr lang="en-US" sz="2999">
                <a:solidFill>
                  <a:srgbClr val="0081B8"/>
                </a:solidFill>
                <a:latin typeface="Playpen Sans"/>
                <a:ea typeface="Playpen Sans"/>
                <a:cs typeface="Playpen Sans"/>
                <a:sym typeface="Playpen Sans"/>
              </a:rPr>
              <a:t>FACT: “Ella answered the first three questions independently and then stopped working when the task changed.”</a:t>
            </a:r>
          </a:p>
          <a:p>
            <a:pPr algn="l">
              <a:lnSpc>
                <a:spcPts val="4199"/>
              </a:lnSpc>
            </a:pPr>
            <a:r>
              <a:rPr lang="en-US" sz="2999">
                <a:solidFill>
                  <a:srgbClr val="0081B8"/>
                </a:solidFill>
                <a:latin typeface="Playpen Sans"/>
                <a:ea typeface="Playpen Sans"/>
                <a:cs typeface="Playpen Sans"/>
                <a:sym typeface="Playpen Sans"/>
              </a:rPr>
              <a:t>INTERPRETATION: “Ella gave up because she lacks confidence.”</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The interpretation may be correct.</a:t>
            </a:r>
          </a:p>
          <a:p>
            <a:pPr algn="l">
              <a:lnSpc>
                <a:spcPts val="4199"/>
              </a:lnSpc>
            </a:pPr>
            <a:r>
              <a:rPr lang="en-US" sz="2999">
                <a:solidFill>
                  <a:srgbClr val="0081B8"/>
                </a:solidFill>
                <a:latin typeface="Playpen Sans"/>
                <a:ea typeface="Playpen Sans"/>
                <a:cs typeface="Playpen Sans"/>
                <a:sym typeface="Playpen Sans"/>
              </a:rPr>
              <a:t>But it may not be.</a:t>
            </a:r>
          </a:p>
          <a:p>
            <a:pPr algn="l">
              <a:lnSpc>
                <a:spcPts val="4199"/>
              </a:lnSpc>
            </a:pPr>
            <a:r>
              <a:rPr lang="en-US" sz="2999">
                <a:solidFill>
                  <a:srgbClr val="0081B8"/>
                </a:solidFill>
                <a:latin typeface="Playpen Sans"/>
                <a:ea typeface="Playpen Sans"/>
                <a:cs typeface="Playpen Sans"/>
                <a:sym typeface="Playpen Sans"/>
              </a:rPr>
              <a:t>Perhaps she misunderstood the instruction.</a:t>
            </a:r>
          </a:p>
          <a:p>
            <a:pPr algn="l">
              <a:lnSpc>
                <a:spcPts val="4199"/>
              </a:lnSpc>
            </a:pPr>
            <a:r>
              <a:rPr lang="en-US" sz="2999">
                <a:solidFill>
                  <a:srgbClr val="0081B8"/>
                </a:solidFill>
                <a:latin typeface="Playpen Sans"/>
                <a:ea typeface="Playpen Sans"/>
                <a:cs typeface="Playpen Sans"/>
                <a:sym typeface="Playpen Sans"/>
              </a:rPr>
              <a:t>Perhaps the vocabulary changed.</a:t>
            </a:r>
          </a:p>
          <a:p>
            <a:pPr algn="l">
              <a:lnSpc>
                <a:spcPts val="4199"/>
              </a:lnSpc>
            </a:pPr>
            <a:r>
              <a:rPr lang="en-US" sz="2999">
                <a:solidFill>
                  <a:srgbClr val="0081B8"/>
                </a:solidFill>
                <a:latin typeface="Playpen Sans"/>
                <a:ea typeface="Playpen Sans"/>
                <a:cs typeface="Playpen Sans"/>
                <a:sym typeface="Playpen Sans"/>
              </a:rPr>
              <a:t>Perhaps she was distracted.</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Try: OBSERVE → DESCRIBE → DISCUSS</a:t>
            </a:r>
          </a:p>
          <a:p>
            <a:pPr algn="l">
              <a:lnSpc>
                <a:spcPts val="4199"/>
              </a:lnSpc>
            </a:pPr>
            <a:r>
              <a:rPr lang="en-US" sz="2999">
                <a:solidFill>
                  <a:srgbClr val="0081B8"/>
                </a:solidFill>
                <a:latin typeface="Playpen Sans"/>
                <a:ea typeface="Playpen Sans"/>
                <a:cs typeface="Playpen Sans"/>
                <a:sym typeface="Playpen Sans"/>
              </a:rPr>
              <a:t>Rather than: ASSUME → LABEL</a:t>
            </a:r>
          </a:p>
          <a:p>
            <a:pPr algn="l">
              <a:lnSpc>
                <a:spcPts val="4199"/>
              </a:lnSpc>
            </a:pPr>
          </a:p>
          <a:p>
            <a:pPr algn="l">
              <a:lnSpc>
                <a:spcPts val="4199"/>
              </a:lnSpc>
            </a:pPr>
          </a:p>
          <a:p>
            <a:pPr algn="l" marL="0" indent="0" lvl="0">
              <a:lnSpc>
                <a:spcPts val="4199"/>
              </a:lnSpc>
              <a:spcBef>
                <a:spcPct val="0"/>
              </a:spcBef>
            </a:pPr>
          </a:p>
        </p:txBody>
      </p:sp>
      <p:sp>
        <p:nvSpPr>
          <p:cNvPr name="TextBox 11" id="11"/>
          <p:cNvSpPr txBox="true"/>
          <p:nvPr/>
        </p:nvSpPr>
        <p:spPr>
          <a:xfrm rot="-63583">
            <a:off x="1919523" y="1274754"/>
            <a:ext cx="12198869" cy="938530"/>
          </a:xfrm>
          <a:prstGeom prst="rect">
            <a:avLst/>
          </a:prstGeom>
        </p:spPr>
        <p:txBody>
          <a:bodyPr anchor="t" rtlCol="false" tIns="0" lIns="0" bIns="0" rIns="0">
            <a:spAutoFit/>
          </a:bodyPr>
          <a:lstStyle/>
          <a:p>
            <a:pPr algn="ctr">
              <a:lnSpc>
                <a:spcPts val="6859"/>
              </a:lnSpc>
            </a:pPr>
            <a:r>
              <a:rPr lang="en-US" b="true" sz="6999" spc="-237">
                <a:solidFill>
                  <a:srgbClr val="0081B8"/>
                </a:solidFill>
                <a:latin typeface="Obra Letra Bold"/>
                <a:ea typeface="Obra Letra Bold"/>
                <a:cs typeface="Obra Letra Bold"/>
                <a:sym typeface="Obra Letra Bold"/>
              </a:rPr>
              <a:t>Share Observations, Not Labels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true" flipV="false" rot="-73636">
            <a:off x="14147500" y="683786"/>
            <a:ext cx="2819531" cy="2035189"/>
          </a:xfrm>
          <a:custGeom>
            <a:avLst/>
            <a:gdLst/>
            <a:ahLst/>
            <a:cxnLst/>
            <a:rect r="r" b="b" t="t" l="l"/>
            <a:pathLst>
              <a:path h="2035189" w="2819531">
                <a:moveTo>
                  <a:pt x="2819531" y="0"/>
                </a:moveTo>
                <a:lnTo>
                  <a:pt x="0" y="0"/>
                </a:lnTo>
                <a:lnTo>
                  <a:pt x="0" y="2035189"/>
                </a:lnTo>
                <a:lnTo>
                  <a:pt x="2819531" y="2035189"/>
                </a:lnTo>
                <a:lnTo>
                  <a:pt x="2819531"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280940" y="2654774"/>
            <a:ext cx="14475207" cy="6257925"/>
          </a:xfrm>
          <a:prstGeom prst="rect">
            <a:avLst/>
          </a:prstGeom>
        </p:spPr>
        <p:txBody>
          <a:bodyPr anchor="t" rtlCol="false" tIns="0" lIns="0" bIns="0" rIns="0">
            <a:spAutoFit/>
          </a:bodyPr>
          <a:lstStyle/>
          <a:p>
            <a:pPr algn="l">
              <a:lnSpc>
                <a:spcPts val="4199"/>
              </a:lnSpc>
            </a:pPr>
            <a:r>
              <a:rPr lang="en-US" sz="2999">
                <a:solidFill>
                  <a:srgbClr val="0081B8"/>
                </a:solidFill>
                <a:latin typeface="Playpen Sans"/>
                <a:ea typeface="Playpen Sans"/>
                <a:cs typeface="Playpen Sans"/>
                <a:sym typeface="Playpen Sans"/>
              </a:rPr>
              <a:t>Feedback shouldn't only identify what went wrong.</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Tell the teacher what made a difference.</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For example:</a:t>
            </a:r>
          </a:p>
          <a:p>
            <a:pPr algn="l">
              <a:lnSpc>
                <a:spcPts val="4199"/>
              </a:lnSpc>
            </a:pPr>
            <a:r>
              <a:rPr lang="en-US" sz="2999">
                <a:solidFill>
                  <a:srgbClr val="0081B8"/>
                </a:solidFill>
                <a:latin typeface="Playpen Sans"/>
                <a:ea typeface="Playpen Sans"/>
                <a:cs typeface="Playpen Sans"/>
                <a:sym typeface="Playpen Sans"/>
              </a:rPr>
              <a:t>“Once he used the number line, he solved the next three independently.”</a:t>
            </a:r>
          </a:p>
          <a:p>
            <a:pPr algn="l">
              <a:lnSpc>
                <a:spcPts val="4199"/>
              </a:lnSpc>
            </a:pPr>
            <a:r>
              <a:rPr lang="en-US" sz="2999">
                <a:solidFill>
                  <a:srgbClr val="0081B8"/>
                </a:solidFill>
                <a:latin typeface="Playpen Sans"/>
                <a:ea typeface="Playpen Sans"/>
                <a:cs typeface="Playpen Sans"/>
                <a:sym typeface="Playpen Sans"/>
              </a:rPr>
              <a:t>“Rehearsing the sentence aloud helped her write without further prompts.”</a:t>
            </a:r>
          </a:p>
          <a:p>
            <a:pPr algn="l">
              <a:lnSpc>
                <a:spcPts val="4199"/>
              </a:lnSpc>
            </a:pPr>
            <a:r>
              <a:rPr lang="en-US" sz="2999">
                <a:solidFill>
                  <a:srgbClr val="0081B8"/>
                </a:solidFill>
                <a:latin typeface="Playpen Sans"/>
                <a:ea typeface="Playpen Sans"/>
                <a:cs typeface="Playpen Sans"/>
                <a:sym typeface="Playpen Sans"/>
              </a:rPr>
              <a:t>“When I pointed back to the success criteria, he corrected it himself.”</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This helps answer:</a:t>
            </a:r>
          </a:p>
          <a:p>
            <a:pPr algn="l">
              <a:lnSpc>
                <a:spcPts val="4199"/>
              </a:lnSpc>
            </a:pPr>
            <a:r>
              <a:rPr lang="en-US" sz="2999">
                <a:solidFill>
                  <a:srgbClr val="0081B8"/>
                </a:solidFill>
                <a:latin typeface="Playpen Sans"/>
                <a:ea typeface="Playpen Sans"/>
                <a:cs typeface="Playpen Sans"/>
                <a:sym typeface="Playpen Sans"/>
              </a:rPr>
              <a:t>What support can we use again — and what might we begin to reduce?</a:t>
            </a:r>
          </a:p>
          <a:p>
            <a:pPr algn="l" marL="0" indent="0" lvl="0">
              <a:lnSpc>
                <a:spcPts val="4199"/>
              </a:lnSpc>
              <a:spcBef>
                <a:spcPct val="0"/>
              </a:spcBef>
            </a:pPr>
          </a:p>
        </p:txBody>
      </p:sp>
      <p:sp>
        <p:nvSpPr>
          <p:cNvPr name="TextBox 11" id="11"/>
          <p:cNvSpPr txBox="true"/>
          <p:nvPr/>
        </p:nvSpPr>
        <p:spPr>
          <a:xfrm rot="-63583">
            <a:off x="1919523" y="1274754"/>
            <a:ext cx="12198869" cy="938530"/>
          </a:xfrm>
          <a:prstGeom prst="rect">
            <a:avLst/>
          </a:prstGeom>
        </p:spPr>
        <p:txBody>
          <a:bodyPr anchor="t" rtlCol="false" tIns="0" lIns="0" bIns="0" rIns="0">
            <a:spAutoFit/>
          </a:bodyPr>
          <a:lstStyle/>
          <a:p>
            <a:pPr algn="l">
              <a:lnSpc>
                <a:spcPts val="6859"/>
              </a:lnSpc>
            </a:pPr>
            <a:r>
              <a:rPr lang="en-US" sz="6999" spc="-237" b="true">
                <a:solidFill>
                  <a:srgbClr val="0081B8"/>
                </a:solidFill>
                <a:latin typeface="Obra Letra Bold"/>
                <a:ea typeface="Obra Letra Bold"/>
                <a:cs typeface="Obra Letra Bold"/>
                <a:sym typeface="Obra Letra Bold"/>
              </a:rPr>
              <a:t>Tell the Teacher What Helped</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true" flipV="false" rot="-73636">
            <a:off x="14853330" y="676226"/>
            <a:ext cx="2108120" cy="1521679"/>
          </a:xfrm>
          <a:custGeom>
            <a:avLst/>
            <a:gdLst/>
            <a:ahLst/>
            <a:cxnLst/>
            <a:rect r="r" b="b" t="t" l="l"/>
            <a:pathLst>
              <a:path h="1521679" w="2108120">
                <a:moveTo>
                  <a:pt x="2108120" y="0"/>
                </a:moveTo>
                <a:lnTo>
                  <a:pt x="0" y="0"/>
                </a:lnTo>
                <a:lnTo>
                  <a:pt x="0" y="1521680"/>
                </a:lnTo>
                <a:lnTo>
                  <a:pt x="2108120" y="1521680"/>
                </a:lnTo>
                <a:lnTo>
                  <a:pt x="210812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281471" y="2412313"/>
            <a:ext cx="14475207" cy="7305675"/>
          </a:xfrm>
          <a:prstGeom prst="rect">
            <a:avLst/>
          </a:prstGeom>
        </p:spPr>
        <p:txBody>
          <a:bodyPr anchor="t" rtlCol="false" tIns="0" lIns="0" bIns="0" rIns="0">
            <a:spAutoFit/>
          </a:bodyPr>
          <a:lstStyle/>
          <a:p>
            <a:pPr algn="l">
              <a:lnSpc>
                <a:spcPts val="4199"/>
              </a:lnSpc>
            </a:pPr>
            <a:r>
              <a:rPr lang="en-US" sz="2999">
                <a:solidFill>
                  <a:srgbClr val="0081B8"/>
                </a:solidFill>
                <a:latin typeface="Playpen Sans"/>
                <a:ea typeface="Playpen Sans"/>
                <a:cs typeface="Playpen Sans"/>
                <a:sym typeface="Playpen Sans"/>
              </a:rPr>
              <a:t>There can be pressure on experienced TAs to feel they should automatically know what the teacher wants.</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But professional communication includes asking.</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Try:</a:t>
            </a:r>
          </a:p>
          <a:p>
            <a:pPr algn="l">
              <a:lnSpc>
                <a:spcPts val="4199"/>
              </a:lnSpc>
            </a:pPr>
            <a:r>
              <a:rPr lang="en-US" sz="2999">
                <a:solidFill>
                  <a:srgbClr val="0081B8"/>
                </a:solidFill>
                <a:latin typeface="Playpen Sans"/>
                <a:ea typeface="Playpen Sans"/>
                <a:cs typeface="Playpen Sans"/>
                <a:sym typeface="Playpen Sans"/>
              </a:rPr>
              <a:t>“What do you want me to prioritise here?”</a:t>
            </a:r>
          </a:p>
          <a:p>
            <a:pPr algn="l">
              <a:lnSpc>
                <a:spcPts val="4199"/>
              </a:lnSpc>
            </a:pPr>
            <a:r>
              <a:rPr lang="en-US" sz="2999">
                <a:solidFill>
                  <a:srgbClr val="0081B8"/>
                </a:solidFill>
                <a:latin typeface="Playpen Sans"/>
                <a:ea typeface="Playpen Sans"/>
                <a:cs typeface="Playpen Sans"/>
                <a:sym typeface="Playpen Sans"/>
              </a:rPr>
              <a:t>“Would you like me to prompt or allow more thinking time?”</a:t>
            </a:r>
          </a:p>
          <a:p>
            <a:pPr algn="l">
              <a:lnSpc>
                <a:spcPts val="4199"/>
              </a:lnSpc>
            </a:pPr>
            <a:r>
              <a:rPr lang="en-US" sz="2999">
                <a:solidFill>
                  <a:srgbClr val="0081B8"/>
                </a:solidFill>
                <a:latin typeface="Playpen Sans"/>
                <a:ea typeface="Playpen Sans"/>
                <a:cs typeface="Playpen Sans"/>
                <a:sym typeface="Playpen Sans"/>
              </a:rPr>
              <a:t>“Which method are you teaching them to use?”</a:t>
            </a:r>
          </a:p>
          <a:p>
            <a:pPr algn="l">
              <a:lnSpc>
                <a:spcPts val="4199"/>
              </a:lnSpc>
            </a:pPr>
            <a:r>
              <a:rPr lang="en-US" sz="2999">
                <a:solidFill>
                  <a:srgbClr val="0081B8"/>
                </a:solidFill>
                <a:latin typeface="Playpen Sans"/>
                <a:ea typeface="Playpen Sans"/>
                <a:cs typeface="Playpen Sans"/>
                <a:sym typeface="Playpen Sans"/>
              </a:rPr>
              <a:t>“What should I look out for?”</a:t>
            </a:r>
          </a:p>
          <a:p>
            <a:pPr algn="l">
              <a:lnSpc>
                <a:spcPts val="4199"/>
              </a:lnSpc>
            </a:pPr>
            <a:r>
              <a:rPr lang="en-US" sz="2999">
                <a:solidFill>
                  <a:srgbClr val="0081B8"/>
                </a:solidFill>
                <a:latin typeface="Playpen Sans"/>
                <a:ea typeface="Playpen Sans"/>
                <a:cs typeface="Playpen Sans"/>
                <a:sym typeface="Playpen Sans"/>
              </a:rPr>
              <a:t>“Do you want me to feed anything specific back afterwards?”</a:t>
            </a:r>
          </a:p>
          <a:p>
            <a:pPr algn="l">
              <a:lnSpc>
                <a:spcPts val="4199"/>
              </a:lnSpc>
            </a:pPr>
          </a:p>
          <a:p>
            <a:pPr algn="l">
              <a:lnSpc>
                <a:spcPts val="4199"/>
              </a:lnSpc>
            </a:pPr>
            <a:r>
              <a:rPr lang="en-US" sz="2999">
                <a:solidFill>
                  <a:srgbClr val="0081B8"/>
                </a:solidFill>
                <a:latin typeface="Playpen Sans"/>
                <a:ea typeface="Playpen Sans"/>
                <a:cs typeface="Playpen Sans"/>
                <a:sym typeface="Playpen Sans"/>
              </a:rPr>
              <a:t>Clarifying expectations is professional practice — not lack of expertise.</a:t>
            </a:r>
          </a:p>
          <a:p>
            <a:pPr algn="l" marL="0" indent="0" lvl="0">
              <a:lnSpc>
                <a:spcPts val="4199"/>
              </a:lnSpc>
              <a:spcBef>
                <a:spcPct val="0"/>
              </a:spcBef>
            </a:pPr>
          </a:p>
        </p:txBody>
      </p:sp>
      <p:sp>
        <p:nvSpPr>
          <p:cNvPr name="TextBox 11" id="11"/>
          <p:cNvSpPr txBox="true"/>
          <p:nvPr/>
        </p:nvSpPr>
        <p:spPr>
          <a:xfrm rot="-63583">
            <a:off x="2235009" y="1274754"/>
            <a:ext cx="12198869" cy="938530"/>
          </a:xfrm>
          <a:prstGeom prst="rect">
            <a:avLst/>
          </a:prstGeom>
        </p:spPr>
        <p:txBody>
          <a:bodyPr anchor="t" rtlCol="false" tIns="0" lIns="0" bIns="0" rIns="0">
            <a:spAutoFit/>
          </a:bodyPr>
          <a:lstStyle/>
          <a:p>
            <a:pPr algn="l">
              <a:lnSpc>
                <a:spcPts val="6859"/>
              </a:lnSpc>
            </a:pPr>
            <a:r>
              <a:rPr lang="en-US" sz="6999" spc="-237" b="true">
                <a:solidFill>
                  <a:srgbClr val="0081B8"/>
                </a:solidFill>
                <a:latin typeface="Obra Letra Bold"/>
                <a:ea typeface="Obra Letra Bold"/>
                <a:cs typeface="Obra Letra Bold"/>
                <a:sym typeface="Obra Letra Bold"/>
              </a:rPr>
              <a:t>Ask When You're Unsure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true" flipV="false" rot="-73636">
            <a:off x="14853330" y="676226"/>
            <a:ext cx="2108120" cy="1521679"/>
          </a:xfrm>
          <a:custGeom>
            <a:avLst/>
            <a:gdLst/>
            <a:ahLst/>
            <a:cxnLst/>
            <a:rect r="r" b="b" t="t" l="l"/>
            <a:pathLst>
              <a:path h="1521679" w="2108120">
                <a:moveTo>
                  <a:pt x="2108120" y="0"/>
                </a:moveTo>
                <a:lnTo>
                  <a:pt x="0" y="0"/>
                </a:lnTo>
                <a:lnTo>
                  <a:pt x="0" y="1521680"/>
                </a:lnTo>
                <a:lnTo>
                  <a:pt x="2108120" y="1521680"/>
                </a:lnTo>
                <a:lnTo>
                  <a:pt x="210812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277664" y="2402823"/>
            <a:ext cx="14475207" cy="6915150"/>
          </a:xfrm>
          <a:prstGeom prst="rect">
            <a:avLst/>
          </a:prstGeom>
        </p:spPr>
        <p:txBody>
          <a:bodyPr anchor="t" rtlCol="false" tIns="0" lIns="0" bIns="0" rIns="0">
            <a:spAutoFit/>
          </a:bodyPr>
          <a:lstStyle/>
          <a:p>
            <a:pPr algn="l">
              <a:lnSpc>
                <a:spcPts val="4200"/>
              </a:lnSpc>
            </a:pPr>
            <a:r>
              <a:rPr lang="en-US" sz="3000">
                <a:solidFill>
                  <a:srgbClr val="0081B8"/>
                </a:solidFill>
                <a:latin typeface="Playpen Sans"/>
                <a:ea typeface="Playpen Sans"/>
                <a:cs typeface="Playpen Sans"/>
                <a:sym typeface="Playpen Sans"/>
              </a:rPr>
              <a:t>Sometimes important information gets shared:</a:t>
            </a:r>
          </a:p>
          <a:p>
            <a:pPr algn="l">
              <a:lnSpc>
                <a:spcPts val="4200"/>
              </a:lnSpc>
            </a:pPr>
            <a:r>
              <a:rPr lang="en-US" sz="3000">
                <a:solidFill>
                  <a:srgbClr val="0081B8"/>
                </a:solidFill>
                <a:latin typeface="Playpen Sans"/>
                <a:ea typeface="Playpen Sans"/>
                <a:cs typeface="Playpen Sans"/>
                <a:sym typeface="Playpen Sans"/>
              </a:rPr>
              <a:t>On the way to lunch                       Across the classroom</a:t>
            </a:r>
          </a:p>
          <a:p>
            <a:pPr algn="l">
              <a:lnSpc>
                <a:spcPts val="4200"/>
              </a:lnSpc>
            </a:pPr>
            <a:r>
              <a:rPr lang="en-US" sz="3000">
                <a:solidFill>
                  <a:srgbClr val="0081B8"/>
                </a:solidFill>
                <a:latin typeface="Playpen Sans"/>
                <a:ea typeface="Playpen Sans"/>
                <a:cs typeface="Playpen Sans"/>
                <a:sym typeface="Playpen Sans"/>
              </a:rPr>
              <a:t>At the photocopier                         As pupils enter</a:t>
            </a:r>
          </a:p>
          <a:p>
            <a:pPr algn="l">
              <a:lnSpc>
                <a:spcPts val="4200"/>
              </a:lnSpc>
            </a:pPr>
            <a:r>
              <a:rPr lang="en-US" sz="3000">
                <a:solidFill>
                  <a:srgbClr val="0081B8"/>
                </a:solidFill>
                <a:latin typeface="Playpen Sans"/>
                <a:ea typeface="Playpen Sans"/>
                <a:cs typeface="Playpen Sans"/>
                <a:sym typeface="Playpen Sans"/>
              </a:rPr>
              <a:t>Five seconds before the lesson           Informal communication is inevitable.</a:t>
            </a:r>
          </a:p>
          <a:p>
            <a:pPr algn="l">
              <a:lnSpc>
                <a:spcPts val="4200"/>
              </a:lnSpc>
            </a:pPr>
            <a:r>
              <a:rPr lang="en-US" sz="3000">
                <a:solidFill>
                  <a:srgbClr val="0081B8"/>
                </a:solidFill>
                <a:latin typeface="Playpen Sans"/>
                <a:ea typeface="Playpen Sans"/>
                <a:cs typeface="Playpen Sans"/>
                <a:sym typeface="Playpen Sans"/>
              </a:rPr>
              <a:t>But key information can easily be lost.</a:t>
            </a:r>
          </a:p>
          <a:p>
            <a:pPr algn="l">
              <a:lnSpc>
                <a:spcPts val="4200"/>
              </a:lnSpc>
            </a:pPr>
            <a:r>
              <a:rPr lang="en-US" sz="3000">
                <a:solidFill>
                  <a:srgbClr val="0081B8"/>
                </a:solidFill>
                <a:latin typeface="Playpen Sans"/>
                <a:ea typeface="Playpen Sans"/>
                <a:cs typeface="Playpen Sans"/>
                <a:sym typeface="Playpen Sans"/>
              </a:rPr>
              <a:t>Ask: What information genuinely needs a reliable system?</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Examples might include: Planning, Intervention information, </a:t>
            </a:r>
            <a:r>
              <a:rPr lang="en-US" sz="3000">
                <a:solidFill>
                  <a:srgbClr val="0081B8"/>
                </a:solidFill>
                <a:latin typeface="Playpen Sans"/>
                <a:ea typeface="Playpen Sans"/>
                <a:cs typeface="Playpen Sans"/>
                <a:sym typeface="Playpen Sans"/>
              </a:rPr>
              <a:t>P</a:t>
            </a:r>
            <a:r>
              <a:rPr lang="en-US" sz="3000">
                <a:solidFill>
                  <a:srgbClr val="0081B8"/>
                </a:solidFill>
                <a:latin typeface="Playpen Sans"/>
                <a:ea typeface="Playpen Sans"/>
                <a:cs typeface="Playpen Sans"/>
                <a:sym typeface="Playpen Sans"/>
              </a:rPr>
              <a:t>upil adaptations</a:t>
            </a:r>
          </a:p>
          <a:p>
            <a:pPr algn="l">
              <a:lnSpc>
                <a:spcPts val="4200"/>
              </a:lnSpc>
            </a:pPr>
            <a:r>
              <a:rPr lang="en-US" sz="3000">
                <a:solidFill>
                  <a:srgbClr val="0081B8"/>
                </a:solidFill>
                <a:latin typeface="Playpen Sans"/>
                <a:ea typeface="Playpen Sans"/>
                <a:cs typeface="Playpen Sans"/>
                <a:sym typeface="Playpen Sans"/>
              </a:rPr>
              <a:t>Assessment observations, Follow-up actions</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Important information shouldn't rely entirely on chance conversations.</a:t>
            </a:r>
          </a:p>
          <a:p>
            <a:pPr algn="l" marL="0" indent="0" lvl="0">
              <a:lnSpc>
                <a:spcPts val="4200"/>
              </a:lnSpc>
              <a:spcBef>
                <a:spcPct val="0"/>
              </a:spcBef>
            </a:pPr>
          </a:p>
        </p:txBody>
      </p:sp>
      <p:sp>
        <p:nvSpPr>
          <p:cNvPr name="TextBox 11" id="11"/>
          <p:cNvSpPr txBox="true"/>
          <p:nvPr/>
        </p:nvSpPr>
        <p:spPr>
          <a:xfrm rot="-63583">
            <a:off x="2235009" y="1274754"/>
            <a:ext cx="12198869" cy="938530"/>
          </a:xfrm>
          <a:prstGeom prst="rect">
            <a:avLst/>
          </a:prstGeom>
        </p:spPr>
        <p:txBody>
          <a:bodyPr anchor="t" rtlCol="false" tIns="0" lIns="0" bIns="0" rIns="0">
            <a:spAutoFit/>
          </a:bodyPr>
          <a:lstStyle/>
          <a:p>
            <a:pPr algn="l">
              <a:lnSpc>
                <a:spcPts val="6859"/>
              </a:lnSpc>
            </a:pPr>
            <a:r>
              <a:rPr lang="en-US" sz="6999" spc="-237" b="true">
                <a:solidFill>
                  <a:srgbClr val="0081B8"/>
                </a:solidFill>
                <a:latin typeface="Obra Letra Bold"/>
                <a:ea typeface="Obra Letra Bold"/>
                <a:cs typeface="Obra Letra Bold"/>
                <a:sym typeface="Obra Letra Bold"/>
              </a:rPr>
              <a:t>Avoid the Corridor Curriculum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277664" y="2402823"/>
            <a:ext cx="14475207" cy="6915150"/>
          </a:xfrm>
          <a:prstGeom prst="rect">
            <a:avLst/>
          </a:prstGeom>
        </p:spPr>
        <p:txBody>
          <a:bodyPr anchor="t" rtlCol="false" tIns="0" lIns="0" bIns="0" rIns="0">
            <a:spAutoFit/>
          </a:bodyPr>
          <a:lstStyle/>
          <a:p>
            <a:pPr algn="l">
              <a:lnSpc>
                <a:spcPts val="4200"/>
              </a:lnSpc>
            </a:pPr>
            <a:r>
              <a:rPr lang="en-US" sz="3000">
                <a:solidFill>
                  <a:srgbClr val="0081B8"/>
                </a:solidFill>
                <a:latin typeface="Playpen Sans"/>
                <a:ea typeface="Playpen Sans"/>
                <a:cs typeface="Playpen Sans"/>
                <a:sym typeface="Playpen Sans"/>
              </a:rPr>
              <a:t>Effective teamwork isn't:</a:t>
            </a:r>
          </a:p>
          <a:p>
            <a:pPr algn="l">
              <a:lnSpc>
                <a:spcPts val="4200"/>
              </a:lnSpc>
            </a:pPr>
            <a:r>
              <a:rPr lang="en-US" sz="3000">
                <a:solidFill>
                  <a:srgbClr val="0081B8"/>
                </a:solidFill>
                <a:latin typeface="Playpen Sans"/>
                <a:ea typeface="Playpen Sans"/>
                <a:cs typeface="Playpen Sans"/>
                <a:sym typeface="Playpen Sans"/>
              </a:rPr>
              <a:t>Teacher tells → TA does</a:t>
            </a:r>
          </a:p>
          <a:p>
            <a:pPr algn="l">
              <a:lnSpc>
                <a:spcPts val="4200"/>
              </a:lnSpc>
            </a:pPr>
            <a:r>
              <a:rPr lang="en-US" sz="3000">
                <a:solidFill>
                  <a:srgbClr val="0081B8"/>
                </a:solidFill>
                <a:latin typeface="Playpen Sans"/>
                <a:ea typeface="Playpen Sans"/>
                <a:cs typeface="Playpen Sans"/>
                <a:sym typeface="Playpen Sans"/>
              </a:rPr>
              <a:t>Teaching assistants often notice things teachers cannot see while teaching thirty pupils.</a:t>
            </a:r>
          </a:p>
          <a:p>
            <a:pPr algn="l">
              <a:lnSpc>
                <a:spcPts val="4200"/>
              </a:lnSpc>
            </a:pPr>
            <a:r>
              <a:rPr lang="en-US" sz="3000">
                <a:solidFill>
                  <a:srgbClr val="0081B8"/>
                </a:solidFill>
                <a:latin typeface="Playpen Sans"/>
                <a:ea typeface="Playpen Sans"/>
                <a:cs typeface="Playpen Sans"/>
                <a:sym typeface="Playpen Sans"/>
              </a:rPr>
              <a:t>They may notice:</a:t>
            </a:r>
          </a:p>
          <a:p>
            <a:pPr algn="l">
              <a:lnSpc>
                <a:spcPts val="4200"/>
              </a:lnSpc>
            </a:pPr>
            <a:r>
              <a:rPr lang="en-US" sz="3000">
                <a:solidFill>
                  <a:srgbClr val="0081B8"/>
                </a:solidFill>
                <a:latin typeface="Playpen Sans"/>
                <a:ea typeface="Playpen Sans"/>
                <a:cs typeface="Playpen Sans"/>
                <a:sym typeface="Playpen Sans"/>
              </a:rPr>
              <a:t>A misconception                        A successful strategy</a:t>
            </a:r>
          </a:p>
          <a:p>
            <a:pPr algn="l">
              <a:lnSpc>
                <a:spcPts val="4200"/>
              </a:lnSpc>
            </a:pPr>
            <a:r>
              <a:rPr lang="en-US" sz="3000">
                <a:solidFill>
                  <a:srgbClr val="0081B8"/>
                </a:solidFill>
                <a:latin typeface="Playpen Sans"/>
                <a:ea typeface="Playpen Sans"/>
                <a:cs typeface="Playpen Sans"/>
                <a:sym typeface="Playpen Sans"/>
              </a:rPr>
              <a:t>A change in independence             A pupil avoiding something</a:t>
            </a:r>
          </a:p>
          <a:p>
            <a:pPr algn="l">
              <a:lnSpc>
                <a:spcPts val="4200"/>
              </a:lnSpc>
            </a:pPr>
            <a:r>
              <a:rPr lang="en-US" sz="3000">
                <a:solidFill>
                  <a:srgbClr val="0081B8"/>
                </a:solidFill>
                <a:latin typeface="Playpen Sans"/>
                <a:ea typeface="Playpen Sans"/>
                <a:cs typeface="Playpen Sans"/>
                <a:sym typeface="Playpen Sans"/>
              </a:rPr>
              <a:t>A resource that worked particularly well</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So communication should be: TEACHER ↔ TA</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Both contribute different information about pupil learning.</a:t>
            </a:r>
          </a:p>
          <a:p>
            <a:pPr algn="l" marL="0" indent="0" lvl="0">
              <a:lnSpc>
                <a:spcPts val="4200"/>
              </a:lnSpc>
              <a:spcBef>
                <a:spcPct val="0"/>
              </a:spcBef>
            </a:pPr>
          </a:p>
        </p:txBody>
      </p:sp>
      <p:sp>
        <p:nvSpPr>
          <p:cNvPr name="TextBox 10" id="10"/>
          <p:cNvSpPr txBox="true"/>
          <p:nvPr/>
        </p:nvSpPr>
        <p:spPr>
          <a:xfrm rot="-63583">
            <a:off x="2180252" y="1252935"/>
            <a:ext cx="14628586" cy="898779"/>
          </a:xfrm>
          <a:prstGeom prst="rect">
            <a:avLst/>
          </a:prstGeom>
        </p:spPr>
        <p:txBody>
          <a:bodyPr anchor="t" rtlCol="false" tIns="0" lIns="0" bIns="0" rIns="0">
            <a:spAutoFit/>
          </a:bodyPr>
          <a:lstStyle/>
          <a:p>
            <a:pPr algn="l">
              <a:lnSpc>
                <a:spcPts val="6468"/>
              </a:lnSpc>
            </a:pPr>
            <a:r>
              <a:rPr lang="en-US" sz="6600" spc="-224" b="true">
                <a:solidFill>
                  <a:srgbClr val="0081B8"/>
                </a:solidFill>
                <a:latin typeface="Obra Letra Bold"/>
                <a:ea typeface="Obra Letra Bold"/>
                <a:cs typeface="Obra Letra Bold"/>
                <a:sym typeface="Obra Letra Bold"/>
              </a:rPr>
              <a:t>Communication Should Work Both Ways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277664" y="2402823"/>
            <a:ext cx="14475207" cy="6915150"/>
          </a:xfrm>
          <a:prstGeom prst="rect">
            <a:avLst/>
          </a:prstGeom>
        </p:spPr>
        <p:txBody>
          <a:bodyPr anchor="t" rtlCol="false" tIns="0" lIns="0" bIns="0" rIns="0">
            <a:spAutoFit/>
          </a:bodyPr>
          <a:lstStyle/>
          <a:p>
            <a:pPr algn="l">
              <a:lnSpc>
                <a:spcPts val="4200"/>
              </a:lnSpc>
            </a:pPr>
            <a:r>
              <a:rPr lang="en-US" sz="3000">
                <a:solidFill>
                  <a:srgbClr val="0081B8"/>
                </a:solidFill>
                <a:latin typeface="Playpen Sans"/>
                <a:ea typeface="Playpen Sans"/>
                <a:cs typeface="Playpen Sans"/>
                <a:sym typeface="Playpen Sans"/>
              </a:rPr>
              <a:t>Not everything can wait until the end of the lesson.</a:t>
            </a:r>
          </a:p>
          <a:p>
            <a:pPr algn="l">
              <a:lnSpc>
                <a:spcPts val="4200"/>
              </a:lnSpc>
            </a:pPr>
            <a:r>
              <a:rPr lang="en-US" sz="3000">
                <a:solidFill>
                  <a:srgbClr val="0081B8"/>
                </a:solidFill>
                <a:latin typeface="Playpen Sans"/>
                <a:ea typeface="Playpen Sans"/>
                <a:cs typeface="Playpen Sans"/>
                <a:sym typeface="Playpen Sans"/>
              </a:rPr>
              <a:t>Som</a:t>
            </a:r>
            <a:r>
              <a:rPr lang="en-US" sz="3000">
                <a:solidFill>
                  <a:srgbClr val="0081B8"/>
                </a:solidFill>
                <a:latin typeface="Playpen Sans"/>
                <a:ea typeface="Playpen Sans"/>
                <a:cs typeface="Playpen Sans"/>
                <a:sym typeface="Playpen Sans"/>
              </a:rPr>
              <a:t>e information needs sharing quickly.</a:t>
            </a:r>
          </a:p>
          <a:p>
            <a:pPr algn="l">
              <a:lnSpc>
                <a:spcPts val="4200"/>
              </a:lnSpc>
            </a:pPr>
            <a:r>
              <a:rPr lang="en-US" sz="3000">
                <a:solidFill>
                  <a:srgbClr val="0081B8"/>
                </a:solidFill>
                <a:latin typeface="Playpen Sans"/>
                <a:ea typeface="Playpen Sans"/>
                <a:cs typeface="Playpen Sans"/>
                <a:sym typeface="Playpen Sans"/>
              </a:rPr>
              <a:t>For example:</a:t>
            </a:r>
          </a:p>
          <a:p>
            <a:pPr algn="l">
              <a:lnSpc>
                <a:spcPts val="4200"/>
              </a:lnSpc>
            </a:pPr>
            <a:r>
              <a:rPr lang="en-US" sz="3000">
                <a:solidFill>
                  <a:srgbClr val="0081B8"/>
                </a:solidFill>
                <a:latin typeface="Playpen Sans"/>
                <a:ea typeface="Playpen Sans"/>
                <a:cs typeface="Playpen Sans"/>
                <a:sym typeface="Playpen Sans"/>
              </a:rPr>
              <a:t>Safeguarding concerns                  A significant wellbeing issue</a:t>
            </a:r>
          </a:p>
          <a:p>
            <a:pPr algn="l">
              <a:lnSpc>
                <a:spcPts val="4200"/>
              </a:lnSpc>
            </a:pPr>
            <a:r>
              <a:rPr lang="en-US" sz="3000">
                <a:solidFill>
                  <a:srgbClr val="0081B8"/>
                </a:solidFill>
                <a:latin typeface="Playpen Sans"/>
                <a:ea typeface="Playpen Sans"/>
                <a:cs typeface="Playpen Sans"/>
                <a:sym typeface="Playpen Sans"/>
              </a:rPr>
              <a:t>A serious behaviour incident            A pupil becoming unsafe</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Something that fundamentally changes the teacher's understanding of the situation</a:t>
            </a:r>
          </a:p>
          <a:p>
            <a:pPr algn="l">
              <a:lnSpc>
                <a:spcPts val="4200"/>
              </a:lnSpc>
            </a:pPr>
            <a:r>
              <a:rPr lang="en-US" sz="3000">
                <a:solidFill>
                  <a:srgbClr val="0081B8"/>
                </a:solidFill>
                <a:latin typeface="Playpen Sans"/>
                <a:ea typeface="Playpen Sans"/>
                <a:cs typeface="Playpen Sans"/>
                <a:sym typeface="Playpen Sans"/>
              </a:rPr>
              <a:t>Other learning observations may be shared at a more appropriate time.</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Ask: “Does someone need to know this now — or simply need to know it?”</a:t>
            </a:r>
          </a:p>
          <a:p>
            <a:pPr algn="l">
              <a:lnSpc>
                <a:spcPts val="4200"/>
              </a:lnSpc>
            </a:pPr>
            <a:r>
              <a:rPr lang="en-US" sz="3000">
                <a:solidFill>
                  <a:srgbClr val="0081B8"/>
                </a:solidFill>
                <a:latin typeface="Playpen Sans"/>
                <a:ea typeface="Playpen Sans"/>
                <a:cs typeface="Playpen Sans"/>
                <a:sym typeface="Playpen Sans"/>
              </a:rPr>
              <a:t>Professional judgement includes choosing the right time and route.</a:t>
            </a:r>
          </a:p>
          <a:p>
            <a:pPr algn="l" marL="0" indent="0" lvl="0">
              <a:lnSpc>
                <a:spcPts val="4200"/>
              </a:lnSpc>
              <a:spcBef>
                <a:spcPct val="0"/>
              </a:spcBef>
            </a:pPr>
          </a:p>
        </p:txBody>
      </p:sp>
      <p:sp>
        <p:nvSpPr>
          <p:cNvPr name="TextBox 10" id="10"/>
          <p:cNvSpPr txBox="true"/>
          <p:nvPr/>
        </p:nvSpPr>
        <p:spPr>
          <a:xfrm rot="-63583">
            <a:off x="2058263" y="1277373"/>
            <a:ext cx="14540631" cy="805816"/>
          </a:xfrm>
          <a:prstGeom prst="rect">
            <a:avLst/>
          </a:prstGeom>
        </p:spPr>
        <p:txBody>
          <a:bodyPr anchor="t" rtlCol="false" tIns="0" lIns="0" bIns="0" rIns="0">
            <a:spAutoFit/>
          </a:bodyPr>
          <a:lstStyle/>
          <a:p>
            <a:pPr algn="l">
              <a:lnSpc>
                <a:spcPts val="5880"/>
              </a:lnSpc>
            </a:pPr>
            <a:r>
              <a:rPr lang="en-US" sz="6000" spc="-204" b="true">
                <a:solidFill>
                  <a:srgbClr val="0081B8"/>
                </a:solidFill>
                <a:latin typeface="Obra Letra Bold"/>
                <a:ea typeface="Obra Letra Bold"/>
                <a:cs typeface="Obra Letra Bold"/>
                <a:sym typeface="Obra Letra Bold"/>
              </a:rPr>
              <a:t>Know What Needs Immediate Communication</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117089" y="2298666"/>
            <a:ext cx="14939898" cy="7477125"/>
          </a:xfrm>
          <a:prstGeom prst="rect">
            <a:avLst/>
          </a:prstGeom>
        </p:spPr>
        <p:txBody>
          <a:bodyPr anchor="t" rtlCol="false" tIns="0" lIns="0" bIns="0" rIns="0">
            <a:spAutoFit/>
          </a:bodyPr>
          <a:lstStyle/>
          <a:p>
            <a:pPr algn="l">
              <a:lnSpc>
                <a:spcPts val="4200"/>
              </a:lnSpc>
            </a:pPr>
            <a:r>
              <a:rPr lang="en-US" sz="3000">
                <a:solidFill>
                  <a:srgbClr val="0081B8"/>
                </a:solidFill>
                <a:latin typeface="Playpen Sans"/>
                <a:ea typeface="Playpen Sans"/>
                <a:cs typeface="Playpen Sans"/>
                <a:sym typeface="Playpen Sans"/>
              </a:rPr>
              <a:t>Being part of a team means sharing relevant information.</a:t>
            </a:r>
          </a:p>
          <a:p>
            <a:pPr algn="l">
              <a:lnSpc>
                <a:spcPts val="4200"/>
              </a:lnSpc>
            </a:pPr>
            <a:r>
              <a:rPr lang="en-US" sz="3000">
                <a:solidFill>
                  <a:srgbClr val="0081B8"/>
                </a:solidFill>
                <a:latin typeface="Playpen Sans"/>
                <a:ea typeface="Playpen Sans"/>
                <a:cs typeface="Playpen Sans"/>
                <a:sym typeface="Playpen Sans"/>
              </a:rPr>
              <a:t>It does not mean discussing pupils freely.</a:t>
            </a:r>
          </a:p>
          <a:p>
            <a:pPr algn="l">
              <a:lnSpc>
                <a:spcPts val="4200"/>
              </a:lnSpc>
            </a:pPr>
            <a:r>
              <a:rPr lang="en-US" sz="3000">
                <a:solidFill>
                  <a:srgbClr val="0081B8"/>
                </a:solidFill>
                <a:latin typeface="Playpen Sans"/>
                <a:ea typeface="Playpen Sans"/>
                <a:cs typeface="Playpen Sans"/>
                <a:sym typeface="Playpen Sans"/>
              </a:rPr>
              <a:t>Ask: Wh</a:t>
            </a:r>
            <a:r>
              <a:rPr lang="en-US" sz="3000">
                <a:solidFill>
                  <a:srgbClr val="0081B8"/>
                </a:solidFill>
                <a:latin typeface="Playpen Sans"/>
                <a:ea typeface="Playpen Sans"/>
                <a:cs typeface="Playpen Sans"/>
                <a:sym typeface="Playpen Sans"/>
              </a:rPr>
              <a:t>o actually needs this information? Why do they need it?</a:t>
            </a:r>
          </a:p>
          <a:p>
            <a:pPr algn="l">
              <a:lnSpc>
                <a:spcPts val="4200"/>
              </a:lnSpc>
            </a:pPr>
            <a:r>
              <a:rPr lang="en-US" sz="3000">
                <a:solidFill>
                  <a:srgbClr val="0081B8"/>
                </a:solidFill>
                <a:latin typeface="Playpen Sans"/>
                <a:ea typeface="Playpen Sans"/>
                <a:cs typeface="Playpen Sans"/>
                <a:sym typeface="Playpen Sans"/>
              </a:rPr>
              <a:t>Am I sharing it in an appropriate place?</a:t>
            </a:r>
          </a:p>
          <a:p>
            <a:pPr algn="l">
              <a:lnSpc>
                <a:spcPts val="4479"/>
              </a:lnSpc>
            </a:pPr>
          </a:p>
          <a:p>
            <a:pPr algn="l">
              <a:lnSpc>
                <a:spcPts val="4200"/>
              </a:lnSpc>
            </a:pPr>
            <a:r>
              <a:rPr lang="en-US" sz="3000">
                <a:solidFill>
                  <a:srgbClr val="0081B8"/>
                </a:solidFill>
                <a:latin typeface="Playpen Sans"/>
                <a:ea typeface="Playpen Sans"/>
                <a:cs typeface="Playpen Sans"/>
                <a:sym typeface="Playpen Sans"/>
              </a:rPr>
              <a:t>Avoid discussing sensitive pupil information:</a:t>
            </a:r>
          </a:p>
          <a:p>
            <a:pPr algn="l">
              <a:lnSpc>
                <a:spcPts val="4200"/>
              </a:lnSpc>
            </a:pPr>
            <a:r>
              <a:rPr lang="en-US" sz="3000">
                <a:solidFill>
                  <a:srgbClr val="0081B8"/>
                </a:solidFill>
                <a:latin typeface="Playpen Sans"/>
                <a:ea typeface="Playpen Sans"/>
                <a:cs typeface="Playpen Sans"/>
                <a:sym typeface="Playpen Sans"/>
              </a:rPr>
              <a:t>❌ in corridors around other pupils</a:t>
            </a:r>
          </a:p>
          <a:p>
            <a:pPr algn="l">
              <a:lnSpc>
                <a:spcPts val="4200"/>
              </a:lnSpc>
            </a:pPr>
            <a:r>
              <a:rPr lang="en-US" sz="3000">
                <a:solidFill>
                  <a:srgbClr val="0081B8"/>
                </a:solidFill>
                <a:latin typeface="Playpen Sans"/>
                <a:ea typeface="Playpen Sans"/>
                <a:cs typeface="Playpen Sans"/>
                <a:sym typeface="Playpen Sans"/>
              </a:rPr>
              <a:t>❌ with parents who don't need to know</a:t>
            </a:r>
          </a:p>
          <a:p>
            <a:pPr algn="l">
              <a:lnSpc>
                <a:spcPts val="4200"/>
              </a:lnSpc>
            </a:pPr>
            <a:r>
              <a:rPr lang="en-US" sz="3000">
                <a:solidFill>
                  <a:srgbClr val="0081B8"/>
                </a:solidFill>
                <a:latin typeface="Playpen Sans"/>
                <a:ea typeface="Playpen Sans"/>
                <a:cs typeface="Playpen Sans"/>
                <a:sym typeface="Playpen Sans"/>
              </a:rPr>
              <a:t>❌ socially with colleagues</a:t>
            </a:r>
          </a:p>
          <a:p>
            <a:pPr algn="l">
              <a:lnSpc>
                <a:spcPts val="4200"/>
              </a:lnSpc>
            </a:pPr>
            <a:r>
              <a:rPr lang="en-US" sz="3000">
                <a:solidFill>
                  <a:srgbClr val="0081B8"/>
                </a:solidFill>
                <a:latin typeface="Playpen Sans"/>
                <a:ea typeface="Playpen Sans"/>
                <a:cs typeface="Playpen Sans"/>
                <a:sym typeface="Playpen Sans"/>
              </a:rPr>
              <a:t>❌ through personal messaging accounts</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Professional communication should be purposeful, proportionate and appropriate.</a:t>
            </a:r>
          </a:p>
          <a:p>
            <a:pPr algn="l" marL="0" indent="0" lvl="0">
              <a:lnSpc>
                <a:spcPts val="4200"/>
              </a:lnSpc>
              <a:spcBef>
                <a:spcPct val="0"/>
              </a:spcBef>
            </a:pPr>
          </a:p>
        </p:txBody>
      </p:sp>
      <p:sp>
        <p:nvSpPr>
          <p:cNvPr name="TextBox 10" id="10"/>
          <p:cNvSpPr txBox="true"/>
          <p:nvPr/>
        </p:nvSpPr>
        <p:spPr>
          <a:xfrm rot="-63583">
            <a:off x="2058263" y="1277373"/>
            <a:ext cx="14540631" cy="805816"/>
          </a:xfrm>
          <a:prstGeom prst="rect">
            <a:avLst/>
          </a:prstGeom>
        </p:spPr>
        <p:txBody>
          <a:bodyPr anchor="t" rtlCol="false" tIns="0" lIns="0" bIns="0" rIns="0">
            <a:spAutoFit/>
          </a:bodyPr>
          <a:lstStyle/>
          <a:p>
            <a:pPr algn="l">
              <a:lnSpc>
                <a:spcPts val="5880"/>
              </a:lnSpc>
            </a:pPr>
            <a:r>
              <a:rPr lang="en-US" sz="6000" spc="-204" b="true">
                <a:solidFill>
                  <a:srgbClr val="0081B8"/>
                </a:solidFill>
                <a:latin typeface="Obra Letra Bold"/>
                <a:ea typeface="Obra Letra Bold"/>
                <a:cs typeface="Obra Letra Bold"/>
                <a:sym typeface="Obra Letra Bold"/>
              </a:rPr>
              <a:t>Communication and Confidentiality</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115271" y="2003605"/>
            <a:ext cx="14939898" cy="7281545"/>
          </a:xfrm>
          <a:prstGeom prst="rect">
            <a:avLst/>
          </a:prstGeom>
        </p:spPr>
        <p:txBody>
          <a:bodyPr anchor="t" rtlCol="false" tIns="0" lIns="0" bIns="0" rIns="0">
            <a:spAutoFit/>
          </a:bodyPr>
          <a:lstStyle/>
          <a:p>
            <a:pPr algn="l">
              <a:lnSpc>
                <a:spcPts val="4479"/>
              </a:lnSpc>
            </a:pPr>
            <a:r>
              <a:rPr lang="en-US" sz="3199">
                <a:solidFill>
                  <a:srgbClr val="0081B8"/>
                </a:solidFill>
                <a:latin typeface="Playpen Sans"/>
                <a:ea typeface="Playpen Sans"/>
                <a:cs typeface="Playpen Sans"/>
                <a:sym typeface="Playpen Sans"/>
              </a:rPr>
              <a:t>Strong teams don't always agree. A TA may think:</a:t>
            </a:r>
          </a:p>
          <a:p>
            <a:pPr algn="l">
              <a:lnSpc>
                <a:spcPts val="4479"/>
              </a:lnSpc>
            </a:pPr>
            <a:r>
              <a:rPr lang="en-US" sz="3199">
                <a:solidFill>
                  <a:srgbClr val="0081B8"/>
                </a:solidFill>
                <a:latin typeface="Playpen Sans"/>
                <a:ea typeface="Playpen Sans"/>
                <a:cs typeface="Playpen Sans"/>
                <a:sym typeface="Playpen Sans"/>
              </a:rPr>
              <a:t>"This pupil need</a:t>
            </a:r>
            <a:r>
              <a:rPr lang="en-US" sz="3199">
                <a:solidFill>
                  <a:srgbClr val="0081B8"/>
                </a:solidFill>
                <a:latin typeface="Playpen Sans"/>
                <a:ea typeface="Playpen Sans"/>
                <a:cs typeface="Playpen Sans"/>
                <a:sym typeface="Playpen Sans"/>
              </a:rPr>
              <a:t>s m</a:t>
            </a:r>
            <a:r>
              <a:rPr lang="en-US" sz="3199">
                <a:solidFill>
                  <a:srgbClr val="0081B8"/>
                </a:solidFill>
                <a:latin typeface="Playpen Sans"/>
                <a:ea typeface="Playpen Sans"/>
                <a:cs typeface="Playpen Sans"/>
                <a:sym typeface="Playpen Sans"/>
              </a:rPr>
              <a:t>ore support."</a:t>
            </a:r>
          </a:p>
          <a:p>
            <a:pPr algn="l">
              <a:lnSpc>
                <a:spcPts val="4479"/>
              </a:lnSpc>
            </a:pPr>
            <a:r>
              <a:rPr lang="en-US" sz="3199">
                <a:solidFill>
                  <a:srgbClr val="0081B8"/>
                </a:solidFill>
                <a:latin typeface="Playpen Sans"/>
                <a:ea typeface="Playpen Sans"/>
                <a:cs typeface="Playpen Sans"/>
                <a:sym typeface="Playpen Sans"/>
              </a:rPr>
              <a:t>The teacher may think: "They need more independence."</a:t>
            </a:r>
          </a:p>
          <a:p>
            <a:pPr algn="l">
              <a:lnSpc>
                <a:spcPts val="4479"/>
              </a:lnSpc>
            </a:pPr>
          </a:p>
          <a:p>
            <a:pPr algn="l">
              <a:lnSpc>
                <a:spcPts val="4479"/>
              </a:lnSpc>
            </a:pPr>
            <a:r>
              <a:rPr lang="en-US" sz="3199">
                <a:solidFill>
                  <a:srgbClr val="0081B8"/>
                </a:solidFill>
                <a:latin typeface="Playpen Sans"/>
                <a:ea typeface="Playpen Sans"/>
                <a:cs typeface="Playpen Sans"/>
                <a:sym typeface="Playpen Sans"/>
              </a:rPr>
              <a:t>Rather than simply continuing differently, discuss it.</a:t>
            </a:r>
          </a:p>
          <a:p>
            <a:pPr algn="l">
              <a:lnSpc>
                <a:spcPts val="4479"/>
              </a:lnSpc>
            </a:pPr>
          </a:p>
          <a:p>
            <a:pPr algn="l">
              <a:lnSpc>
                <a:spcPts val="4479"/>
              </a:lnSpc>
            </a:pPr>
            <a:r>
              <a:rPr lang="en-US" sz="3199">
                <a:solidFill>
                  <a:srgbClr val="0081B8"/>
                </a:solidFill>
                <a:latin typeface="Playpen Sans"/>
                <a:ea typeface="Playpen Sans"/>
                <a:cs typeface="Playpen Sans"/>
                <a:sym typeface="Playpen Sans"/>
              </a:rPr>
              <a:t>Try:</a:t>
            </a:r>
          </a:p>
          <a:p>
            <a:pPr algn="l">
              <a:lnSpc>
                <a:spcPts val="4479"/>
              </a:lnSpc>
            </a:pPr>
            <a:r>
              <a:rPr lang="en-US" sz="3199">
                <a:solidFill>
                  <a:srgbClr val="0081B8"/>
                </a:solidFill>
                <a:latin typeface="Playpen Sans"/>
                <a:ea typeface="Playpen Sans"/>
                <a:cs typeface="Playpen Sans"/>
                <a:sym typeface="Playpen Sans"/>
              </a:rPr>
              <a:t>“I've noticed…”                      “When we tried…, the pupil…”</a:t>
            </a:r>
          </a:p>
          <a:p>
            <a:pPr algn="l">
              <a:lnSpc>
                <a:spcPts val="4479"/>
              </a:lnSpc>
            </a:pPr>
            <a:r>
              <a:rPr lang="en-US" sz="3199">
                <a:solidFill>
                  <a:srgbClr val="0081B8"/>
                </a:solidFill>
                <a:latin typeface="Playpen Sans"/>
                <a:ea typeface="Playpen Sans"/>
                <a:cs typeface="Playpen Sans"/>
                <a:sym typeface="Playpen Sans"/>
              </a:rPr>
              <a:t>“I wonder whether…”               “Could we try… and see what happens?”</a:t>
            </a:r>
          </a:p>
          <a:p>
            <a:pPr algn="l">
              <a:lnSpc>
                <a:spcPts val="4479"/>
              </a:lnSpc>
            </a:pPr>
          </a:p>
          <a:p>
            <a:pPr algn="l">
              <a:lnSpc>
                <a:spcPts val="4479"/>
              </a:lnSpc>
            </a:pPr>
            <a:r>
              <a:rPr lang="en-US" sz="3199">
                <a:solidFill>
                  <a:srgbClr val="0081B8"/>
                </a:solidFill>
                <a:latin typeface="Playpen Sans"/>
                <a:ea typeface="Playpen Sans"/>
                <a:cs typeface="Playpen Sans"/>
                <a:sym typeface="Playpen Sans"/>
              </a:rPr>
              <a:t>Focus the conversation on:</a:t>
            </a:r>
          </a:p>
          <a:p>
            <a:pPr algn="l">
              <a:lnSpc>
                <a:spcPts val="4479"/>
              </a:lnSpc>
            </a:pPr>
            <a:r>
              <a:rPr lang="en-US" sz="3199">
                <a:solidFill>
                  <a:srgbClr val="0081B8"/>
                </a:solidFill>
                <a:latin typeface="Playpen Sans"/>
                <a:ea typeface="Playpen Sans"/>
                <a:cs typeface="Playpen Sans"/>
                <a:sym typeface="Playpen Sans"/>
              </a:rPr>
              <a:t>Evidence → Pupil → Learning       Not: Person → Blame → Defensiveness</a:t>
            </a:r>
          </a:p>
          <a:p>
            <a:pPr algn="l" marL="0" indent="0" lvl="0">
              <a:lnSpc>
                <a:spcPts val="4479"/>
              </a:lnSpc>
              <a:spcBef>
                <a:spcPct val="0"/>
              </a:spcBef>
            </a:pPr>
          </a:p>
        </p:txBody>
      </p:sp>
      <p:sp>
        <p:nvSpPr>
          <p:cNvPr name="TextBox 10" id="10"/>
          <p:cNvSpPr txBox="true"/>
          <p:nvPr/>
        </p:nvSpPr>
        <p:spPr>
          <a:xfrm rot="-63583">
            <a:off x="2058263" y="1277373"/>
            <a:ext cx="14540631" cy="805816"/>
          </a:xfrm>
          <a:prstGeom prst="rect">
            <a:avLst/>
          </a:prstGeom>
        </p:spPr>
        <p:txBody>
          <a:bodyPr anchor="t" rtlCol="false" tIns="0" lIns="0" bIns="0" rIns="0">
            <a:spAutoFit/>
          </a:bodyPr>
          <a:lstStyle/>
          <a:p>
            <a:pPr algn="l">
              <a:lnSpc>
                <a:spcPts val="5880"/>
              </a:lnSpc>
            </a:pPr>
            <a:r>
              <a:rPr lang="en-US" sz="6000" spc="-204" b="true">
                <a:solidFill>
                  <a:srgbClr val="0081B8"/>
                </a:solidFill>
                <a:latin typeface="Obra Letra Bold"/>
                <a:ea typeface="Obra Letra Bold"/>
                <a:cs typeface="Obra Letra Bold"/>
                <a:sym typeface="Obra Letra Bold"/>
              </a:rPr>
              <a:t>When You Disagree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grpSp>
        <p:nvGrpSpPr>
          <p:cNvPr name="Group 9" id="9"/>
          <p:cNvGrpSpPr/>
          <p:nvPr/>
        </p:nvGrpSpPr>
        <p:grpSpPr>
          <a:xfrm rot="0">
            <a:off x="16390967" y="8286086"/>
            <a:ext cx="1214278" cy="517014"/>
            <a:chOff x="0" y="0"/>
            <a:chExt cx="1619037" cy="689352"/>
          </a:xfrm>
        </p:grpSpPr>
        <p:sp>
          <p:nvSpPr>
            <p:cNvPr name="Freeform 10" id="10"/>
            <p:cNvSpPr/>
            <p:nvPr/>
          </p:nvSpPr>
          <p:spPr>
            <a:xfrm flipH="false" flipV="false" rot="5431396">
              <a:off x="939649" y="10028"/>
              <a:ext cx="683268" cy="669296"/>
            </a:xfrm>
            <a:custGeom>
              <a:avLst/>
              <a:gdLst/>
              <a:ahLst/>
              <a:cxnLst/>
              <a:rect r="r" b="b" t="t" l="l"/>
              <a:pathLst>
                <a:path h="669296" w="683268">
                  <a:moveTo>
                    <a:pt x="0" y="0"/>
                  </a:moveTo>
                  <a:lnTo>
                    <a:pt x="683268" y="0"/>
                  </a:lnTo>
                  <a:lnTo>
                    <a:pt x="683268" y="669296"/>
                  </a:lnTo>
                  <a:lnTo>
                    <a:pt x="0" y="669296"/>
                  </a:lnTo>
                  <a:lnTo>
                    <a:pt x="0" y="0"/>
                  </a:lnTo>
                  <a:close/>
                </a:path>
              </a:pathLst>
            </a:custGeom>
            <a:blipFill>
              <a:blip r:embed="rId4">
                <a:extLst>
                  <a:ext uri="{96DAC541-7B7A-43D3-8B79-37D633B846F1}">
                    <asvg:svgBlip xmlns:asvg="http://schemas.microsoft.com/office/drawing/2016/SVG/main" r:embed="rId5"/>
                  </a:ext>
                </a:extLst>
              </a:blip>
              <a:stretch>
                <a:fillRect l="0" t="0" r="0" b="-140979"/>
              </a:stretch>
            </a:blipFill>
          </p:spPr>
        </p:sp>
        <p:sp>
          <p:nvSpPr>
            <p:cNvPr name="Freeform 11" id="11"/>
            <p:cNvSpPr/>
            <p:nvPr/>
          </p:nvSpPr>
          <p:spPr>
            <a:xfrm flipH="false" flipV="false" rot="5431396">
              <a:off x="527132" y="-406274"/>
              <a:ext cx="563681" cy="1612864"/>
            </a:xfrm>
            <a:custGeom>
              <a:avLst/>
              <a:gdLst/>
              <a:ahLst/>
              <a:cxnLst/>
              <a:rect r="r" b="b" t="t" l="l"/>
              <a:pathLst>
                <a:path h="1612864" w="563681">
                  <a:moveTo>
                    <a:pt x="0" y="0"/>
                  </a:moveTo>
                  <a:lnTo>
                    <a:pt x="563681" y="0"/>
                  </a:lnTo>
                  <a:lnTo>
                    <a:pt x="563681" y="1612864"/>
                  </a:lnTo>
                  <a:lnTo>
                    <a:pt x="0" y="1612864"/>
                  </a:lnTo>
                  <a:lnTo>
                    <a:pt x="0" y="0"/>
                  </a:lnTo>
                  <a:close/>
                </a:path>
              </a:pathLst>
            </a:custGeom>
            <a:blipFill>
              <a:blip r:embed="rId4">
                <a:extLst>
                  <a:ext uri="{96DAC541-7B7A-43D3-8B79-37D633B846F1}">
                    <asvg:svgBlip xmlns:asvg="http://schemas.microsoft.com/office/drawing/2016/SVG/main" r:embed="rId5"/>
                  </a:ext>
                </a:extLst>
              </a:blip>
              <a:stretch>
                <a:fillRect l="-21215" t="0" r="0" b="0"/>
              </a:stretch>
            </a:blipFill>
          </p:spPr>
        </p:sp>
      </p:grpSp>
      <p:sp>
        <p:nvSpPr>
          <p:cNvPr name="TextBox 12" id="12"/>
          <p:cNvSpPr txBox="true"/>
          <p:nvPr/>
        </p:nvSpPr>
        <p:spPr>
          <a:xfrm rot="-84782">
            <a:off x="2556805" y="3422124"/>
            <a:ext cx="13916908" cy="5210175"/>
          </a:xfrm>
          <a:prstGeom prst="rect">
            <a:avLst/>
          </a:prstGeom>
        </p:spPr>
        <p:txBody>
          <a:bodyPr anchor="t" rtlCol="false" tIns="0" lIns="0" bIns="0" rIns="0">
            <a:spAutoFit/>
          </a:bodyPr>
          <a:lstStyle/>
          <a:p>
            <a:pPr algn="ctr" marL="0" indent="0" lvl="0">
              <a:lnSpc>
                <a:spcPts val="4199"/>
              </a:lnSpc>
              <a:spcBef>
                <a:spcPct val="0"/>
              </a:spcBef>
            </a:pPr>
            <a:r>
              <a:rPr lang="en-US" b="true" sz="2999">
                <a:solidFill>
                  <a:srgbClr val="0081B8"/>
                </a:solidFill>
                <a:latin typeface="Playpen Sans Bold"/>
                <a:ea typeface="Playpen Sans Bold"/>
                <a:cs typeface="Playpen Sans Bold"/>
                <a:sym typeface="Playpen Sans Bold"/>
              </a:rPr>
              <a:t>At the end of the day, a pupil quietly tells </a:t>
            </a:r>
            <a:r>
              <a:rPr lang="en-US" b="true" sz="2999" strike="noStrike" u="none">
                <a:solidFill>
                  <a:srgbClr val="0081B8"/>
                </a:solidFill>
                <a:latin typeface="Playpen Sans Bold"/>
                <a:ea typeface="Playpen Sans Bold"/>
                <a:cs typeface="Playpen Sans Bold"/>
                <a:sym typeface="Playpen Sans Bold"/>
              </a:rPr>
              <a:t>you:</a:t>
            </a:r>
          </a:p>
          <a:p>
            <a:pPr algn="ctr" marL="0" indent="0" lvl="0">
              <a:lnSpc>
                <a:spcPts val="4199"/>
              </a:lnSpc>
              <a:spcBef>
                <a:spcPct val="0"/>
              </a:spcBef>
            </a:pPr>
            <a:r>
              <a:rPr lang="en-US" b="true" sz="2999" strike="noStrike" u="none">
                <a:solidFill>
                  <a:srgbClr val="0081B8"/>
                </a:solidFill>
                <a:latin typeface="Playpen Sans Bold"/>
                <a:ea typeface="Playpen Sans Bold"/>
                <a:cs typeface="Playpen Sans Bold"/>
                <a:sym typeface="Playpen Sans Bold"/>
              </a:rPr>
              <a:t>“I don't like going to Dad's house anymore. His new girlfriend gets really angry and sometimes throws things.”</a:t>
            </a:r>
          </a:p>
          <a:p>
            <a:pPr algn="ctr" marL="0" indent="0" lvl="0">
              <a:lnSpc>
                <a:spcPts val="4199"/>
              </a:lnSpc>
              <a:spcBef>
                <a:spcPct val="0"/>
              </a:spcBef>
            </a:pPr>
            <a:r>
              <a:rPr lang="en-US" b="true" sz="2999" strike="noStrike" u="none">
                <a:solidFill>
                  <a:srgbClr val="0081B8"/>
                </a:solidFill>
                <a:latin typeface="Playpen Sans Bold"/>
                <a:ea typeface="Playpen Sans Bold"/>
                <a:cs typeface="Playpen Sans Bold"/>
                <a:sym typeface="Playpen Sans Bold"/>
              </a:rPr>
              <a:t>The parent is waiting outside the classroom.</a:t>
            </a:r>
          </a:p>
          <a:p>
            <a:pPr algn="ctr" marL="0" indent="0" lvl="0">
              <a:lnSpc>
                <a:spcPts val="4199"/>
              </a:lnSpc>
              <a:spcBef>
                <a:spcPct val="0"/>
              </a:spcBef>
            </a:pPr>
          </a:p>
          <a:p>
            <a:pPr algn="ctr" marL="0" indent="0" lvl="0">
              <a:lnSpc>
                <a:spcPts val="4199"/>
              </a:lnSpc>
              <a:spcBef>
                <a:spcPct val="0"/>
              </a:spcBef>
            </a:pPr>
            <a:r>
              <a:rPr lang="en-US" b="true" sz="2999" strike="noStrike" u="none">
                <a:solidFill>
                  <a:srgbClr val="0081B8"/>
                </a:solidFill>
                <a:latin typeface="Playpen Sans Bold"/>
                <a:ea typeface="Playpen Sans Bold"/>
                <a:cs typeface="Playpen Sans Bold"/>
                <a:sym typeface="Playpen Sans Bold"/>
              </a:rPr>
              <a:t>Discuss:</a:t>
            </a:r>
          </a:p>
          <a:p>
            <a:pPr algn="ctr" marL="0" indent="0" lvl="0">
              <a:lnSpc>
                <a:spcPts val="4199"/>
              </a:lnSpc>
              <a:spcBef>
                <a:spcPct val="0"/>
              </a:spcBef>
            </a:pPr>
            <a:r>
              <a:rPr lang="en-US" b="true" sz="2999" strike="noStrike" u="none">
                <a:solidFill>
                  <a:srgbClr val="0081B8"/>
                </a:solidFill>
                <a:latin typeface="Playpen Sans Bold"/>
                <a:ea typeface="Playpen Sans Bold"/>
                <a:cs typeface="Playpen Sans Bold"/>
                <a:sym typeface="Playpen Sans Bold"/>
              </a:rPr>
              <a:t>What would you do next?</a:t>
            </a:r>
          </a:p>
          <a:p>
            <a:pPr algn="ctr" marL="0" indent="0" lvl="0">
              <a:lnSpc>
                <a:spcPts val="4199"/>
              </a:lnSpc>
              <a:spcBef>
                <a:spcPct val="0"/>
              </a:spcBef>
            </a:pPr>
            <a:r>
              <a:rPr lang="en-US" b="true" sz="2999" strike="noStrike" u="none">
                <a:solidFill>
                  <a:srgbClr val="0081B8"/>
                </a:solidFill>
                <a:latin typeface="Playpen Sans Bold"/>
                <a:ea typeface="Playpen Sans Bold"/>
                <a:cs typeface="Playpen Sans Bold"/>
                <a:sym typeface="Playpen Sans Bold"/>
              </a:rPr>
              <a:t>What would you avoid doing?</a:t>
            </a:r>
          </a:p>
          <a:p>
            <a:pPr algn="ctr" marL="0" indent="0" lvl="0">
              <a:lnSpc>
                <a:spcPts val="4199"/>
              </a:lnSpc>
              <a:spcBef>
                <a:spcPct val="0"/>
              </a:spcBef>
            </a:pPr>
            <a:r>
              <a:rPr lang="en-US" b="true" sz="2999" strike="noStrike" u="none">
                <a:solidFill>
                  <a:srgbClr val="0081B8"/>
                </a:solidFill>
                <a:latin typeface="Playpen Sans Bold"/>
                <a:ea typeface="Playpen Sans Bold"/>
                <a:cs typeface="Playpen Sans Bold"/>
                <a:sym typeface="Playpen Sans Bold"/>
              </a:rPr>
              <a:t>What information would be important to record?</a:t>
            </a:r>
          </a:p>
          <a:p>
            <a:pPr algn="ctr" marL="0" indent="0" lvl="0">
              <a:lnSpc>
                <a:spcPts val="4199"/>
              </a:lnSpc>
              <a:spcBef>
                <a:spcPct val="0"/>
              </a:spcBef>
            </a:pPr>
          </a:p>
        </p:txBody>
      </p:sp>
      <p:sp>
        <p:nvSpPr>
          <p:cNvPr name="TextBox 13" id="13"/>
          <p:cNvSpPr txBox="true"/>
          <p:nvPr/>
        </p:nvSpPr>
        <p:spPr>
          <a:xfrm rot="-63583">
            <a:off x="2250756" y="1598400"/>
            <a:ext cx="9722818" cy="1203960"/>
          </a:xfrm>
          <a:prstGeom prst="rect">
            <a:avLst/>
          </a:prstGeom>
        </p:spPr>
        <p:txBody>
          <a:bodyPr anchor="t" rtlCol="false" tIns="0" lIns="0" bIns="0" rIns="0">
            <a:spAutoFit/>
          </a:bodyPr>
          <a:lstStyle/>
          <a:p>
            <a:pPr algn="ctr" marL="0" indent="0" lvl="0">
              <a:lnSpc>
                <a:spcPts val="8820"/>
              </a:lnSpc>
              <a:spcBef>
                <a:spcPct val="0"/>
              </a:spcBef>
            </a:pPr>
            <a:r>
              <a:rPr lang="en-US" b="true" sz="9000" spc="-306">
                <a:solidFill>
                  <a:srgbClr val="0081B8"/>
                </a:solidFill>
                <a:latin typeface="Obra Letra Bold"/>
                <a:ea typeface="Obra Letra Bold"/>
                <a:cs typeface="Obra Letra Bold"/>
                <a:sym typeface="Obra Letra Bold"/>
              </a:rPr>
              <a:t>Safeguarding Spark</a:t>
            </a:r>
          </a:p>
        </p:txBody>
      </p:sp>
      <p:sp>
        <p:nvSpPr>
          <p:cNvPr name="Freeform 14" id="14"/>
          <p:cNvSpPr/>
          <p:nvPr/>
        </p:nvSpPr>
        <p:spPr>
          <a:xfrm flipH="false" flipV="false" rot="5248613">
            <a:off x="15071755" y="280636"/>
            <a:ext cx="778418" cy="2378498"/>
          </a:xfrm>
          <a:custGeom>
            <a:avLst/>
            <a:gdLst/>
            <a:ahLst/>
            <a:cxnLst/>
            <a:rect r="r" b="b" t="t" l="l"/>
            <a:pathLst>
              <a:path h="2378498" w="778418">
                <a:moveTo>
                  <a:pt x="0" y="0"/>
                </a:moveTo>
                <a:lnTo>
                  <a:pt x="778418" y="0"/>
                </a:lnTo>
                <a:lnTo>
                  <a:pt x="778418" y="2378498"/>
                </a:lnTo>
                <a:lnTo>
                  <a:pt x="0" y="23784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258233" y="3051078"/>
            <a:ext cx="14939898" cy="6719570"/>
          </a:xfrm>
          <a:prstGeom prst="rect">
            <a:avLst/>
          </a:prstGeom>
        </p:spPr>
        <p:txBody>
          <a:bodyPr anchor="t" rtlCol="false" tIns="0" lIns="0" bIns="0" rIns="0">
            <a:spAutoFit/>
          </a:bodyPr>
          <a:lstStyle/>
          <a:p>
            <a:pPr algn="l">
              <a:lnSpc>
                <a:spcPts val="4479"/>
              </a:lnSpc>
            </a:pPr>
            <a:r>
              <a:rPr lang="en-US" sz="3199">
                <a:solidFill>
                  <a:srgbClr val="0081B8"/>
                </a:solidFill>
                <a:latin typeface="Playpen Sans"/>
                <a:ea typeface="Playpen Sans"/>
                <a:cs typeface="Playpen Sans"/>
                <a:sym typeface="Playpen Sans"/>
              </a:rPr>
              <a:t>Teacher–TA relationship</a:t>
            </a:r>
            <a:r>
              <a:rPr lang="en-US" sz="3199">
                <a:solidFill>
                  <a:srgbClr val="0081B8"/>
                </a:solidFill>
                <a:latin typeface="Playpen Sans"/>
                <a:ea typeface="Playpen Sans"/>
                <a:cs typeface="Playpen Sans"/>
                <a:sym typeface="Playpen Sans"/>
              </a:rPr>
              <a:t>s matt</a:t>
            </a:r>
            <a:r>
              <a:rPr lang="en-US" sz="3199">
                <a:solidFill>
                  <a:srgbClr val="0081B8"/>
                </a:solidFill>
                <a:latin typeface="Playpen Sans"/>
                <a:ea typeface="Playpen Sans"/>
                <a:cs typeface="Playpen Sans"/>
                <a:sym typeface="Playpen Sans"/>
              </a:rPr>
              <a:t>er. But effective teamwork shouldn't depend entirely on whether two adults naturally “click”.</a:t>
            </a:r>
          </a:p>
          <a:p>
            <a:pPr algn="l">
              <a:lnSpc>
                <a:spcPts val="4479"/>
              </a:lnSpc>
            </a:pPr>
            <a:r>
              <a:rPr lang="en-US" sz="3199">
                <a:solidFill>
                  <a:srgbClr val="0081B8"/>
                </a:solidFill>
                <a:latin typeface="Playpen Sans"/>
                <a:ea typeface="Playpen Sans"/>
                <a:cs typeface="Playpen Sans"/>
                <a:sym typeface="Playpen Sans"/>
              </a:rPr>
              <a:t>Professional communication should be:</a:t>
            </a:r>
          </a:p>
          <a:p>
            <a:pPr algn="l">
              <a:lnSpc>
                <a:spcPts val="4479"/>
              </a:lnSpc>
            </a:pPr>
            <a:r>
              <a:rPr lang="en-US" sz="3199">
                <a:solidFill>
                  <a:srgbClr val="0081B8"/>
                </a:solidFill>
                <a:latin typeface="Playpen Sans"/>
                <a:ea typeface="Playpen Sans"/>
                <a:cs typeface="Playpen Sans"/>
                <a:sym typeface="Playpen Sans"/>
              </a:rPr>
              <a:t>       </a:t>
            </a:r>
            <a:r>
              <a:rPr lang="en-US" sz="3199" b="true">
                <a:solidFill>
                  <a:srgbClr val="0081B8"/>
                </a:solidFill>
                <a:latin typeface="Playpen Sans Bold"/>
                <a:ea typeface="Playpen Sans Bold"/>
                <a:cs typeface="Playpen Sans Bold"/>
                <a:sym typeface="Playpen Sans Bold"/>
              </a:rPr>
              <a:t>Clear                       Respectful                  Specific</a:t>
            </a:r>
          </a:p>
          <a:p>
            <a:pPr algn="l">
              <a:lnSpc>
                <a:spcPts val="4479"/>
              </a:lnSpc>
            </a:pPr>
            <a:r>
              <a:rPr lang="en-US" sz="3199" b="true">
                <a:solidFill>
                  <a:srgbClr val="0081B8"/>
                </a:solidFill>
                <a:latin typeface="Playpen Sans Bold"/>
                <a:ea typeface="Playpen Sans Bold"/>
                <a:cs typeface="Playpen Sans Bold"/>
                <a:sym typeface="Playpen Sans Bold"/>
              </a:rPr>
              <a:t>               Solution-focused     </a:t>
            </a:r>
            <a:r>
              <a:rPr lang="en-US" sz="3199" b="true">
                <a:solidFill>
                  <a:srgbClr val="0081B8"/>
                </a:solidFill>
                <a:latin typeface="Playpen Sans Bold"/>
                <a:ea typeface="Playpen Sans Bold"/>
                <a:cs typeface="Playpen Sans Bold"/>
                <a:sym typeface="Playpen Sans Bold"/>
              </a:rPr>
              <a:t>C</a:t>
            </a:r>
            <a:r>
              <a:rPr lang="en-US" sz="3199" b="true">
                <a:solidFill>
                  <a:srgbClr val="0081B8"/>
                </a:solidFill>
                <a:latin typeface="Playpen Sans Bold"/>
                <a:ea typeface="Playpen Sans Bold"/>
                <a:cs typeface="Playpen Sans Bold"/>
                <a:sym typeface="Playpen Sans Bold"/>
              </a:rPr>
              <a:t>entred on pupil learning</a:t>
            </a:r>
          </a:p>
          <a:p>
            <a:pPr algn="l">
              <a:lnSpc>
                <a:spcPts val="4479"/>
              </a:lnSpc>
            </a:pPr>
          </a:p>
          <a:p>
            <a:pPr algn="l">
              <a:lnSpc>
                <a:spcPts val="4479"/>
              </a:lnSpc>
            </a:pPr>
            <a:r>
              <a:rPr lang="en-US" sz="3199">
                <a:solidFill>
                  <a:srgbClr val="0081B8"/>
                </a:solidFill>
                <a:latin typeface="Playpen Sans"/>
                <a:ea typeface="Playpen Sans"/>
                <a:cs typeface="Playpen Sans"/>
                <a:sym typeface="Playpen Sans"/>
              </a:rPr>
              <a:t>Instead of: “You never tell me what's happening.”</a:t>
            </a:r>
          </a:p>
          <a:p>
            <a:pPr algn="l">
              <a:lnSpc>
                <a:spcPts val="4479"/>
              </a:lnSpc>
            </a:pPr>
            <a:r>
              <a:rPr lang="en-US" sz="3199">
                <a:solidFill>
                  <a:srgbClr val="0081B8"/>
                </a:solidFill>
                <a:latin typeface="Playpen Sans"/>
                <a:ea typeface="Playpen Sans"/>
                <a:cs typeface="Playpen Sans"/>
                <a:sym typeface="Playpen Sans"/>
              </a:rPr>
              <a:t>Try: “Having</a:t>
            </a:r>
            <a:r>
              <a:rPr lang="en-US" sz="3199">
                <a:solidFill>
                  <a:srgbClr val="0081B8"/>
                </a:solidFill>
                <a:latin typeface="Playpen Sans"/>
                <a:ea typeface="Playpen Sans"/>
                <a:cs typeface="Playpen Sans"/>
                <a:sym typeface="Playpen Sans"/>
              </a:rPr>
              <a:t> the key vocabulary before maths would help me reinforce the same language. Could we find a quick way to share it?”</a:t>
            </a:r>
          </a:p>
          <a:p>
            <a:pPr algn="l">
              <a:lnSpc>
                <a:spcPts val="4479"/>
              </a:lnSpc>
            </a:pPr>
          </a:p>
          <a:p>
            <a:pPr algn="l">
              <a:lnSpc>
                <a:spcPts val="4479"/>
              </a:lnSpc>
            </a:pPr>
            <a:r>
              <a:rPr lang="en-US" sz="3199">
                <a:solidFill>
                  <a:srgbClr val="0081B8"/>
                </a:solidFill>
                <a:latin typeface="Playpen Sans"/>
                <a:ea typeface="Playpen Sans"/>
                <a:cs typeface="Playpen Sans"/>
                <a:sym typeface="Playpen Sans"/>
              </a:rPr>
              <a:t>Describe the need. Suggest the solution. Keep the pupil at the centre.</a:t>
            </a:r>
          </a:p>
          <a:p>
            <a:pPr algn="l" marL="0" indent="0" lvl="0">
              <a:lnSpc>
                <a:spcPts val="4479"/>
              </a:lnSpc>
              <a:spcBef>
                <a:spcPct val="0"/>
              </a:spcBef>
            </a:pPr>
          </a:p>
        </p:txBody>
      </p:sp>
      <p:sp>
        <p:nvSpPr>
          <p:cNvPr name="TextBox 10" id="10"/>
          <p:cNvSpPr txBox="true"/>
          <p:nvPr/>
        </p:nvSpPr>
        <p:spPr>
          <a:xfrm rot="-63583">
            <a:off x="2058263" y="1277309"/>
            <a:ext cx="14540631" cy="1558291"/>
          </a:xfrm>
          <a:prstGeom prst="rect">
            <a:avLst/>
          </a:prstGeom>
        </p:spPr>
        <p:txBody>
          <a:bodyPr anchor="t" rtlCol="false" tIns="0" lIns="0" bIns="0" rIns="0">
            <a:spAutoFit/>
          </a:bodyPr>
          <a:lstStyle/>
          <a:p>
            <a:pPr algn="ctr">
              <a:lnSpc>
                <a:spcPts val="5880"/>
              </a:lnSpc>
            </a:pPr>
            <a:r>
              <a:rPr lang="en-US" b="true" sz="6000" spc="-204">
                <a:solidFill>
                  <a:srgbClr val="0081B8"/>
                </a:solidFill>
                <a:latin typeface="Obra Letra Bold"/>
                <a:ea typeface="Obra Letra Bold"/>
                <a:cs typeface="Obra Letra Bold"/>
                <a:sym typeface="Obra Letra Bold"/>
              </a:rPr>
              <a:t>Build Communication Around Pupils, Not Personalities</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1673520" y="2112224"/>
            <a:ext cx="14939898" cy="7843520"/>
          </a:xfrm>
          <a:prstGeom prst="rect">
            <a:avLst/>
          </a:prstGeom>
        </p:spPr>
        <p:txBody>
          <a:bodyPr anchor="t" rtlCol="false" tIns="0" lIns="0" bIns="0" rIns="0">
            <a:spAutoFit/>
          </a:bodyPr>
          <a:lstStyle/>
          <a:p>
            <a:pPr algn="ctr">
              <a:lnSpc>
                <a:spcPts val="4479"/>
              </a:lnSpc>
            </a:pPr>
            <a:r>
              <a:rPr lang="en-US" sz="3199">
                <a:solidFill>
                  <a:srgbClr val="0081B8"/>
                </a:solidFill>
                <a:latin typeface="Playpen Sans"/>
                <a:ea typeface="Playpen Sans"/>
                <a:cs typeface="Playpen Sans"/>
                <a:sym typeface="Playpen Sans"/>
              </a:rPr>
              <a:t>BEFORE</a:t>
            </a:r>
          </a:p>
          <a:p>
            <a:pPr algn="ctr">
              <a:lnSpc>
                <a:spcPts val="4479"/>
              </a:lnSpc>
            </a:pPr>
            <a:r>
              <a:rPr lang="en-US" sz="3199">
                <a:solidFill>
                  <a:srgbClr val="0081B8"/>
                </a:solidFill>
                <a:latin typeface="Playpen Sans"/>
                <a:ea typeface="Playpen Sans"/>
                <a:cs typeface="Playpen Sans"/>
                <a:sym typeface="Playpen Sans"/>
              </a:rPr>
              <a:t>CLARIFY W</a:t>
            </a:r>
            <a:r>
              <a:rPr lang="en-US" sz="3199">
                <a:solidFill>
                  <a:srgbClr val="0081B8"/>
                </a:solidFill>
                <a:latin typeface="Playpen Sans"/>
                <a:ea typeface="Playpen Sans"/>
                <a:cs typeface="Playpen Sans"/>
                <a:sym typeface="Playpen Sans"/>
              </a:rPr>
              <a:t>hat</a:t>
            </a:r>
            <a:r>
              <a:rPr lang="en-US" sz="3199">
                <a:solidFill>
                  <a:srgbClr val="0081B8"/>
                </a:solidFill>
                <a:latin typeface="Playpen Sans"/>
                <a:ea typeface="Playpen Sans"/>
                <a:cs typeface="Playpen Sans"/>
                <a:sym typeface="Playpen Sans"/>
              </a:rPr>
              <a:t> a</a:t>
            </a:r>
            <a:r>
              <a:rPr lang="en-US" sz="3199">
                <a:solidFill>
                  <a:srgbClr val="0081B8"/>
                </a:solidFill>
                <a:latin typeface="Playpen Sans"/>
                <a:ea typeface="Playpen Sans"/>
                <a:cs typeface="Playpen Sans"/>
                <a:sym typeface="Playpen Sans"/>
              </a:rPr>
              <a:t>re we learning?  What should I know?</a:t>
            </a:r>
          </a:p>
          <a:p>
            <a:pPr algn="ctr">
              <a:lnSpc>
                <a:spcPts val="4479"/>
              </a:lnSpc>
            </a:pPr>
            <a:r>
              <a:rPr lang="en-US" sz="3199">
                <a:solidFill>
                  <a:srgbClr val="0081B8"/>
                </a:solidFill>
                <a:latin typeface="Playpen Sans"/>
                <a:ea typeface="Playpen Sans"/>
                <a:cs typeface="Playpen Sans"/>
                <a:sym typeface="Playpen Sans"/>
              </a:rPr>
              <a:t>↓</a:t>
            </a:r>
          </a:p>
          <a:p>
            <a:pPr algn="ctr">
              <a:lnSpc>
                <a:spcPts val="4479"/>
              </a:lnSpc>
            </a:pPr>
            <a:r>
              <a:rPr lang="en-US" sz="3199">
                <a:solidFill>
                  <a:srgbClr val="0081B8"/>
                </a:solidFill>
                <a:latin typeface="Playpen Sans"/>
                <a:ea typeface="Playpen Sans"/>
                <a:cs typeface="Playpen Sans"/>
                <a:sym typeface="Playpen Sans"/>
              </a:rPr>
              <a:t>DURING</a:t>
            </a:r>
          </a:p>
          <a:p>
            <a:pPr algn="ctr">
              <a:lnSpc>
                <a:spcPts val="4479"/>
              </a:lnSpc>
            </a:pPr>
            <a:r>
              <a:rPr lang="en-US" sz="3199">
                <a:solidFill>
                  <a:srgbClr val="0081B8"/>
                </a:solidFill>
                <a:latin typeface="Playpen Sans"/>
                <a:ea typeface="Playpen Sans"/>
                <a:cs typeface="Playpen Sans"/>
                <a:sym typeface="Playpen Sans"/>
              </a:rPr>
              <a:t>NOTI</a:t>
            </a:r>
            <a:r>
              <a:rPr lang="en-US" sz="3199">
                <a:solidFill>
                  <a:srgbClr val="0081B8"/>
                </a:solidFill>
                <a:latin typeface="Playpen Sans"/>
                <a:ea typeface="Playpen Sans"/>
                <a:cs typeface="Playpen Sans"/>
                <a:sym typeface="Playpen Sans"/>
              </a:rPr>
              <a:t>C</a:t>
            </a:r>
            <a:r>
              <a:rPr lang="en-US" sz="3199">
                <a:solidFill>
                  <a:srgbClr val="0081B8"/>
                </a:solidFill>
                <a:latin typeface="Playpen Sans"/>
                <a:ea typeface="Playpen Sans"/>
                <a:cs typeface="Playpen Sans"/>
                <a:sym typeface="Playpen Sans"/>
              </a:rPr>
              <a:t>E Wh</a:t>
            </a:r>
            <a:r>
              <a:rPr lang="en-US" sz="3199">
                <a:solidFill>
                  <a:srgbClr val="0081B8"/>
                </a:solidFill>
                <a:latin typeface="Playpen Sans"/>
                <a:ea typeface="Playpen Sans"/>
                <a:cs typeface="Playpen Sans"/>
                <a:sym typeface="Playpen Sans"/>
              </a:rPr>
              <a:t>at is t</a:t>
            </a:r>
            <a:r>
              <a:rPr lang="en-US" sz="3199">
                <a:solidFill>
                  <a:srgbClr val="0081B8"/>
                </a:solidFill>
                <a:latin typeface="Playpen Sans"/>
                <a:ea typeface="Playpen Sans"/>
                <a:cs typeface="Playpen Sans"/>
                <a:sym typeface="Playpen Sans"/>
              </a:rPr>
              <a:t>h</a:t>
            </a:r>
            <a:r>
              <a:rPr lang="en-US" sz="3199">
                <a:solidFill>
                  <a:srgbClr val="0081B8"/>
                </a:solidFill>
                <a:latin typeface="Playpen Sans"/>
                <a:ea typeface="Playpen Sans"/>
                <a:cs typeface="Playpen Sans"/>
                <a:sym typeface="Playpen Sans"/>
              </a:rPr>
              <a:t>e pupil </a:t>
            </a:r>
            <a:r>
              <a:rPr lang="en-US" sz="3199">
                <a:solidFill>
                  <a:srgbClr val="0081B8"/>
                </a:solidFill>
                <a:latin typeface="Playpen Sans"/>
                <a:ea typeface="Playpen Sans"/>
                <a:cs typeface="Playpen Sans"/>
                <a:sym typeface="Playpen Sans"/>
              </a:rPr>
              <a:t>und</a:t>
            </a:r>
            <a:r>
              <a:rPr lang="en-US" sz="3199">
                <a:solidFill>
                  <a:srgbClr val="0081B8"/>
                </a:solidFill>
                <a:latin typeface="Playpen Sans"/>
                <a:ea typeface="Playpen Sans"/>
                <a:cs typeface="Playpen Sans"/>
                <a:sym typeface="Playpen Sans"/>
              </a:rPr>
              <a:t>er</a:t>
            </a:r>
            <a:r>
              <a:rPr lang="en-US" sz="3199">
                <a:solidFill>
                  <a:srgbClr val="0081B8"/>
                </a:solidFill>
                <a:latin typeface="Playpen Sans"/>
                <a:ea typeface="Playpen Sans"/>
                <a:cs typeface="Playpen Sans"/>
                <a:sym typeface="Playpen Sans"/>
              </a:rPr>
              <a:t>sta</a:t>
            </a:r>
            <a:r>
              <a:rPr lang="en-US" sz="3199">
                <a:solidFill>
                  <a:srgbClr val="0081B8"/>
                </a:solidFill>
                <a:latin typeface="Playpen Sans"/>
                <a:ea typeface="Playpen Sans"/>
                <a:cs typeface="Playpen Sans"/>
                <a:sym typeface="Playpen Sans"/>
              </a:rPr>
              <a:t>n</a:t>
            </a:r>
            <a:r>
              <a:rPr lang="en-US" sz="3199">
                <a:solidFill>
                  <a:srgbClr val="0081B8"/>
                </a:solidFill>
                <a:latin typeface="Playpen Sans"/>
                <a:ea typeface="Playpen Sans"/>
                <a:cs typeface="Playpen Sans"/>
                <a:sym typeface="Playpen Sans"/>
              </a:rPr>
              <a:t>d</a:t>
            </a:r>
            <a:r>
              <a:rPr lang="en-US" sz="3199">
                <a:solidFill>
                  <a:srgbClr val="0081B8"/>
                </a:solidFill>
                <a:latin typeface="Playpen Sans"/>
                <a:ea typeface="Playpen Sans"/>
                <a:cs typeface="Playpen Sans"/>
                <a:sym typeface="Playpen Sans"/>
              </a:rPr>
              <a:t>ing</a:t>
            </a:r>
            <a:r>
              <a:rPr lang="en-US" sz="3199">
                <a:solidFill>
                  <a:srgbClr val="0081B8"/>
                </a:solidFill>
                <a:latin typeface="Playpen Sans"/>
                <a:ea typeface="Playpen Sans"/>
                <a:cs typeface="Playpen Sans"/>
                <a:sym typeface="Playpen Sans"/>
              </a:rPr>
              <a:t>?  What support is helping?</a:t>
            </a:r>
          </a:p>
          <a:p>
            <a:pPr algn="ctr">
              <a:lnSpc>
                <a:spcPts val="4479"/>
              </a:lnSpc>
            </a:pPr>
            <a:r>
              <a:rPr lang="en-US" sz="3199">
                <a:solidFill>
                  <a:srgbClr val="0081B8"/>
                </a:solidFill>
                <a:latin typeface="Playpen Sans"/>
                <a:ea typeface="Playpen Sans"/>
                <a:cs typeface="Playpen Sans"/>
                <a:sym typeface="Playpen Sans"/>
              </a:rPr>
              <a:t>↓</a:t>
            </a:r>
          </a:p>
          <a:p>
            <a:pPr algn="ctr">
              <a:lnSpc>
                <a:spcPts val="4479"/>
              </a:lnSpc>
            </a:pPr>
            <a:r>
              <a:rPr lang="en-US" sz="3199">
                <a:solidFill>
                  <a:srgbClr val="0081B8"/>
                </a:solidFill>
                <a:latin typeface="Playpen Sans"/>
                <a:ea typeface="Playpen Sans"/>
                <a:cs typeface="Playpen Sans"/>
                <a:sym typeface="Playpen Sans"/>
              </a:rPr>
              <a:t>AFTER</a:t>
            </a:r>
          </a:p>
          <a:p>
            <a:pPr algn="ctr">
              <a:lnSpc>
                <a:spcPts val="4479"/>
              </a:lnSpc>
            </a:pPr>
            <a:r>
              <a:rPr lang="en-US" sz="3199">
                <a:solidFill>
                  <a:srgbClr val="0081B8"/>
                </a:solidFill>
                <a:latin typeface="Playpen Sans"/>
                <a:ea typeface="Playpen Sans"/>
                <a:cs typeface="Playpen Sans"/>
                <a:sym typeface="Playpen Sans"/>
              </a:rPr>
              <a:t>SHARE What</a:t>
            </a:r>
            <a:r>
              <a:rPr lang="en-US" sz="3199">
                <a:solidFill>
                  <a:srgbClr val="0081B8"/>
                </a:solidFill>
                <a:latin typeface="Playpen Sans"/>
                <a:ea typeface="Playpen Sans"/>
                <a:cs typeface="Playpen Sans"/>
                <a:sym typeface="Playpen Sans"/>
              </a:rPr>
              <a:t> was secure?  What remains uncertain?</a:t>
            </a:r>
          </a:p>
          <a:p>
            <a:pPr algn="ctr">
              <a:lnSpc>
                <a:spcPts val="4479"/>
              </a:lnSpc>
            </a:pPr>
            <a:r>
              <a:rPr lang="en-US" sz="3199">
                <a:solidFill>
                  <a:srgbClr val="0081B8"/>
                </a:solidFill>
                <a:latin typeface="Playpen Sans"/>
                <a:ea typeface="Playpen Sans"/>
                <a:cs typeface="Playpen Sans"/>
                <a:sym typeface="Playpen Sans"/>
              </a:rPr>
              <a:t>↓</a:t>
            </a:r>
          </a:p>
          <a:p>
            <a:pPr algn="ctr">
              <a:lnSpc>
                <a:spcPts val="4479"/>
              </a:lnSpc>
            </a:pPr>
            <a:r>
              <a:rPr lang="en-US" sz="3199">
                <a:solidFill>
                  <a:srgbClr val="0081B8"/>
                </a:solidFill>
                <a:latin typeface="Playpen Sans"/>
                <a:ea typeface="Playpen Sans"/>
                <a:cs typeface="Playpen Sans"/>
                <a:sym typeface="Playpen Sans"/>
              </a:rPr>
              <a:t>NEXT</a:t>
            </a:r>
          </a:p>
          <a:p>
            <a:pPr algn="ctr">
              <a:lnSpc>
                <a:spcPts val="4479"/>
              </a:lnSpc>
            </a:pPr>
            <a:r>
              <a:rPr lang="en-US" sz="3199">
                <a:solidFill>
                  <a:srgbClr val="0081B8"/>
                </a:solidFill>
                <a:latin typeface="Playpen Sans"/>
                <a:ea typeface="Playpen Sans"/>
                <a:cs typeface="Playpen Sans"/>
                <a:sym typeface="Playpen Sans"/>
              </a:rPr>
              <a:t>ADAPT What should we repeat, change, reduce or remove?</a:t>
            </a:r>
          </a:p>
          <a:p>
            <a:pPr algn="ctr">
              <a:lnSpc>
                <a:spcPts val="4479"/>
              </a:lnSpc>
            </a:pPr>
          </a:p>
          <a:p>
            <a:pPr algn="ctr">
              <a:lnSpc>
                <a:spcPts val="4479"/>
              </a:lnSpc>
            </a:pPr>
            <a:r>
              <a:rPr lang="en-US" sz="3199">
                <a:solidFill>
                  <a:srgbClr val="0081B8"/>
                </a:solidFill>
                <a:latin typeface="Playpen Sans"/>
                <a:ea typeface="Playpen Sans"/>
                <a:cs typeface="Playpen Sans"/>
                <a:sym typeface="Playpen Sans"/>
              </a:rPr>
              <a:t>CLARIFY → NOTICE → SHARE → ADAPT</a:t>
            </a:r>
          </a:p>
          <a:p>
            <a:pPr algn="ctr" marL="0" indent="0" lvl="0">
              <a:lnSpc>
                <a:spcPts val="4479"/>
              </a:lnSpc>
              <a:spcBef>
                <a:spcPct val="0"/>
              </a:spcBef>
            </a:pPr>
          </a:p>
        </p:txBody>
      </p:sp>
      <p:sp>
        <p:nvSpPr>
          <p:cNvPr name="TextBox 10" id="10"/>
          <p:cNvSpPr txBox="true"/>
          <p:nvPr/>
        </p:nvSpPr>
        <p:spPr>
          <a:xfrm rot="-63583">
            <a:off x="2058263" y="1277373"/>
            <a:ext cx="14540631" cy="805816"/>
          </a:xfrm>
          <a:prstGeom prst="rect">
            <a:avLst/>
          </a:prstGeom>
        </p:spPr>
        <p:txBody>
          <a:bodyPr anchor="t" rtlCol="false" tIns="0" lIns="0" bIns="0" rIns="0">
            <a:spAutoFit/>
          </a:bodyPr>
          <a:lstStyle/>
          <a:p>
            <a:pPr algn="ctr">
              <a:lnSpc>
                <a:spcPts val="5880"/>
              </a:lnSpc>
            </a:pPr>
            <a:r>
              <a:rPr lang="en-US" b="true" sz="6000" spc="-204">
                <a:solidFill>
                  <a:srgbClr val="0081B8"/>
                </a:solidFill>
                <a:latin typeface="Obra Letra Bold"/>
                <a:ea typeface="Obra Letra Bold"/>
                <a:cs typeface="Obra Letra Bold"/>
                <a:sym typeface="Obra Letra Bold"/>
              </a:rPr>
              <a:t>The High-Impact Communication Loop</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432164" y="2537901"/>
            <a:ext cx="14422343" cy="6719570"/>
          </a:xfrm>
          <a:prstGeom prst="rect">
            <a:avLst/>
          </a:prstGeom>
        </p:spPr>
        <p:txBody>
          <a:bodyPr anchor="t" rtlCol="false" tIns="0" lIns="0" bIns="0" rIns="0">
            <a:spAutoFit/>
          </a:bodyPr>
          <a:lstStyle/>
          <a:p>
            <a:pPr algn="l">
              <a:lnSpc>
                <a:spcPts val="4479"/>
              </a:lnSpc>
            </a:pPr>
            <a:r>
              <a:rPr lang="en-US" sz="3199">
                <a:solidFill>
                  <a:srgbClr val="0081B8"/>
                </a:solidFill>
                <a:latin typeface="Playpen Sans"/>
                <a:ea typeface="Playpen Sans"/>
                <a:cs typeface="Playpen Sans"/>
                <a:sym typeface="Playpen Sans"/>
              </a:rPr>
              <a:t>Before you leave...</a:t>
            </a:r>
          </a:p>
          <a:p>
            <a:pPr algn="l">
              <a:lnSpc>
                <a:spcPts val="4479"/>
              </a:lnSpc>
            </a:pPr>
          </a:p>
          <a:p>
            <a:pPr algn="l">
              <a:lnSpc>
                <a:spcPts val="4479"/>
              </a:lnSpc>
            </a:pPr>
            <a:r>
              <a:rPr lang="en-US" sz="3199">
                <a:solidFill>
                  <a:srgbClr val="0081B8"/>
                </a:solidFill>
                <a:latin typeface="Playpen Sans"/>
                <a:ea typeface="Playpen Sans"/>
                <a:cs typeface="Playpen Sans"/>
                <a:sym typeface="Playpen Sans"/>
              </a:rPr>
              <a:t>1. Do I usually know the learning purpose before supporting pupils?</a:t>
            </a:r>
          </a:p>
          <a:p>
            <a:pPr algn="l">
              <a:lnSpc>
                <a:spcPts val="4479"/>
              </a:lnSpc>
            </a:pPr>
            <a:r>
              <a:rPr lang="en-US" sz="3199">
                <a:solidFill>
                  <a:srgbClr val="0081B8"/>
                </a:solidFill>
                <a:latin typeface="Playpen Sans"/>
                <a:ea typeface="Playpen Sans"/>
                <a:cs typeface="Playpen Sans"/>
                <a:sym typeface="Playpen Sans"/>
              </a:rPr>
              <a:t>2. How specific is the information I give teachers about pupil learning?</a:t>
            </a:r>
          </a:p>
          <a:p>
            <a:pPr algn="l">
              <a:lnSpc>
                <a:spcPts val="4479"/>
              </a:lnSpc>
            </a:pPr>
            <a:r>
              <a:rPr lang="en-US" sz="3199">
                <a:solidFill>
                  <a:srgbClr val="0081B8"/>
                </a:solidFill>
                <a:latin typeface="Playpen Sans"/>
                <a:ea typeface="Playpen Sans"/>
                <a:cs typeface="Playpen Sans"/>
                <a:sym typeface="Playpen Sans"/>
              </a:rPr>
              <a:t>3. Do I communicate what helped as well as what went wrong?</a:t>
            </a:r>
          </a:p>
          <a:p>
            <a:pPr algn="l">
              <a:lnSpc>
                <a:spcPts val="4479"/>
              </a:lnSpc>
            </a:pPr>
            <a:r>
              <a:rPr lang="en-US" sz="3199">
                <a:solidFill>
                  <a:srgbClr val="0081B8"/>
                </a:solidFill>
                <a:latin typeface="Playpen Sans"/>
                <a:ea typeface="Playpen Sans"/>
                <a:cs typeface="Playpen Sans"/>
                <a:sym typeface="Playpen Sans"/>
              </a:rPr>
              <a:t>4. Is there one communication routine that would make teacher–TA teamwork more efficient?</a:t>
            </a:r>
          </a:p>
          <a:p>
            <a:pPr algn="l">
              <a:lnSpc>
                <a:spcPts val="4479"/>
              </a:lnSpc>
            </a:pPr>
          </a:p>
          <a:p>
            <a:pPr algn="l">
              <a:lnSpc>
                <a:spcPts val="4479"/>
              </a:lnSpc>
            </a:pPr>
            <a:r>
              <a:rPr lang="en-US" sz="3199">
                <a:solidFill>
                  <a:srgbClr val="0081B8"/>
                </a:solidFill>
                <a:latin typeface="Playpen Sans"/>
                <a:ea typeface="Playpen Sans"/>
                <a:cs typeface="Playpen Sans"/>
                <a:sym typeface="Playpen Sans"/>
              </a:rPr>
              <a:t>Co</a:t>
            </a:r>
            <a:r>
              <a:rPr lang="en-US" sz="3199">
                <a:solidFill>
                  <a:srgbClr val="0081B8"/>
                </a:solidFill>
                <a:latin typeface="Playpen Sans"/>
                <a:ea typeface="Playpen Sans"/>
                <a:cs typeface="Playpen Sans"/>
                <a:sym typeface="Playpen Sans"/>
              </a:rPr>
              <a:t>mplete the sentence: “One change I will make to my communication this week is…”</a:t>
            </a:r>
          </a:p>
          <a:p>
            <a:pPr algn="l">
              <a:lnSpc>
                <a:spcPts val="4479"/>
              </a:lnSpc>
            </a:pPr>
          </a:p>
          <a:p>
            <a:pPr algn="l" marL="0" indent="0" lvl="0">
              <a:lnSpc>
                <a:spcPts val="4479"/>
              </a:lnSpc>
              <a:spcBef>
                <a:spcPct val="0"/>
              </a:spcBef>
            </a:pPr>
          </a:p>
        </p:txBody>
      </p:sp>
      <p:sp>
        <p:nvSpPr>
          <p:cNvPr name="TextBox 10" id="10"/>
          <p:cNvSpPr txBox="true"/>
          <p:nvPr/>
        </p:nvSpPr>
        <p:spPr>
          <a:xfrm rot="-63583">
            <a:off x="2154971" y="1226502"/>
            <a:ext cx="6980947" cy="938530"/>
          </a:xfrm>
          <a:prstGeom prst="rect">
            <a:avLst/>
          </a:prstGeom>
        </p:spPr>
        <p:txBody>
          <a:bodyPr anchor="t" rtlCol="false" tIns="0" lIns="0" bIns="0" rIns="0">
            <a:spAutoFit/>
          </a:bodyPr>
          <a:lstStyle/>
          <a:p>
            <a:pPr algn="ctr">
              <a:lnSpc>
                <a:spcPts val="6859"/>
              </a:lnSpc>
            </a:pPr>
            <a:r>
              <a:rPr lang="en-US" b="true" sz="6999" spc="-237">
                <a:solidFill>
                  <a:srgbClr val="0081B8"/>
                </a:solidFill>
                <a:latin typeface="Obra Letra Bold"/>
                <a:ea typeface="Obra Letra Bold"/>
                <a:cs typeface="Obra Letra Bold"/>
                <a:sym typeface="Obra Letra Bold"/>
              </a:rPr>
              <a:t>Reflection Activity</a:t>
            </a:r>
          </a:p>
        </p:txBody>
      </p:sp>
      <p:sp>
        <p:nvSpPr>
          <p:cNvPr name="Freeform 11" id="11"/>
          <p:cNvSpPr/>
          <p:nvPr/>
        </p:nvSpPr>
        <p:spPr>
          <a:xfrm flipH="false" flipV="false" rot="0">
            <a:off x="14701602" y="869708"/>
            <a:ext cx="2193224" cy="1359799"/>
          </a:xfrm>
          <a:custGeom>
            <a:avLst/>
            <a:gdLst/>
            <a:ahLst/>
            <a:cxnLst/>
            <a:rect r="r" b="b" t="t" l="l"/>
            <a:pathLst>
              <a:path h="1359799" w="2193224">
                <a:moveTo>
                  <a:pt x="0" y="0"/>
                </a:moveTo>
                <a:lnTo>
                  <a:pt x="2193224" y="0"/>
                </a:lnTo>
                <a:lnTo>
                  <a:pt x="2193224" y="1359799"/>
                </a:lnTo>
                <a:lnTo>
                  <a:pt x="0" y="13597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grpSp>
        <p:nvGrpSpPr>
          <p:cNvPr name="Group 9" id="9"/>
          <p:cNvGrpSpPr/>
          <p:nvPr/>
        </p:nvGrpSpPr>
        <p:grpSpPr>
          <a:xfrm rot="0">
            <a:off x="16390967" y="8286086"/>
            <a:ext cx="1214278" cy="517014"/>
            <a:chOff x="0" y="0"/>
            <a:chExt cx="1619037" cy="689352"/>
          </a:xfrm>
        </p:grpSpPr>
        <p:sp>
          <p:nvSpPr>
            <p:cNvPr name="Freeform 10" id="10"/>
            <p:cNvSpPr/>
            <p:nvPr/>
          </p:nvSpPr>
          <p:spPr>
            <a:xfrm flipH="false" flipV="false" rot="5431396">
              <a:off x="939649" y="10028"/>
              <a:ext cx="683268" cy="669296"/>
            </a:xfrm>
            <a:custGeom>
              <a:avLst/>
              <a:gdLst/>
              <a:ahLst/>
              <a:cxnLst/>
              <a:rect r="r" b="b" t="t" l="l"/>
              <a:pathLst>
                <a:path h="669296" w="683268">
                  <a:moveTo>
                    <a:pt x="0" y="0"/>
                  </a:moveTo>
                  <a:lnTo>
                    <a:pt x="683268" y="0"/>
                  </a:lnTo>
                  <a:lnTo>
                    <a:pt x="683268" y="669296"/>
                  </a:lnTo>
                  <a:lnTo>
                    <a:pt x="0" y="669296"/>
                  </a:lnTo>
                  <a:lnTo>
                    <a:pt x="0" y="0"/>
                  </a:lnTo>
                  <a:close/>
                </a:path>
              </a:pathLst>
            </a:custGeom>
            <a:blipFill>
              <a:blip r:embed="rId4">
                <a:extLst>
                  <a:ext uri="{96DAC541-7B7A-43D3-8B79-37D633B846F1}">
                    <asvg:svgBlip xmlns:asvg="http://schemas.microsoft.com/office/drawing/2016/SVG/main" r:embed="rId5"/>
                  </a:ext>
                </a:extLst>
              </a:blip>
              <a:stretch>
                <a:fillRect l="0" t="0" r="0" b="-140979"/>
              </a:stretch>
            </a:blipFill>
          </p:spPr>
        </p:sp>
        <p:sp>
          <p:nvSpPr>
            <p:cNvPr name="Freeform 11" id="11"/>
            <p:cNvSpPr/>
            <p:nvPr/>
          </p:nvSpPr>
          <p:spPr>
            <a:xfrm flipH="false" flipV="false" rot="5431396">
              <a:off x="527132" y="-406274"/>
              <a:ext cx="563681" cy="1612864"/>
            </a:xfrm>
            <a:custGeom>
              <a:avLst/>
              <a:gdLst/>
              <a:ahLst/>
              <a:cxnLst/>
              <a:rect r="r" b="b" t="t" l="l"/>
              <a:pathLst>
                <a:path h="1612864" w="563681">
                  <a:moveTo>
                    <a:pt x="0" y="0"/>
                  </a:moveTo>
                  <a:lnTo>
                    <a:pt x="563681" y="0"/>
                  </a:lnTo>
                  <a:lnTo>
                    <a:pt x="563681" y="1612864"/>
                  </a:lnTo>
                  <a:lnTo>
                    <a:pt x="0" y="1612864"/>
                  </a:lnTo>
                  <a:lnTo>
                    <a:pt x="0" y="0"/>
                  </a:lnTo>
                  <a:close/>
                </a:path>
              </a:pathLst>
            </a:custGeom>
            <a:blipFill>
              <a:blip r:embed="rId4">
                <a:extLst>
                  <a:ext uri="{96DAC541-7B7A-43D3-8B79-37D633B846F1}">
                    <asvg:svgBlip xmlns:asvg="http://schemas.microsoft.com/office/drawing/2016/SVG/main" r:embed="rId5"/>
                  </a:ext>
                </a:extLst>
              </a:blip>
              <a:stretch>
                <a:fillRect l="-21215" t="0" r="0" b="0"/>
              </a:stretch>
            </a:blipFill>
          </p:spPr>
        </p:sp>
      </p:grpSp>
      <p:sp>
        <p:nvSpPr>
          <p:cNvPr name="TextBox 12" id="12"/>
          <p:cNvSpPr txBox="true"/>
          <p:nvPr/>
        </p:nvSpPr>
        <p:spPr>
          <a:xfrm rot="-63583">
            <a:off x="2247937" y="1432671"/>
            <a:ext cx="5748674" cy="938530"/>
          </a:xfrm>
          <a:prstGeom prst="rect">
            <a:avLst/>
          </a:prstGeom>
        </p:spPr>
        <p:txBody>
          <a:bodyPr anchor="t" rtlCol="false" tIns="0" lIns="0" bIns="0" rIns="0">
            <a:spAutoFit/>
          </a:bodyPr>
          <a:lstStyle/>
          <a:p>
            <a:pPr algn="l">
              <a:lnSpc>
                <a:spcPts val="6859"/>
              </a:lnSpc>
            </a:pPr>
            <a:r>
              <a:rPr lang="en-US" sz="6999" spc="-237" b="true">
                <a:solidFill>
                  <a:srgbClr val="0081B8"/>
                </a:solidFill>
                <a:latin typeface="Obra Letra Bold"/>
                <a:ea typeface="Obra Letra Bold"/>
                <a:cs typeface="Obra Letra Bold"/>
                <a:sym typeface="Obra Letra Bold"/>
              </a:rPr>
              <a:t>Research Links</a:t>
            </a:r>
          </a:p>
        </p:txBody>
      </p:sp>
      <p:sp>
        <p:nvSpPr>
          <p:cNvPr name="TextBox 13" id="13"/>
          <p:cNvSpPr txBox="true"/>
          <p:nvPr/>
        </p:nvSpPr>
        <p:spPr>
          <a:xfrm rot="-78255">
            <a:off x="3119628" y="3044036"/>
            <a:ext cx="12791135" cy="514350"/>
          </a:xfrm>
          <a:prstGeom prst="rect">
            <a:avLst/>
          </a:prstGeom>
        </p:spPr>
        <p:txBody>
          <a:bodyPr anchor="t" rtlCol="false" tIns="0" lIns="0" bIns="0" rIns="0">
            <a:spAutoFit/>
          </a:bodyPr>
          <a:lstStyle/>
          <a:p>
            <a:pPr algn="ctr" marL="0" indent="0" lvl="0">
              <a:lnSpc>
                <a:spcPts val="4200"/>
              </a:lnSpc>
              <a:spcBef>
                <a:spcPct val="0"/>
              </a:spcBef>
            </a:pPr>
            <a:r>
              <a:rPr lang="en-US" b="true" sz="3000" u="sng">
                <a:solidFill>
                  <a:srgbClr val="0081B8"/>
                </a:solidFill>
                <a:latin typeface="Playpen Sans Bold"/>
                <a:ea typeface="Playpen Sans Bold"/>
                <a:cs typeface="Playpen Sans Bold"/>
                <a:sym typeface="Playpen Sans Bold"/>
                <a:hlinkClick r:id="rId6" tooltip="https://educationendowmentfoundation.org.uk/education-evidence/guidance-reports/preparing-for-literacy?utm_source=chatgpt.com"/>
              </a:rPr>
              <a:t>EEF – Making Best Use of Teaching Assistants</a:t>
            </a:r>
          </a:p>
        </p:txBody>
      </p:sp>
      <p:sp>
        <p:nvSpPr>
          <p:cNvPr name="TextBox 14" id="14"/>
          <p:cNvSpPr txBox="true"/>
          <p:nvPr/>
        </p:nvSpPr>
        <p:spPr>
          <a:xfrm rot="-78255">
            <a:off x="3119628" y="4479004"/>
            <a:ext cx="12791135" cy="514350"/>
          </a:xfrm>
          <a:prstGeom prst="rect">
            <a:avLst/>
          </a:prstGeom>
        </p:spPr>
        <p:txBody>
          <a:bodyPr anchor="t" rtlCol="false" tIns="0" lIns="0" bIns="0" rIns="0">
            <a:spAutoFit/>
          </a:bodyPr>
          <a:lstStyle/>
          <a:p>
            <a:pPr algn="ctr" marL="0" indent="0" lvl="0">
              <a:lnSpc>
                <a:spcPts val="4200"/>
              </a:lnSpc>
              <a:spcBef>
                <a:spcPct val="0"/>
              </a:spcBef>
            </a:pPr>
            <a:r>
              <a:rPr lang="en-US" b="true" sz="3000" u="sng">
                <a:solidFill>
                  <a:srgbClr val="0081B8"/>
                </a:solidFill>
                <a:latin typeface="Playpen Sans Bold"/>
                <a:ea typeface="Playpen Sans Bold"/>
                <a:cs typeface="Playpen Sans Bold"/>
                <a:sym typeface="Playpen Sans Bold"/>
                <a:hlinkClick r:id="rId7" tooltip="https://educationendowmentfoundation.org.uk/education-evidence/early-years-toolkit/communication-and-language-approaches?utm_source=chatgpt.com"/>
              </a:rPr>
              <a:t>EEF – A School's Guide to Implementation</a:t>
            </a:r>
          </a:p>
        </p:txBody>
      </p:sp>
      <p:sp>
        <p:nvSpPr>
          <p:cNvPr name="TextBox 15" id="15"/>
          <p:cNvSpPr txBox="true"/>
          <p:nvPr/>
        </p:nvSpPr>
        <p:spPr>
          <a:xfrm rot="-78255">
            <a:off x="3119628" y="5913032"/>
            <a:ext cx="12791135" cy="514350"/>
          </a:xfrm>
          <a:prstGeom prst="rect">
            <a:avLst/>
          </a:prstGeom>
        </p:spPr>
        <p:txBody>
          <a:bodyPr anchor="t" rtlCol="false" tIns="0" lIns="0" bIns="0" rIns="0">
            <a:spAutoFit/>
          </a:bodyPr>
          <a:lstStyle/>
          <a:p>
            <a:pPr algn="ctr" marL="0" indent="0" lvl="0">
              <a:lnSpc>
                <a:spcPts val="4200"/>
              </a:lnSpc>
              <a:spcBef>
                <a:spcPct val="0"/>
              </a:spcBef>
            </a:pPr>
            <a:r>
              <a:rPr lang="en-US" b="true" sz="3000" u="sng">
                <a:solidFill>
                  <a:srgbClr val="0081B8"/>
                </a:solidFill>
                <a:latin typeface="Playpen Sans Bold"/>
                <a:ea typeface="Playpen Sans Bold"/>
                <a:cs typeface="Playpen Sans Bold"/>
                <a:sym typeface="Playpen Sans Bold"/>
                <a:hlinkClick r:id="rId8" tooltip="https://www.openup.co.uk/books/interacting-or-interfering?utm_source=chatgpt.com"/>
              </a:rPr>
              <a:t>EEF – Special Educational Needs in Mainstream Schools</a:t>
            </a:r>
          </a:p>
        </p:txBody>
      </p:sp>
      <p:sp>
        <p:nvSpPr>
          <p:cNvPr name="TextBox 16" id="16"/>
          <p:cNvSpPr txBox="true"/>
          <p:nvPr/>
        </p:nvSpPr>
        <p:spPr>
          <a:xfrm rot="-78255">
            <a:off x="3119628" y="7347059"/>
            <a:ext cx="12791135" cy="514350"/>
          </a:xfrm>
          <a:prstGeom prst="rect">
            <a:avLst/>
          </a:prstGeom>
        </p:spPr>
        <p:txBody>
          <a:bodyPr anchor="t" rtlCol="false" tIns="0" lIns="0" bIns="0" rIns="0">
            <a:spAutoFit/>
          </a:bodyPr>
          <a:lstStyle/>
          <a:p>
            <a:pPr algn="ctr" marL="0" indent="0" lvl="0">
              <a:lnSpc>
                <a:spcPts val="4200"/>
              </a:lnSpc>
              <a:spcBef>
                <a:spcPct val="0"/>
              </a:spcBef>
            </a:pPr>
            <a:r>
              <a:rPr lang="en-US" b="true" sz="3000" u="sng">
                <a:solidFill>
                  <a:srgbClr val="0081B8"/>
                </a:solidFill>
                <a:latin typeface="Playpen Sans Bold"/>
                <a:ea typeface="Playpen Sans Bold"/>
                <a:cs typeface="Playpen Sans Bold"/>
                <a:sym typeface="Playpen Sans Bold"/>
                <a:hlinkClick r:id="rId9" tooltip="https://www.openup.co.uk/books/starting-from-the-child?utm_source=chatgpt.com"/>
              </a:rPr>
              <a:t>DfE – Keeping Children Safe in Education 2026</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913">
            <a:off x="2213465" y="1106523"/>
            <a:ext cx="14603700" cy="9048750"/>
          </a:xfrm>
          <a:prstGeom prst="rect">
            <a:avLst/>
          </a:prstGeom>
        </p:spPr>
        <p:txBody>
          <a:bodyPr anchor="t" rtlCol="false" tIns="0" lIns="0" bIns="0" rIns="0">
            <a:spAutoFit/>
          </a:bodyPr>
          <a:lstStyle/>
          <a:p>
            <a:pPr algn="ctr">
              <a:lnSpc>
                <a:spcPts val="4200"/>
              </a:lnSpc>
            </a:pPr>
            <a:r>
              <a:rPr lang="en-US" sz="3000" b="true">
                <a:solidFill>
                  <a:srgbClr val="0081B8"/>
                </a:solidFill>
                <a:latin typeface="Playpen Sans Bold"/>
                <a:ea typeface="Playpen Sans Bold"/>
                <a:cs typeface="Playpen Sans Bold"/>
                <a:sym typeface="Playpen Sans Bold"/>
              </a:rPr>
              <a:t>Great teacher–TA communication isn't about having more conversations. It's about making the conversations we already have more useful.</a:t>
            </a:r>
          </a:p>
          <a:p>
            <a:pPr algn="ctr">
              <a:lnSpc>
                <a:spcPts val="4200"/>
              </a:lnSpc>
            </a:pPr>
            <a:r>
              <a:rPr lang="en-US" sz="3000" b="true">
                <a:solidFill>
                  <a:srgbClr val="0081B8"/>
                </a:solidFill>
                <a:latin typeface="Playpen Sans Bold"/>
                <a:ea typeface="Playpen Sans Bold"/>
                <a:cs typeface="Playpen Sans Bold"/>
                <a:sym typeface="Playpen Sans Bold"/>
              </a:rPr>
              <a:t>Clarify → Notice → Share → Adapt</a:t>
            </a:r>
          </a:p>
          <a:p>
            <a:pPr algn="ctr">
              <a:lnSpc>
                <a:spcPts val="4200"/>
              </a:lnSpc>
            </a:pPr>
            <a:r>
              <a:rPr lang="en-US" sz="3000" b="true">
                <a:solidFill>
                  <a:srgbClr val="0081B8"/>
                </a:solidFill>
                <a:latin typeface="Playpen Sans Bold"/>
                <a:ea typeface="Playpen Sans Bold"/>
                <a:cs typeface="Playpen Sans Bold"/>
                <a:sym typeface="Playpen Sans Bold"/>
              </a:rPr>
              <a:t>When teachers and TAs share the right information at the right time, we reduce guesswork.</a:t>
            </a:r>
          </a:p>
          <a:p>
            <a:pPr algn="ctr">
              <a:lnSpc>
                <a:spcPts val="4200"/>
              </a:lnSpc>
            </a:pPr>
            <a:r>
              <a:rPr lang="en-US" sz="3000" b="true">
                <a:solidFill>
                  <a:srgbClr val="0081B8"/>
                </a:solidFill>
                <a:latin typeface="Playpen Sans Bold"/>
                <a:ea typeface="Playpen Sans Bold"/>
                <a:cs typeface="Playpen Sans Bold"/>
                <a:sym typeface="Playpen Sans Bold"/>
              </a:rPr>
              <a:t>We strengthen support.</a:t>
            </a:r>
          </a:p>
          <a:p>
            <a:pPr algn="ctr">
              <a:lnSpc>
                <a:spcPts val="4200"/>
              </a:lnSpc>
            </a:pPr>
          </a:p>
          <a:p>
            <a:pPr algn="ctr">
              <a:lnSpc>
                <a:spcPts val="4200"/>
              </a:lnSpc>
            </a:pPr>
            <a:r>
              <a:rPr lang="en-US" sz="3000" b="true">
                <a:solidFill>
                  <a:srgbClr val="0081B8"/>
                </a:solidFill>
                <a:latin typeface="Playpen Sans Bold"/>
                <a:ea typeface="Playpen Sans Bold"/>
                <a:cs typeface="Playpen Sans Bold"/>
                <a:sym typeface="Playpen Sans Bold"/>
              </a:rPr>
              <a:t>And most importantly:</a:t>
            </a:r>
          </a:p>
          <a:p>
            <a:pPr algn="ctr">
              <a:lnSpc>
                <a:spcPts val="4200"/>
              </a:lnSpc>
            </a:pPr>
            <a:r>
              <a:rPr lang="en-US" sz="3000" b="true">
                <a:solidFill>
                  <a:srgbClr val="0081B8"/>
                </a:solidFill>
                <a:latin typeface="Playpen Sans Bold"/>
                <a:ea typeface="Playpen Sans Bold"/>
                <a:cs typeface="Playpen Sans Bold"/>
                <a:sym typeface="Playpen Sans Bold"/>
              </a:rPr>
              <a:t>Pupils experience one coherent teaching team - not two adults working alongside each other.</a:t>
            </a:r>
          </a:p>
          <a:p>
            <a:pPr algn="ctr">
              <a:lnSpc>
                <a:spcPts val="4200"/>
              </a:lnSpc>
            </a:pPr>
          </a:p>
          <a:p>
            <a:pPr algn="ctr">
              <a:lnSpc>
                <a:spcPts val="4200"/>
              </a:lnSpc>
            </a:pPr>
            <a:r>
              <a:rPr lang="en-US" sz="3000" b="true">
                <a:solidFill>
                  <a:srgbClr val="0081B8"/>
                </a:solidFill>
                <a:latin typeface="Playpen Sans Bold"/>
                <a:ea typeface="Playpen Sans Bold"/>
                <a:cs typeface="Playpen Sans Bold"/>
                <a:sym typeface="Playpen Sans Bold"/>
              </a:rPr>
              <a:t>For the safeguarding Sparks going forward, I’d definitely keep this discussion-style format as one of several rotating approaches. It will make them feel much less formulaic while still keeping safeguarding at the forefront.</a:t>
            </a:r>
          </a:p>
          <a:p>
            <a:pPr algn="ctr">
              <a:lnSpc>
                <a:spcPts val="4200"/>
              </a:lnSpc>
            </a:pPr>
          </a:p>
          <a:p>
            <a:pPr algn="ctr" marL="0" indent="0" lvl="0">
              <a:lnSpc>
                <a:spcPts val="4200"/>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grpSp>
        <p:nvGrpSpPr>
          <p:cNvPr name="Group 9" id="9"/>
          <p:cNvGrpSpPr/>
          <p:nvPr/>
        </p:nvGrpSpPr>
        <p:grpSpPr>
          <a:xfrm rot="0">
            <a:off x="16390967" y="8286086"/>
            <a:ext cx="1214278" cy="517014"/>
            <a:chOff x="0" y="0"/>
            <a:chExt cx="1619037" cy="689352"/>
          </a:xfrm>
        </p:grpSpPr>
        <p:sp>
          <p:nvSpPr>
            <p:cNvPr name="Freeform 10" id="10"/>
            <p:cNvSpPr/>
            <p:nvPr/>
          </p:nvSpPr>
          <p:spPr>
            <a:xfrm flipH="false" flipV="false" rot="5431396">
              <a:off x="939649" y="10028"/>
              <a:ext cx="683268" cy="669296"/>
            </a:xfrm>
            <a:custGeom>
              <a:avLst/>
              <a:gdLst/>
              <a:ahLst/>
              <a:cxnLst/>
              <a:rect r="r" b="b" t="t" l="l"/>
              <a:pathLst>
                <a:path h="669296" w="683268">
                  <a:moveTo>
                    <a:pt x="0" y="0"/>
                  </a:moveTo>
                  <a:lnTo>
                    <a:pt x="683268" y="0"/>
                  </a:lnTo>
                  <a:lnTo>
                    <a:pt x="683268" y="669296"/>
                  </a:lnTo>
                  <a:lnTo>
                    <a:pt x="0" y="669296"/>
                  </a:lnTo>
                  <a:lnTo>
                    <a:pt x="0" y="0"/>
                  </a:lnTo>
                  <a:close/>
                </a:path>
              </a:pathLst>
            </a:custGeom>
            <a:blipFill>
              <a:blip r:embed="rId4">
                <a:extLst>
                  <a:ext uri="{96DAC541-7B7A-43D3-8B79-37D633B846F1}">
                    <asvg:svgBlip xmlns:asvg="http://schemas.microsoft.com/office/drawing/2016/SVG/main" r:embed="rId5"/>
                  </a:ext>
                </a:extLst>
              </a:blip>
              <a:stretch>
                <a:fillRect l="0" t="0" r="0" b="-140979"/>
              </a:stretch>
            </a:blipFill>
          </p:spPr>
        </p:sp>
        <p:sp>
          <p:nvSpPr>
            <p:cNvPr name="Freeform 11" id="11"/>
            <p:cNvSpPr/>
            <p:nvPr/>
          </p:nvSpPr>
          <p:spPr>
            <a:xfrm flipH="false" flipV="false" rot="5431396">
              <a:off x="527132" y="-406274"/>
              <a:ext cx="563681" cy="1612864"/>
            </a:xfrm>
            <a:custGeom>
              <a:avLst/>
              <a:gdLst/>
              <a:ahLst/>
              <a:cxnLst/>
              <a:rect r="r" b="b" t="t" l="l"/>
              <a:pathLst>
                <a:path h="1612864" w="563681">
                  <a:moveTo>
                    <a:pt x="0" y="0"/>
                  </a:moveTo>
                  <a:lnTo>
                    <a:pt x="563681" y="0"/>
                  </a:lnTo>
                  <a:lnTo>
                    <a:pt x="563681" y="1612864"/>
                  </a:lnTo>
                  <a:lnTo>
                    <a:pt x="0" y="1612864"/>
                  </a:lnTo>
                  <a:lnTo>
                    <a:pt x="0" y="0"/>
                  </a:lnTo>
                  <a:close/>
                </a:path>
              </a:pathLst>
            </a:custGeom>
            <a:blipFill>
              <a:blip r:embed="rId4">
                <a:extLst>
                  <a:ext uri="{96DAC541-7B7A-43D3-8B79-37D633B846F1}">
                    <asvg:svgBlip xmlns:asvg="http://schemas.microsoft.com/office/drawing/2016/SVG/main" r:embed="rId5"/>
                  </a:ext>
                </a:extLst>
              </a:blip>
              <a:stretch>
                <a:fillRect l="-21215" t="0" r="0" b="0"/>
              </a:stretch>
            </a:blipFill>
          </p:spPr>
        </p:sp>
      </p:grpSp>
      <p:sp>
        <p:nvSpPr>
          <p:cNvPr name="TextBox 12" id="12"/>
          <p:cNvSpPr txBox="true"/>
          <p:nvPr/>
        </p:nvSpPr>
        <p:spPr>
          <a:xfrm rot="-63583">
            <a:off x="2107042" y="1289927"/>
            <a:ext cx="9722818" cy="1203960"/>
          </a:xfrm>
          <a:prstGeom prst="rect">
            <a:avLst/>
          </a:prstGeom>
        </p:spPr>
        <p:txBody>
          <a:bodyPr anchor="t" rtlCol="false" tIns="0" lIns="0" bIns="0" rIns="0">
            <a:spAutoFit/>
          </a:bodyPr>
          <a:lstStyle/>
          <a:p>
            <a:pPr algn="ctr" marL="0" indent="0" lvl="0">
              <a:lnSpc>
                <a:spcPts val="8820"/>
              </a:lnSpc>
              <a:spcBef>
                <a:spcPct val="0"/>
              </a:spcBef>
            </a:pPr>
            <a:r>
              <a:rPr lang="en-US" b="true" sz="9000" spc="-306">
                <a:solidFill>
                  <a:srgbClr val="0081B8"/>
                </a:solidFill>
                <a:latin typeface="Obra Letra Bold"/>
                <a:ea typeface="Obra Letra Bold"/>
                <a:cs typeface="Obra Letra Bold"/>
                <a:sym typeface="Obra Letra Bold"/>
              </a:rPr>
              <a:t>Safeguarding Spark</a:t>
            </a:r>
          </a:p>
        </p:txBody>
      </p:sp>
      <p:sp>
        <p:nvSpPr>
          <p:cNvPr name="TextBox 13" id="13"/>
          <p:cNvSpPr txBox="true"/>
          <p:nvPr/>
        </p:nvSpPr>
        <p:spPr>
          <a:xfrm rot="0">
            <a:off x="2093570" y="3088005"/>
            <a:ext cx="14467904" cy="6170295"/>
          </a:xfrm>
          <a:prstGeom prst="rect">
            <a:avLst/>
          </a:prstGeom>
        </p:spPr>
        <p:txBody>
          <a:bodyPr anchor="t" rtlCol="false" tIns="0" lIns="0" bIns="0" rIns="0">
            <a:spAutoFit/>
          </a:bodyPr>
          <a:lstStyle/>
          <a:p>
            <a:pPr algn="ctr">
              <a:lnSpc>
                <a:spcPts val="3780"/>
              </a:lnSpc>
              <a:spcBef>
                <a:spcPct val="0"/>
              </a:spcBef>
            </a:pPr>
            <a:r>
              <a:rPr lang="en-US" b="true" sz="2700">
                <a:solidFill>
                  <a:srgbClr val="0081B8"/>
                </a:solidFill>
                <a:latin typeface="Playpen Sans Bold"/>
                <a:ea typeface="Playpen Sans Bold"/>
                <a:cs typeface="Playpen Sans Bold"/>
                <a:sym typeface="Playpen Sans Bold"/>
              </a:rPr>
              <a:t>The</a:t>
            </a:r>
            <a:r>
              <a:rPr lang="en-US" b="true" sz="2700">
                <a:solidFill>
                  <a:srgbClr val="0081B8"/>
                </a:solidFill>
                <a:latin typeface="Playpen Sans Bold"/>
                <a:ea typeface="Playpen Sans Bold"/>
                <a:cs typeface="Playpen Sans Bold"/>
                <a:sym typeface="Playpen Sans Bold"/>
              </a:rPr>
              <a:t> pupil has shared information that could indicate a safeguarding concern.</a:t>
            </a:r>
          </a:p>
          <a:p>
            <a:pPr algn="ctr">
              <a:lnSpc>
                <a:spcPts val="3780"/>
              </a:lnSpc>
              <a:spcBef>
                <a:spcPct val="0"/>
              </a:spcBef>
            </a:pPr>
            <a:r>
              <a:rPr lang="en-US" b="true" sz="2700">
                <a:solidFill>
                  <a:srgbClr val="0081B8"/>
                </a:solidFill>
                <a:latin typeface="Playpen Sans Bold"/>
                <a:ea typeface="Playpen Sans Bold"/>
                <a:cs typeface="Playpen Sans Bold"/>
                <a:sym typeface="Playpen Sans Bold"/>
              </a:rPr>
              <a:t>Remain calm and allow them to speak without investigating or asking leading questions. Record their words as accurately as possible, alongside the date, time and relevant context, and ensure the concern is shared promptly with the DSL in line with school procedures.</a:t>
            </a:r>
          </a:p>
          <a:p>
            <a:pPr algn="ctr">
              <a:lnSpc>
                <a:spcPts val="3780"/>
              </a:lnSpc>
              <a:spcBef>
                <a:spcPct val="0"/>
              </a:spcBef>
            </a:pPr>
            <a:r>
              <a:rPr lang="en-US" b="true" sz="2700">
                <a:solidFill>
                  <a:srgbClr val="0081B8"/>
                </a:solidFill>
                <a:latin typeface="Playpen Sans Bold"/>
                <a:ea typeface="Playpen Sans Bold"/>
                <a:cs typeface="Playpen Sans Bold"/>
                <a:sym typeface="Playpen Sans Bold"/>
              </a:rPr>
              <a:t>Importantly, do not raise the disclosure with the waiting parent yourself. The DSL needs to consider what action is appropriate and whether speaking to a parent could increase risk.</a:t>
            </a:r>
          </a:p>
          <a:p>
            <a:pPr algn="ctr">
              <a:lnSpc>
                <a:spcPts val="3780"/>
              </a:lnSpc>
              <a:spcBef>
                <a:spcPct val="0"/>
              </a:spcBef>
            </a:pPr>
          </a:p>
          <a:p>
            <a:pPr algn="ctr">
              <a:lnSpc>
                <a:spcPts val="3780"/>
              </a:lnSpc>
              <a:spcBef>
                <a:spcPct val="0"/>
              </a:spcBef>
            </a:pPr>
            <a:r>
              <a:rPr lang="en-US" b="true" sz="2700">
                <a:solidFill>
                  <a:srgbClr val="0081B8"/>
                </a:solidFill>
                <a:latin typeface="Playpen Sans Bold"/>
                <a:ea typeface="Playpen Sans Bold"/>
                <a:cs typeface="Playpen Sans Bold"/>
                <a:sym typeface="Playpen Sans Bold"/>
              </a:rPr>
              <a:t>Key discussion: Your job is not to decide whether abuse has occurred.</a:t>
            </a:r>
          </a:p>
          <a:p>
            <a:pPr algn="ctr">
              <a:lnSpc>
                <a:spcPts val="3780"/>
              </a:lnSpc>
              <a:spcBef>
                <a:spcPct val="0"/>
              </a:spcBef>
            </a:pPr>
            <a:r>
              <a:rPr lang="en-US" b="true" sz="2700">
                <a:solidFill>
                  <a:srgbClr val="0081B8"/>
                </a:solidFill>
                <a:latin typeface="Playpen Sans Bold"/>
                <a:ea typeface="Playpen Sans Bold"/>
                <a:cs typeface="Playpen Sans Bold"/>
                <a:sym typeface="Playpen Sans Bold"/>
              </a:rPr>
              <a:t>Your job is to recognise that the information may be significant and make sure it reaches the right person.</a:t>
            </a:r>
          </a:p>
          <a:p>
            <a:pPr algn="ctr">
              <a:lnSpc>
                <a:spcPts val="3780"/>
              </a:lnSpc>
              <a:spcBef>
                <a:spcPct val="0"/>
              </a:spcBef>
            </a:pPr>
          </a:p>
        </p:txBody>
      </p:sp>
      <p:sp>
        <p:nvSpPr>
          <p:cNvPr name="Freeform 14" id="14"/>
          <p:cNvSpPr/>
          <p:nvPr/>
        </p:nvSpPr>
        <p:spPr>
          <a:xfrm flipH="false" flipV="false" rot="5248613">
            <a:off x="15110749" y="147923"/>
            <a:ext cx="778418" cy="2378498"/>
          </a:xfrm>
          <a:custGeom>
            <a:avLst/>
            <a:gdLst/>
            <a:ahLst/>
            <a:cxnLst/>
            <a:rect r="r" b="b" t="t" l="l"/>
            <a:pathLst>
              <a:path h="2378498" w="778418">
                <a:moveTo>
                  <a:pt x="0" y="0"/>
                </a:moveTo>
                <a:lnTo>
                  <a:pt x="778417" y="0"/>
                </a:lnTo>
                <a:lnTo>
                  <a:pt x="778417" y="2378498"/>
                </a:lnTo>
                <a:lnTo>
                  <a:pt x="0" y="23784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2129671" y="768385"/>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false" flipV="false" rot="0">
            <a:off x="2237284" y="7846636"/>
            <a:ext cx="2232613" cy="1859158"/>
          </a:xfrm>
          <a:custGeom>
            <a:avLst/>
            <a:gdLst/>
            <a:ahLst/>
            <a:cxnLst/>
            <a:rect r="r" b="b" t="t" l="l"/>
            <a:pathLst>
              <a:path h="1859158" w="2232613">
                <a:moveTo>
                  <a:pt x="0" y="0"/>
                </a:moveTo>
                <a:lnTo>
                  <a:pt x="2232613" y="0"/>
                </a:lnTo>
                <a:lnTo>
                  <a:pt x="2232613" y="1859158"/>
                </a:lnTo>
                <a:lnTo>
                  <a:pt x="0" y="18591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583">
            <a:off x="2471383" y="2125933"/>
            <a:ext cx="13862842" cy="6400546"/>
          </a:xfrm>
          <a:prstGeom prst="rect">
            <a:avLst/>
          </a:prstGeom>
        </p:spPr>
        <p:txBody>
          <a:bodyPr anchor="t" rtlCol="false" tIns="0" lIns="0" bIns="0" rIns="0">
            <a:spAutoFit/>
          </a:bodyPr>
          <a:lstStyle/>
          <a:p>
            <a:pPr algn="l">
              <a:lnSpc>
                <a:spcPts val="3331"/>
              </a:lnSpc>
            </a:pPr>
            <a:r>
              <a:rPr lang="en-US" sz="3399" spc="-115" b="true">
                <a:solidFill>
                  <a:srgbClr val="0081B8"/>
                </a:solidFill>
                <a:latin typeface="Obra Letra Bold"/>
                <a:ea typeface="Obra Letra Bold"/>
                <a:cs typeface="Obra Letra Bold"/>
                <a:sym typeface="Obra Letra Bold"/>
              </a:rPr>
              <a:t>By the end of today's session you will:</a:t>
            </a:r>
          </a:p>
          <a:p>
            <a:pPr algn="ctr">
              <a:lnSpc>
                <a:spcPts val="3331"/>
              </a:lnSpc>
            </a:pPr>
          </a:p>
          <a:p>
            <a:pPr algn="ctr">
              <a:lnSpc>
                <a:spcPts val="3331"/>
              </a:lnSpc>
            </a:pPr>
            <a:r>
              <a:rPr lang="en-US" b="true" sz="3399" spc="-115">
                <a:solidFill>
                  <a:srgbClr val="0081B8"/>
                </a:solidFill>
                <a:latin typeface="Obra Letra Bold"/>
                <a:ea typeface="Obra Letra Bold"/>
                <a:cs typeface="Obra Letra Bold"/>
                <a:sym typeface="Obra Letra Bold"/>
              </a:rPr>
              <a:t>✓ UNDERSTAND  Explain why effective teacher–TA communication is essential to high-quality pupil support.</a:t>
            </a:r>
          </a:p>
          <a:p>
            <a:pPr algn="ctr">
              <a:lnSpc>
                <a:spcPts val="3331"/>
              </a:lnSpc>
            </a:pPr>
          </a:p>
          <a:p>
            <a:pPr algn="ctr">
              <a:lnSpc>
                <a:spcPts val="3331"/>
              </a:lnSpc>
            </a:pPr>
            <a:r>
              <a:rPr lang="en-US" b="true" sz="3399" spc="-115">
                <a:solidFill>
                  <a:srgbClr val="0081B8"/>
                </a:solidFill>
                <a:latin typeface="Obra Letra Bold"/>
                <a:ea typeface="Obra Letra Bold"/>
                <a:cs typeface="Obra Letra Bold"/>
                <a:sym typeface="Obra Letra Bold"/>
              </a:rPr>
              <a:t>✓ RECOGNISE  Distinguish useful communication from information that is vague, unnecessary or difficult to act upon.</a:t>
            </a:r>
          </a:p>
          <a:p>
            <a:pPr algn="ctr">
              <a:lnSpc>
                <a:spcPts val="3331"/>
              </a:lnSpc>
            </a:pPr>
          </a:p>
          <a:p>
            <a:pPr algn="ctr">
              <a:lnSpc>
                <a:spcPts val="3331"/>
              </a:lnSpc>
            </a:pPr>
            <a:r>
              <a:rPr lang="en-US" b="true" sz="3399" spc="-115">
                <a:solidFill>
                  <a:srgbClr val="0081B8"/>
                </a:solidFill>
                <a:latin typeface="Obra Letra Bold"/>
                <a:ea typeface="Obra Letra Bold"/>
                <a:cs typeface="Obra Letra Bold"/>
                <a:sym typeface="Obra Letra Bold"/>
              </a:rPr>
              <a:t>✓ APPLY  Use concise communication to share learning information, clarify expectations and raise concerns.</a:t>
            </a:r>
          </a:p>
          <a:p>
            <a:pPr algn="ctr">
              <a:lnSpc>
                <a:spcPts val="3331"/>
              </a:lnSpc>
            </a:pPr>
          </a:p>
          <a:p>
            <a:pPr algn="ctr" marL="0" indent="0" lvl="0">
              <a:lnSpc>
                <a:spcPts val="3331"/>
              </a:lnSpc>
              <a:spcBef>
                <a:spcPct val="0"/>
              </a:spcBef>
            </a:pPr>
            <a:r>
              <a:rPr lang="en-US" b="true" sz="3399" spc="-115" strike="noStrike" u="none">
                <a:solidFill>
                  <a:srgbClr val="0081B8"/>
                </a:solidFill>
                <a:latin typeface="Obra Letra Bold"/>
                <a:ea typeface="Obra Letra Bold"/>
                <a:cs typeface="Obra Letra Bold"/>
                <a:sym typeface="Obra Letra Bold"/>
              </a:rPr>
              <a:t>✓ REFLECT  Consider how your communication contributes to a strong professional partnership.</a:t>
            </a:r>
          </a:p>
          <a:p>
            <a:pPr algn="ctr" marL="0" indent="0" lvl="0">
              <a:lnSpc>
                <a:spcPts val="3331"/>
              </a:lnSpc>
              <a:spcBef>
                <a:spcPct val="0"/>
              </a:spcBef>
            </a:pPr>
          </a:p>
          <a:p>
            <a:pPr algn="ctr" marL="0" indent="0" lvl="0">
              <a:lnSpc>
                <a:spcPts val="3331"/>
              </a:lnSpc>
              <a:spcBef>
                <a:spcPct val="0"/>
              </a:spcBef>
            </a:pPr>
          </a:p>
        </p:txBody>
      </p:sp>
      <p:sp>
        <p:nvSpPr>
          <p:cNvPr name="Freeform 11" id="11"/>
          <p:cNvSpPr/>
          <p:nvPr/>
        </p:nvSpPr>
        <p:spPr>
          <a:xfrm flipH="false" flipV="false" rot="5248613">
            <a:off x="15232709" y="78187"/>
            <a:ext cx="778418" cy="2378498"/>
          </a:xfrm>
          <a:custGeom>
            <a:avLst/>
            <a:gdLst/>
            <a:ahLst/>
            <a:cxnLst/>
            <a:rect r="r" b="b" t="t" l="l"/>
            <a:pathLst>
              <a:path h="2378498" w="778418">
                <a:moveTo>
                  <a:pt x="0" y="0"/>
                </a:moveTo>
                <a:lnTo>
                  <a:pt x="778418" y="0"/>
                </a:lnTo>
                <a:lnTo>
                  <a:pt x="778418" y="2378498"/>
                </a:lnTo>
                <a:lnTo>
                  <a:pt x="0" y="23784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false" flipV="false" rot="0">
            <a:off x="14161993" y="700888"/>
            <a:ext cx="2836113" cy="2078097"/>
          </a:xfrm>
          <a:custGeom>
            <a:avLst/>
            <a:gdLst/>
            <a:ahLst/>
            <a:cxnLst/>
            <a:rect r="r" b="b" t="t" l="l"/>
            <a:pathLst>
              <a:path h="2078097" w="2836113">
                <a:moveTo>
                  <a:pt x="0" y="0"/>
                </a:moveTo>
                <a:lnTo>
                  <a:pt x="2836113" y="0"/>
                </a:lnTo>
                <a:lnTo>
                  <a:pt x="2836113" y="2078097"/>
                </a:lnTo>
                <a:lnTo>
                  <a:pt x="0" y="20780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0" id="10"/>
          <p:cNvSpPr txBox="true"/>
          <p:nvPr/>
        </p:nvSpPr>
        <p:spPr>
          <a:xfrm rot="-63913">
            <a:off x="2289328" y="3275381"/>
            <a:ext cx="14531596" cy="5848350"/>
          </a:xfrm>
          <a:prstGeom prst="rect">
            <a:avLst/>
          </a:prstGeom>
        </p:spPr>
        <p:txBody>
          <a:bodyPr anchor="t" rtlCol="false" tIns="0" lIns="0" bIns="0" rIns="0">
            <a:spAutoFit/>
          </a:bodyPr>
          <a:lstStyle/>
          <a:p>
            <a:pPr algn="l">
              <a:lnSpc>
                <a:spcPts val="4200"/>
              </a:lnSpc>
            </a:pPr>
            <a:r>
              <a:rPr lang="en-US" sz="3000" b="true">
                <a:solidFill>
                  <a:srgbClr val="0081B8"/>
                </a:solidFill>
                <a:latin typeface="Playpen Sans Bold"/>
                <a:ea typeface="Playpen Sans Bold"/>
                <a:cs typeface="Playpen Sans Bold"/>
                <a:sym typeface="Playpen Sans Bold"/>
              </a:rPr>
              <a:t>⭐ Week 1 – Effec</a:t>
            </a:r>
            <a:r>
              <a:rPr lang="en-US" sz="3000" b="true">
                <a:solidFill>
                  <a:srgbClr val="0081B8"/>
                </a:solidFill>
                <a:latin typeface="Playpen Sans Bold"/>
                <a:ea typeface="Playpen Sans Bold"/>
                <a:cs typeface="Playpen Sans Bold"/>
                <a:sym typeface="Playpen Sans Bold"/>
              </a:rPr>
              <a:t>tiv</a:t>
            </a:r>
            <a:r>
              <a:rPr lang="en-US" sz="3000" b="true">
                <a:solidFill>
                  <a:srgbClr val="0081B8"/>
                </a:solidFill>
                <a:latin typeface="Playpen Sans Bold"/>
                <a:ea typeface="Playpen Sans Bold"/>
                <a:cs typeface="Playpen Sans Bold"/>
                <a:sym typeface="Playpen Sans Bold"/>
              </a:rPr>
              <a:t>e communication with class teachers</a:t>
            </a:r>
          </a:p>
          <a:p>
            <a:pPr algn="l">
              <a:lnSpc>
                <a:spcPts val="4200"/>
              </a:lnSpc>
            </a:pPr>
            <a:r>
              <a:rPr lang="en-US" sz="3000" b="true">
                <a:solidFill>
                  <a:srgbClr val="0081B8"/>
                </a:solidFill>
                <a:latin typeface="Playpen Sans Bold"/>
                <a:ea typeface="Playpen Sans Bold"/>
                <a:cs typeface="Playpen Sans Bold"/>
                <a:sym typeface="Playpen Sans Bold"/>
              </a:rPr>
              <a:t>    Week 2 – Understanding roles and shared responsibility for pupils</a:t>
            </a:r>
          </a:p>
          <a:p>
            <a:pPr algn="l">
              <a:lnSpc>
                <a:spcPts val="4200"/>
              </a:lnSpc>
            </a:pPr>
            <a:r>
              <a:rPr lang="en-US" sz="3000" b="true">
                <a:solidFill>
                  <a:srgbClr val="0081B8"/>
                </a:solidFill>
                <a:latin typeface="Playpen Sans Bold"/>
                <a:ea typeface="Playpen Sans Bold"/>
                <a:cs typeface="Playpen Sans Bold"/>
                <a:sym typeface="Playpen Sans Bold"/>
              </a:rPr>
              <a:t>    Week 3 – Sharing useful observations about learning</a:t>
            </a:r>
          </a:p>
          <a:p>
            <a:pPr algn="l">
              <a:lnSpc>
                <a:spcPts val="4200"/>
              </a:lnSpc>
            </a:pPr>
            <a:r>
              <a:rPr lang="en-US" sz="3000" b="true">
                <a:solidFill>
                  <a:srgbClr val="0081B8"/>
                </a:solidFill>
                <a:latin typeface="Playpen Sans Bold"/>
                <a:ea typeface="Playpen Sans Bold"/>
                <a:cs typeface="Playpen Sans Bold"/>
                <a:sym typeface="Playpen Sans Bold"/>
              </a:rPr>
              <a:t>    Week 4 – Planning and preparing together efficiently</a:t>
            </a:r>
          </a:p>
          <a:p>
            <a:pPr algn="l">
              <a:lnSpc>
                <a:spcPts val="4200"/>
              </a:lnSpc>
            </a:pPr>
            <a:r>
              <a:rPr lang="en-US" sz="3000" b="true">
                <a:solidFill>
                  <a:srgbClr val="0081B8"/>
                </a:solidFill>
                <a:latin typeface="Playpen Sans Bold"/>
                <a:ea typeface="Playpen Sans Bold"/>
                <a:cs typeface="Playpen Sans Bold"/>
                <a:sym typeface="Playpen Sans Bold"/>
              </a:rPr>
              <a:t>    Week 5 – Professional challenge and constructive conversations</a:t>
            </a:r>
          </a:p>
          <a:p>
            <a:pPr algn="l">
              <a:lnSpc>
                <a:spcPts val="4200"/>
              </a:lnSpc>
            </a:pPr>
            <a:r>
              <a:rPr lang="en-US" sz="3000" b="true">
                <a:solidFill>
                  <a:srgbClr val="0081B8"/>
                </a:solidFill>
                <a:latin typeface="Playpen Sans Bold"/>
                <a:ea typeface="Playpen Sans Bold"/>
                <a:cs typeface="Playpen Sans Bold"/>
                <a:sym typeface="Playpen Sans Bold"/>
              </a:rPr>
              <a:t>    Week 6 – Reflecting on teamwork and collective impact</a:t>
            </a:r>
          </a:p>
          <a:p>
            <a:pPr algn="l">
              <a:lnSpc>
                <a:spcPts val="4200"/>
              </a:lnSpc>
            </a:pPr>
          </a:p>
          <a:p>
            <a:pPr algn="l">
              <a:lnSpc>
                <a:spcPts val="4200"/>
              </a:lnSpc>
            </a:pPr>
            <a:r>
              <a:rPr lang="en-US" sz="3000" b="true">
                <a:solidFill>
                  <a:srgbClr val="0081B8"/>
                </a:solidFill>
                <a:latin typeface="Playpen Sans Bold"/>
                <a:ea typeface="Playpen Sans Bold"/>
                <a:cs typeface="Playpen Sans Bold"/>
                <a:sym typeface="Playpen Sans Bold"/>
              </a:rPr>
              <a:t>This week: How can effective teacher–TA communication lead to better support for pupils without creating unnecessary workload?</a:t>
            </a:r>
          </a:p>
          <a:p>
            <a:pPr algn="l">
              <a:lnSpc>
                <a:spcPts val="4200"/>
              </a:lnSpc>
            </a:pPr>
          </a:p>
          <a:p>
            <a:pPr algn="l" marL="0" indent="0" lvl="0">
              <a:lnSpc>
                <a:spcPts val="4200"/>
              </a:lnSpc>
              <a:spcBef>
                <a:spcPct val="0"/>
              </a:spcBef>
            </a:pPr>
          </a:p>
        </p:txBody>
      </p:sp>
      <p:sp>
        <p:nvSpPr>
          <p:cNvPr name="TextBox 11" id="11"/>
          <p:cNvSpPr txBox="true"/>
          <p:nvPr/>
        </p:nvSpPr>
        <p:spPr>
          <a:xfrm rot="-63583">
            <a:off x="2097325" y="1337335"/>
            <a:ext cx="4719523" cy="938530"/>
          </a:xfrm>
          <a:prstGeom prst="rect">
            <a:avLst/>
          </a:prstGeom>
        </p:spPr>
        <p:txBody>
          <a:bodyPr anchor="t" rtlCol="false" tIns="0" lIns="0" bIns="0" rIns="0">
            <a:spAutoFit/>
          </a:bodyPr>
          <a:lstStyle/>
          <a:p>
            <a:pPr algn="ctr" marL="0" indent="0" lvl="0">
              <a:lnSpc>
                <a:spcPts val="6859"/>
              </a:lnSpc>
              <a:spcBef>
                <a:spcPct val="0"/>
              </a:spcBef>
            </a:pPr>
            <a:r>
              <a:rPr lang="en-US" b="true" sz="6999" spc="-237">
                <a:solidFill>
                  <a:srgbClr val="0081B8"/>
                </a:solidFill>
                <a:latin typeface="Obra Letra Bold"/>
                <a:ea typeface="Obra Letra Bold"/>
                <a:cs typeface="Obra Letra Bold"/>
                <a:sym typeface="Obra Letra Bold"/>
              </a:rPr>
              <a:t>The Journey</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2320504" y="908050"/>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false" flipV="false" rot="0">
            <a:off x="14816648" y="7346090"/>
            <a:ext cx="2010500" cy="1937391"/>
          </a:xfrm>
          <a:custGeom>
            <a:avLst/>
            <a:gdLst/>
            <a:ahLst/>
            <a:cxnLst/>
            <a:rect r="r" b="b" t="t" l="l"/>
            <a:pathLst>
              <a:path h="1937391" w="2010500">
                <a:moveTo>
                  <a:pt x="0" y="0"/>
                </a:moveTo>
                <a:lnTo>
                  <a:pt x="2010500" y="0"/>
                </a:lnTo>
                <a:lnTo>
                  <a:pt x="2010500" y="1937390"/>
                </a:lnTo>
                <a:lnTo>
                  <a:pt x="0" y="19373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663415" y="2422308"/>
            <a:ext cx="14359526" cy="7281545"/>
          </a:xfrm>
          <a:prstGeom prst="rect">
            <a:avLst/>
          </a:prstGeom>
        </p:spPr>
        <p:txBody>
          <a:bodyPr anchor="t" rtlCol="false" tIns="0" lIns="0" bIns="0" rIns="0">
            <a:spAutoFit/>
          </a:bodyPr>
          <a:lstStyle/>
          <a:p>
            <a:pPr algn="l">
              <a:lnSpc>
                <a:spcPts val="4480"/>
              </a:lnSpc>
            </a:pPr>
            <a:r>
              <a:rPr lang="en-US" sz="3200">
                <a:solidFill>
                  <a:srgbClr val="0081B8"/>
                </a:solidFill>
                <a:latin typeface="Playpen Sans"/>
                <a:ea typeface="Playpen Sans"/>
                <a:cs typeface="Playpen Sans"/>
                <a:sym typeface="Playpen Sans"/>
              </a:rPr>
              <a:t>A TA can have excellent relationships with pupils and strong classroom skills...</a:t>
            </a:r>
          </a:p>
          <a:p>
            <a:pPr algn="l">
              <a:lnSpc>
                <a:spcPts val="4480"/>
              </a:lnSpc>
            </a:pPr>
            <a:r>
              <a:rPr lang="en-US" sz="3200">
                <a:solidFill>
                  <a:srgbClr val="0081B8"/>
                </a:solidFill>
                <a:latin typeface="Playpen Sans"/>
                <a:ea typeface="Playpen Sans"/>
                <a:cs typeface="Playpen Sans"/>
                <a:sym typeface="Playpen Sans"/>
              </a:rPr>
              <a:t>But without communication they may not know:</a:t>
            </a:r>
          </a:p>
          <a:p>
            <a:pPr algn="l">
              <a:lnSpc>
                <a:spcPts val="4480"/>
              </a:lnSpc>
            </a:pPr>
            <a:r>
              <a:rPr lang="en-US" sz="3200">
                <a:solidFill>
                  <a:srgbClr val="0081B8"/>
                </a:solidFill>
                <a:latin typeface="Playpen Sans"/>
                <a:ea typeface="Playpen Sans"/>
                <a:cs typeface="Playpen Sans"/>
                <a:sym typeface="Playpen Sans"/>
              </a:rPr>
              <a:t>What pupils are learning</a:t>
            </a:r>
          </a:p>
          <a:p>
            <a:pPr algn="l">
              <a:lnSpc>
                <a:spcPts val="4480"/>
              </a:lnSpc>
            </a:pPr>
            <a:r>
              <a:rPr lang="en-US" sz="3200">
                <a:solidFill>
                  <a:srgbClr val="0081B8"/>
                </a:solidFill>
                <a:latin typeface="Playpen Sans"/>
                <a:ea typeface="Playpen Sans"/>
                <a:cs typeface="Playpen Sans"/>
                <a:sym typeface="Playpen Sans"/>
              </a:rPr>
              <a:t>What the teacher expects</a:t>
            </a:r>
          </a:p>
          <a:p>
            <a:pPr algn="l">
              <a:lnSpc>
                <a:spcPts val="4480"/>
              </a:lnSpc>
            </a:pPr>
            <a:r>
              <a:rPr lang="en-US" sz="3200">
                <a:solidFill>
                  <a:srgbClr val="0081B8"/>
                </a:solidFill>
                <a:latin typeface="Playpen Sans"/>
                <a:ea typeface="Playpen Sans"/>
                <a:cs typeface="Playpen Sans"/>
                <a:sym typeface="Playpen Sans"/>
              </a:rPr>
              <a:t>Which pupils need particular support</a:t>
            </a:r>
          </a:p>
          <a:p>
            <a:pPr algn="l">
              <a:lnSpc>
                <a:spcPts val="4480"/>
              </a:lnSpc>
            </a:pPr>
            <a:r>
              <a:rPr lang="en-US" sz="3200">
                <a:solidFill>
                  <a:srgbClr val="0081B8"/>
                </a:solidFill>
                <a:latin typeface="Playpen Sans"/>
                <a:ea typeface="Playpen Sans"/>
                <a:cs typeface="Playpen Sans"/>
                <a:sym typeface="Playpen Sans"/>
              </a:rPr>
              <a:t>What should remain challenging</a:t>
            </a:r>
          </a:p>
          <a:p>
            <a:pPr algn="l">
              <a:lnSpc>
                <a:spcPts val="4480"/>
              </a:lnSpc>
            </a:pPr>
            <a:r>
              <a:rPr lang="en-US" sz="3200">
                <a:solidFill>
                  <a:srgbClr val="0081B8"/>
                </a:solidFill>
                <a:latin typeface="Playpen Sans"/>
                <a:ea typeface="Playpen Sans"/>
                <a:cs typeface="Playpen Sans"/>
                <a:sym typeface="Playpen Sans"/>
              </a:rPr>
              <a:t>What happened before they arrived</a:t>
            </a:r>
          </a:p>
          <a:p>
            <a:pPr algn="l">
              <a:lnSpc>
                <a:spcPts val="4480"/>
              </a:lnSpc>
            </a:pPr>
            <a:r>
              <a:rPr lang="en-US" sz="3200">
                <a:solidFill>
                  <a:srgbClr val="0081B8"/>
                </a:solidFill>
                <a:latin typeface="Playpen Sans"/>
                <a:ea typeface="Playpen Sans"/>
                <a:cs typeface="Playpen Sans"/>
                <a:sym typeface="Playpen Sans"/>
              </a:rPr>
              <a:t>What the teacher needs to know afterwards</a:t>
            </a:r>
          </a:p>
          <a:p>
            <a:pPr algn="l">
              <a:lnSpc>
                <a:spcPts val="4480"/>
              </a:lnSpc>
            </a:pPr>
            <a:r>
              <a:rPr lang="en-US" sz="3200">
                <a:solidFill>
                  <a:srgbClr val="0081B8"/>
                </a:solidFill>
                <a:latin typeface="Playpen Sans"/>
                <a:ea typeface="Playpen Sans"/>
                <a:cs typeface="Playpen Sans"/>
                <a:sym typeface="Playpen Sans"/>
              </a:rPr>
              <a:t>Effective support depends on shared information.</a:t>
            </a:r>
          </a:p>
          <a:p>
            <a:pPr algn="l">
              <a:lnSpc>
                <a:spcPts val="4480"/>
              </a:lnSpc>
            </a:pPr>
            <a:r>
              <a:rPr lang="en-US" sz="3200">
                <a:solidFill>
                  <a:srgbClr val="0081B8"/>
                </a:solidFill>
                <a:latin typeface="Playpen Sans"/>
                <a:ea typeface="Playpen Sans"/>
                <a:cs typeface="Playpen Sans"/>
                <a:sym typeface="Playpen Sans"/>
              </a:rPr>
              <a:t>TAs shouldn't have to guess what the teacher is thinking.</a:t>
            </a:r>
          </a:p>
          <a:p>
            <a:pPr algn="l">
              <a:lnSpc>
                <a:spcPts val="4480"/>
              </a:lnSpc>
            </a:pPr>
          </a:p>
          <a:p>
            <a:pPr algn="l" marL="0" indent="0" lvl="0">
              <a:lnSpc>
                <a:spcPts val="4480"/>
              </a:lnSpc>
              <a:spcBef>
                <a:spcPct val="0"/>
              </a:spcBef>
            </a:pPr>
          </a:p>
        </p:txBody>
      </p:sp>
      <p:sp>
        <p:nvSpPr>
          <p:cNvPr name="TextBox 11" id="11"/>
          <p:cNvSpPr txBox="true"/>
          <p:nvPr/>
        </p:nvSpPr>
        <p:spPr>
          <a:xfrm rot="-63583">
            <a:off x="2247484" y="1306020"/>
            <a:ext cx="11044568" cy="938530"/>
          </a:xfrm>
          <a:prstGeom prst="rect">
            <a:avLst/>
          </a:prstGeom>
        </p:spPr>
        <p:txBody>
          <a:bodyPr anchor="t" rtlCol="false" tIns="0" lIns="0" bIns="0" rIns="0">
            <a:spAutoFit/>
          </a:bodyPr>
          <a:lstStyle/>
          <a:p>
            <a:pPr algn="ctr" marL="0" indent="0" lvl="0">
              <a:lnSpc>
                <a:spcPts val="6859"/>
              </a:lnSpc>
              <a:spcBef>
                <a:spcPct val="0"/>
              </a:spcBef>
            </a:pPr>
            <a:r>
              <a:rPr lang="en-US" b="true" sz="6999" spc="-237">
                <a:solidFill>
                  <a:srgbClr val="0081B8"/>
                </a:solidFill>
                <a:latin typeface="Obra Letra Bold"/>
                <a:ea typeface="Obra Letra Bold"/>
                <a:cs typeface="Obra Letra Bold"/>
                <a:sym typeface="Obra Letra Bold"/>
              </a:rPr>
              <a:t>Why Communication Matters</a:t>
            </a:r>
          </a:p>
        </p:txBody>
      </p:sp>
      <p:sp>
        <p:nvSpPr>
          <p:cNvPr name="Freeform 12" id="12"/>
          <p:cNvSpPr/>
          <p:nvPr/>
        </p:nvSpPr>
        <p:spPr>
          <a:xfrm flipH="false" flipV="false" rot="5248613">
            <a:off x="15232709" y="78187"/>
            <a:ext cx="778418" cy="2378498"/>
          </a:xfrm>
          <a:custGeom>
            <a:avLst/>
            <a:gdLst/>
            <a:ahLst/>
            <a:cxnLst/>
            <a:rect r="r" b="b" t="t" l="l"/>
            <a:pathLst>
              <a:path h="2378498" w="778418">
                <a:moveTo>
                  <a:pt x="0" y="0"/>
                </a:moveTo>
                <a:lnTo>
                  <a:pt x="778418" y="0"/>
                </a:lnTo>
                <a:lnTo>
                  <a:pt x="778418" y="2378498"/>
                </a:lnTo>
                <a:lnTo>
                  <a:pt x="0" y="23784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false" flipV="false" rot="0">
            <a:off x="15199205" y="3090487"/>
            <a:ext cx="1750660" cy="2053013"/>
          </a:xfrm>
          <a:custGeom>
            <a:avLst/>
            <a:gdLst/>
            <a:ahLst/>
            <a:cxnLst/>
            <a:rect r="r" b="b" t="t" l="l"/>
            <a:pathLst>
              <a:path h="2053013" w="1750660">
                <a:moveTo>
                  <a:pt x="0" y="0"/>
                </a:moveTo>
                <a:lnTo>
                  <a:pt x="1750660" y="0"/>
                </a:lnTo>
                <a:lnTo>
                  <a:pt x="1750660" y="2053013"/>
                </a:lnTo>
                <a:lnTo>
                  <a:pt x="0" y="20530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299189" y="3027338"/>
            <a:ext cx="15169194" cy="6915150"/>
          </a:xfrm>
          <a:prstGeom prst="rect">
            <a:avLst/>
          </a:prstGeom>
        </p:spPr>
        <p:txBody>
          <a:bodyPr anchor="t" rtlCol="false" tIns="0" lIns="0" bIns="0" rIns="0">
            <a:spAutoFit/>
          </a:bodyPr>
          <a:lstStyle/>
          <a:p>
            <a:pPr algn="l">
              <a:lnSpc>
                <a:spcPts val="4200"/>
              </a:lnSpc>
            </a:pPr>
            <a:r>
              <a:rPr lang="en-US" sz="3000">
                <a:solidFill>
                  <a:srgbClr val="0081B8"/>
                </a:solidFill>
                <a:latin typeface="Playpen Sans"/>
                <a:ea typeface="Playpen Sans"/>
                <a:cs typeface="Playpen Sans"/>
                <a:sym typeface="Playpen Sans"/>
              </a:rPr>
              <a:t>A common teacher–TA conversation is:</a:t>
            </a:r>
          </a:p>
          <a:p>
            <a:pPr algn="l">
              <a:lnSpc>
                <a:spcPts val="4200"/>
              </a:lnSpc>
            </a:pPr>
            <a:r>
              <a:rPr lang="en-US" sz="3000">
                <a:solidFill>
                  <a:srgbClr val="0081B8"/>
                </a:solidFill>
                <a:latin typeface="Playpen Sans"/>
                <a:ea typeface="Playpen Sans"/>
                <a:cs typeface="Playpen Sans"/>
                <a:sym typeface="Playpen Sans"/>
              </a:rPr>
              <a:t>“Who am I working with?”</a:t>
            </a:r>
          </a:p>
          <a:p>
            <a:pPr algn="l">
              <a:lnSpc>
                <a:spcPts val="4200"/>
              </a:lnSpc>
            </a:pPr>
            <a:r>
              <a:rPr lang="en-US" sz="3000">
                <a:solidFill>
                  <a:srgbClr val="0081B8"/>
                </a:solidFill>
                <a:latin typeface="Playpen Sans"/>
                <a:ea typeface="Playpen Sans"/>
                <a:cs typeface="Playpen Sans"/>
                <a:sym typeface="Playpen Sans"/>
              </a:rPr>
              <a:t>That's useful. But effective communication goes further.</a:t>
            </a:r>
          </a:p>
          <a:p>
            <a:pPr algn="l">
              <a:lnSpc>
                <a:spcPts val="4200"/>
              </a:lnSpc>
            </a:pPr>
            <a:r>
              <a:rPr lang="en-US" sz="3000">
                <a:solidFill>
                  <a:srgbClr val="0081B8"/>
                </a:solidFill>
                <a:latin typeface="Playpen Sans"/>
                <a:ea typeface="Playpen Sans"/>
                <a:cs typeface="Playpen Sans"/>
                <a:sym typeface="Playpen Sans"/>
              </a:rPr>
              <a:t>Ask: </a:t>
            </a:r>
          </a:p>
          <a:p>
            <a:pPr algn="l">
              <a:lnSpc>
                <a:spcPts val="4200"/>
              </a:lnSpc>
            </a:pPr>
            <a:r>
              <a:rPr lang="en-US" sz="3000">
                <a:solidFill>
                  <a:srgbClr val="0081B8"/>
                </a:solidFill>
                <a:latin typeface="Playpen Sans"/>
                <a:ea typeface="Playpen Sans"/>
                <a:cs typeface="Playpen Sans"/>
                <a:sym typeface="Playpen Sans"/>
              </a:rPr>
              <a:t>WHAT? What are pupils learning?</a:t>
            </a:r>
          </a:p>
          <a:p>
            <a:pPr algn="l">
              <a:lnSpc>
                <a:spcPts val="4200"/>
              </a:lnSpc>
            </a:pPr>
            <a:r>
              <a:rPr lang="en-US" sz="3000">
                <a:solidFill>
                  <a:srgbClr val="0081B8"/>
                </a:solidFill>
                <a:latin typeface="Playpen Sans"/>
                <a:ea typeface="Playpen Sans"/>
                <a:cs typeface="Playpen Sans"/>
                <a:sym typeface="Playpen Sans"/>
              </a:rPr>
              <a:t>WHY? What's most important about today's learning?</a:t>
            </a:r>
          </a:p>
          <a:p>
            <a:pPr algn="l">
              <a:lnSpc>
                <a:spcPts val="4200"/>
              </a:lnSpc>
            </a:pPr>
            <a:r>
              <a:rPr lang="en-US" sz="3000">
                <a:solidFill>
                  <a:srgbClr val="0081B8"/>
                </a:solidFill>
                <a:latin typeface="Playpen Sans"/>
                <a:ea typeface="Playpen Sans"/>
                <a:cs typeface="Playpen Sans"/>
                <a:sym typeface="Playpen Sans"/>
              </a:rPr>
              <a:t>WHO? Who may need additional support?</a:t>
            </a:r>
          </a:p>
          <a:p>
            <a:pPr algn="l">
              <a:lnSpc>
                <a:spcPts val="4200"/>
              </a:lnSpc>
            </a:pPr>
            <a:r>
              <a:rPr lang="en-US" sz="3000">
                <a:solidFill>
                  <a:srgbClr val="0081B8"/>
                </a:solidFill>
                <a:latin typeface="Playpen Sans"/>
                <a:ea typeface="Playpen Sans"/>
                <a:cs typeface="Playpen Sans"/>
                <a:sym typeface="Playpen Sans"/>
              </a:rPr>
              <a:t>HOW? How should I support them?</a:t>
            </a:r>
          </a:p>
          <a:p>
            <a:pPr algn="l">
              <a:lnSpc>
                <a:spcPts val="4200"/>
              </a:lnSpc>
            </a:pPr>
            <a:r>
              <a:rPr lang="en-US" sz="3000">
                <a:solidFill>
                  <a:srgbClr val="0081B8"/>
                </a:solidFill>
                <a:latin typeface="Playpen Sans"/>
                <a:ea typeface="Playpen Sans"/>
                <a:cs typeface="Playpen Sans"/>
                <a:sym typeface="Playpen Sans"/>
              </a:rPr>
              <a:t>WATCH FOR? What should I notice and feed back?</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Deployment tells us where to be. Communication tells us why we're there.</a:t>
            </a:r>
          </a:p>
          <a:p>
            <a:pPr algn="l">
              <a:lnSpc>
                <a:spcPts val="4200"/>
              </a:lnSpc>
            </a:pPr>
          </a:p>
          <a:p>
            <a:pPr algn="l" marL="0" indent="0" lvl="0">
              <a:lnSpc>
                <a:spcPts val="4200"/>
              </a:lnSpc>
              <a:spcBef>
                <a:spcPct val="0"/>
              </a:spcBef>
            </a:pPr>
          </a:p>
        </p:txBody>
      </p:sp>
      <p:sp>
        <p:nvSpPr>
          <p:cNvPr name="TextBox 11" id="11"/>
          <p:cNvSpPr txBox="true"/>
          <p:nvPr/>
        </p:nvSpPr>
        <p:spPr>
          <a:xfrm rot="-63583">
            <a:off x="2757222" y="1264382"/>
            <a:ext cx="13142712" cy="1558291"/>
          </a:xfrm>
          <a:prstGeom prst="rect">
            <a:avLst/>
          </a:prstGeom>
        </p:spPr>
        <p:txBody>
          <a:bodyPr anchor="t" rtlCol="false" tIns="0" lIns="0" bIns="0" rIns="0">
            <a:spAutoFit/>
          </a:bodyPr>
          <a:lstStyle/>
          <a:p>
            <a:pPr algn="ctr" marL="0" indent="0" lvl="0">
              <a:lnSpc>
                <a:spcPts val="5880"/>
              </a:lnSpc>
              <a:spcBef>
                <a:spcPct val="0"/>
              </a:spcBef>
            </a:pPr>
            <a:r>
              <a:rPr lang="en-US" b="true" sz="6000" spc="-204">
                <a:solidFill>
                  <a:srgbClr val="0081B8"/>
                </a:solidFill>
                <a:latin typeface="Obra Letra Bold"/>
                <a:ea typeface="Obra Letra Bold"/>
                <a:cs typeface="Obra Letra Bold"/>
                <a:sym typeface="Obra Letra Bold"/>
              </a:rPr>
              <a:t> Communication Is More Than “What Am I Doing?”</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2129671" y="768385"/>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TextBox 9" id="9"/>
          <p:cNvSpPr txBox="true"/>
          <p:nvPr/>
        </p:nvSpPr>
        <p:spPr>
          <a:xfrm rot="-63583">
            <a:off x="2055797" y="1288162"/>
            <a:ext cx="14678307" cy="898779"/>
          </a:xfrm>
          <a:prstGeom prst="rect">
            <a:avLst/>
          </a:prstGeom>
        </p:spPr>
        <p:txBody>
          <a:bodyPr anchor="t" rtlCol="false" tIns="0" lIns="0" bIns="0" rIns="0">
            <a:spAutoFit/>
          </a:bodyPr>
          <a:lstStyle/>
          <a:p>
            <a:pPr algn="l">
              <a:lnSpc>
                <a:spcPts val="6468"/>
              </a:lnSpc>
            </a:pPr>
            <a:r>
              <a:rPr lang="en-US" sz="6600" spc="-224" b="true">
                <a:solidFill>
                  <a:srgbClr val="0081B8"/>
                </a:solidFill>
                <a:latin typeface="Obra Letra Bold"/>
                <a:ea typeface="Obra Letra Bold"/>
                <a:cs typeface="Obra Letra Bold"/>
                <a:sym typeface="Obra Letra Bold"/>
              </a:rPr>
              <a:t>Before the Lesson: G</a:t>
            </a:r>
            <a:r>
              <a:rPr lang="en-US" sz="6600" spc="-224" b="true">
                <a:solidFill>
                  <a:srgbClr val="0081B8"/>
                </a:solidFill>
                <a:latin typeface="Obra Letra Bold"/>
                <a:ea typeface="Obra Letra Bold"/>
                <a:cs typeface="Obra Letra Bold"/>
                <a:sym typeface="Obra Letra Bold"/>
              </a:rPr>
              <a:t>et the Essentials</a:t>
            </a:r>
          </a:p>
        </p:txBody>
      </p:sp>
      <p:sp>
        <p:nvSpPr>
          <p:cNvPr name="Freeform 10" id="10"/>
          <p:cNvSpPr/>
          <p:nvPr/>
        </p:nvSpPr>
        <p:spPr>
          <a:xfrm flipH="false" flipV="false" rot="0">
            <a:off x="15009268" y="7104046"/>
            <a:ext cx="2250032" cy="2366190"/>
          </a:xfrm>
          <a:custGeom>
            <a:avLst/>
            <a:gdLst/>
            <a:ahLst/>
            <a:cxnLst/>
            <a:rect r="r" b="b" t="t" l="l"/>
            <a:pathLst>
              <a:path h="2366190" w="2250032">
                <a:moveTo>
                  <a:pt x="0" y="0"/>
                </a:moveTo>
                <a:lnTo>
                  <a:pt x="2250032" y="0"/>
                </a:lnTo>
                <a:lnTo>
                  <a:pt x="2250032" y="2366190"/>
                </a:lnTo>
                <a:lnTo>
                  <a:pt x="0" y="236619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1" id="11"/>
          <p:cNvSpPr txBox="true"/>
          <p:nvPr/>
        </p:nvSpPr>
        <p:spPr>
          <a:xfrm rot="-63913">
            <a:off x="2105665" y="2405133"/>
            <a:ext cx="15090661" cy="6915150"/>
          </a:xfrm>
          <a:prstGeom prst="rect">
            <a:avLst/>
          </a:prstGeom>
        </p:spPr>
        <p:txBody>
          <a:bodyPr anchor="t" rtlCol="false" tIns="0" lIns="0" bIns="0" rIns="0">
            <a:spAutoFit/>
          </a:bodyPr>
          <a:lstStyle/>
          <a:p>
            <a:pPr algn="l">
              <a:lnSpc>
                <a:spcPts val="4200"/>
              </a:lnSpc>
            </a:pPr>
            <a:r>
              <a:rPr lang="en-US" sz="3000">
                <a:solidFill>
                  <a:srgbClr val="0081B8"/>
                </a:solidFill>
                <a:latin typeface="Playpen Sans"/>
                <a:ea typeface="Playpen Sans"/>
                <a:cs typeface="Playpen Sans"/>
                <a:sym typeface="Playpen Sans"/>
              </a:rPr>
              <a:t>Teachers and TAs rarely have time for lengthy planning meetings before every lesson.</a:t>
            </a:r>
          </a:p>
          <a:p>
            <a:pPr algn="l">
              <a:lnSpc>
                <a:spcPts val="4200"/>
              </a:lnSpc>
            </a:pPr>
            <a:r>
              <a:rPr lang="en-US" sz="3000">
                <a:solidFill>
                  <a:srgbClr val="0081B8"/>
                </a:solidFill>
                <a:latin typeface="Playpen Sans"/>
                <a:ea typeface="Playpen Sans"/>
                <a:cs typeface="Playpen Sans"/>
                <a:sym typeface="Playpen Sans"/>
              </a:rPr>
              <a:t>So focus communication on what matters most.</a:t>
            </a:r>
          </a:p>
          <a:p>
            <a:pPr algn="l">
              <a:lnSpc>
                <a:spcPts val="4200"/>
              </a:lnSpc>
            </a:pPr>
            <a:r>
              <a:rPr lang="en-US" sz="3000">
                <a:solidFill>
                  <a:srgbClr val="0081B8"/>
                </a:solidFill>
                <a:latin typeface="Playpen Sans"/>
                <a:ea typeface="Playpen Sans"/>
                <a:cs typeface="Playpen Sans"/>
                <a:sym typeface="Playpen Sans"/>
              </a:rPr>
              <a:t>Before a lesson, a TA might need to know:</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The learning intention                        Key vocabulary</a:t>
            </a:r>
          </a:p>
          <a:p>
            <a:pPr algn="l">
              <a:lnSpc>
                <a:spcPts val="4200"/>
              </a:lnSpc>
            </a:pPr>
            <a:r>
              <a:rPr lang="en-US" sz="3000">
                <a:solidFill>
                  <a:srgbClr val="0081B8"/>
                </a:solidFill>
                <a:latin typeface="Playpen Sans"/>
                <a:ea typeface="Playpen Sans"/>
                <a:cs typeface="Playpen Sans"/>
                <a:sym typeface="Playpen Sans"/>
              </a:rPr>
              <a:t>Likely misconceptions                         Important adaptations</a:t>
            </a:r>
          </a:p>
          <a:p>
            <a:pPr algn="l">
              <a:lnSpc>
                <a:spcPts val="4200"/>
              </a:lnSpc>
            </a:pPr>
            <a:r>
              <a:rPr lang="en-US" sz="3000">
                <a:solidFill>
                  <a:srgbClr val="0081B8"/>
                </a:solidFill>
                <a:latin typeface="Playpen Sans"/>
                <a:ea typeface="Playpen Sans"/>
                <a:cs typeface="Playpen Sans"/>
                <a:sym typeface="Playpen Sans"/>
              </a:rPr>
              <a:t>Which pupils need closer observation       What type of support is appropriate</a:t>
            </a:r>
          </a:p>
          <a:p>
            <a:pPr algn="l">
              <a:lnSpc>
                <a:spcPts val="4200"/>
              </a:lnSpc>
            </a:pPr>
          </a:p>
          <a:p>
            <a:pPr algn="l">
              <a:lnSpc>
                <a:spcPts val="4200"/>
              </a:lnSpc>
            </a:pPr>
            <a:r>
              <a:rPr lang="en-US" sz="3000">
                <a:solidFill>
                  <a:srgbClr val="0081B8"/>
                </a:solidFill>
                <a:latin typeface="Playpen Sans"/>
                <a:ea typeface="Playpen Sans"/>
                <a:cs typeface="Playpen Sans"/>
                <a:sym typeface="Playpen Sans"/>
              </a:rPr>
              <a:t>The aim isn't more paperwork.</a:t>
            </a:r>
          </a:p>
          <a:p>
            <a:pPr algn="l">
              <a:lnSpc>
                <a:spcPts val="4200"/>
              </a:lnSpc>
            </a:pPr>
            <a:r>
              <a:rPr lang="en-US" sz="3000">
                <a:solidFill>
                  <a:srgbClr val="0081B8"/>
                </a:solidFill>
                <a:latin typeface="Playpen Sans"/>
                <a:ea typeface="Playpen Sans"/>
                <a:cs typeface="Playpen Sans"/>
                <a:sym typeface="Playpen Sans"/>
              </a:rPr>
              <a:t>It's the right information at the right time.</a:t>
            </a:r>
          </a:p>
          <a:p>
            <a:pPr algn="l">
              <a:lnSpc>
                <a:spcPts val="4200"/>
              </a:lnSpc>
            </a:pPr>
          </a:p>
          <a:p>
            <a:pPr algn="l" marL="0" indent="0" lvl="0">
              <a:lnSpc>
                <a:spcPts val="4200"/>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C0F0F7"/>
        </a:solidFill>
      </p:bgPr>
    </p:bg>
    <p:spTree>
      <p:nvGrpSpPr>
        <p:cNvPr id="1" name=""/>
        <p:cNvGrpSpPr/>
        <p:nvPr/>
      </p:nvGrpSpPr>
      <p:grpSpPr>
        <a:xfrm>
          <a:off x="0" y="0"/>
          <a:ext cx="0" cy="0"/>
          <a:chOff x="0" y="0"/>
          <a:chExt cx="0" cy="0"/>
        </a:xfrm>
      </p:grpSpPr>
      <p:grpSp>
        <p:nvGrpSpPr>
          <p:cNvPr name="Group 2" id="2"/>
          <p:cNvGrpSpPr/>
          <p:nvPr/>
        </p:nvGrpSpPr>
        <p:grpSpPr>
          <a:xfrm rot="-66347">
            <a:off x="1028655" y="484556"/>
            <a:ext cx="16597733" cy="9308609"/>
            <a:chOff x="0" y="0"/>
            <a:chExt cx="4371419" cy="2451650"/>
          </a:xfrm>
        </p:grpSpPr>
        <p:sp>
          <p:nvSpPr>
            <p:cNvPr name="Freeform 3" id="3"/>
            <p:cNvSpPr/>
            <p:nvPr/>
          </p:nvSpPr>
          <p:spPr>
            <a:xfrm flipH="false" flipV="false" rot="0">
              <a:off x="0" y="0"/>
              <a:ext cx="4371419" cy="2451650"/>
            </a:xfrm>
            <a:custGeom>
              <a:avLst/>
              <a:gdLst/>
              <a:ahLst/>
              <a:cxnLst/>
              <a:rect r="r" b="b" t="t" l="l"/>
              <a:pathLst>
                <a:path h="2451650" w="4371419">
                  <a:moveTo>
                    <a:pt x="0" y="0"/>
                  </a:moveTo>
                  <a:lnTo>
                    <a:pt x="4371419" y="0"/>
                  </a:lnTo>
                  <a:lnTo>
                    <a:pt x="4371419" y="2451650"/>
                  </a:lnTo>
                  <a:lnTo>
                    <a:pt x="0" y="2451650"/>
                  </a:lnTo>
                  <a:close/>
                </a:path>
              </a:pathLst>
            </a:custGeom>
            <a:solidFill>
              <a:srgbClr val="6DC0DB"/>
            </a:solidFill>
          </p:spPr>
        </p:sp>
        <p:sp>
          <p:nvSpPr>
            <p:cNvPr name="TextBox 4" id="4"/>
            <p:cNvSpPr txBox="true"/>
            <p:nvPr/>
          </p:nvSpPr>
          <p:spPr>
            <a:xfrm>
              <a:off x="0" y="-38100"/>
              <a:ext cx="4371419" cy="2489750"/>
            </a:xfrm>
            <a:prstGeom prst="rect">
              <a:avLst/>
            </a:prstGeom>
          </p:spPr>
          <p:txBody>
            <a:bodyPr anchor="ctr" rtlCol="false" tIns="50800" lIns="50800" bIns="50800" rIns="50800"/>
            <a:lstStyle/>
            <a:p>
              <a:pPr algn="ctr">
                <a:lnSpc>
                  <a:spcPts val="2424"/>
                </a:lnSpc>
              </a:pPr>
            </a:p>
          </p:txBody>
        </p:sp>
      </p:grpSp>
      <p:sp>
        <p:nvSpPr>
          <p:cNvPr name="Freeform 5" id="5"/>
          <p:cNvSpPr/>
          <p:nvPr/>
        </p:nvSpPr>
        <p:spPr>
          <a:xfrm flipH="false" flipV="false" rot="-5466347">
            <a:off x="-3305811" y="4493757"/>
            <a:ext cx="9308609" cy="1598234"/>
          </a:xfrm>
          <a:custGeom>
            <a:avLst/>
            <a:gdLst/>
            <a:ahLst/>
            <a:cxnLst/>
            <a:rect r="r" b="b" t="t" l="l"/>
            <a:pathLst>
              <a:path h="1598234" w="9308609">
                <a:moveTo>
                  <a:pt x="0" y="0"/>
                </a:moveTo>
                <a:lnTo>
                  <a:pt x="9308610" y="0"/>
                </a:lnTo>
                <a:lnTo>
                  <a:pt x="9308610" y="1598234"/>
                </a:lnTo>
                <a:lnTo>
                  <a:pt x="0" y="1598234"/>
                </a:lnTo>
                <a:lnTo>
                  <a:pt x="0" y="0"/>
                </a:lnTo>
                <a:close/>
              </a:path>
            </a:pathLst>
          </a:custGeom>
          <a:blipFill>
            <a:blip r:embed="rId2">
              <a:extLst>
                <a:ext uri="{96DAC541-7B7A-43D3-8B79-37D633B846F1}">
                  <asvg:svgBlip xmlns:asvg="http://schemas.microsoft.com/office/drawing/2016/SVG/main" r:embed="rId3"/>
                </a:ext>
              </a:extLst>
            </a:blip>
            <a:stretch>
              <a:fillRect l="0" t="0" r="0" b="-725887"/>
            </a:stretch>
          </a:blipFill>
        </p:spPr>
      </p:sp>
      <p:grpSp>
        <p:nvGrpSpPr>
          <p:cNvPr name="Group 6" id="6"/>
          <p:cNvGrpSpPr/>
          <p:nvPr/>
        </p:nvGrpSpPr>
        <p:grpSpPr>
          <a:xfrm rot="-66347">
            <a:off x="1992641" y="798196"/>
            <a:ext cx="15046409" cy="8769649"/>
            <a:chOff x="0" y="0"/>
            <a:chExt cx="3962840" cy="2309702"/>
          </a:xfrm>
        </p:grpSpPr>
        <p:sp>
          <p:nvSpPr>
            <p:cNvPr name="Freeform 7" id="7"/>
            <p:cNvSpPr/>
            <p:nvPr/>
          </p:nvSpPr>
          <p:spPr>
            <a:xfrm flipH="false" flipV="false" rot="0">
              <a:off x="0" y="0"/>
              <a:ext cx="3962840" cy="2309702"/>
            </a:xfrm>
            <a:custGeom>
              <a:avLst/>
              <a:gdLst/>
              <a:ahLst/>
              <a:cxnLst/>
              <a:rect r="r" b="b" t="t" l="l"/>
              <a:pathLst>
                <a:path h="2309702" w="3962840">
                  <a:moveTo>
                    <a:pt x="0" y="0"/>
                  </a:moveTo>
                  <a:lnTo>
                    <a:pt x="3962840" y="0"/>
                  </a:lnTo>
                  <a:lnTo>
                    <a:pt x="3962840" y="2309702"/>
                  </a:lnTo>
                  <a:lnTo>
                    <a:pt x="0" y="2309702"/>
                  </a:lnTo>
                  <a:close/>
                </a:path>
              </a:pathLst>
            </a:custGeom>
            <a:solidFill>
              <a:srgbClr val="FFF4F8"/>
            </a:solidFill>
          </p:spPr>
        </p:sp>
        <p:sp>
          <p:nvSpPr>
            <p:cNvPr name="TextBox 8" id="8"/>
            <p:cNvSpPr txBox="true"/>
            <p:nvPr/>
          </p:nvSpPr>
          <p:spPr>
            <a:xfrm>
              <a:off x="0" y="-38100"/>
              <a:ext cx="3962840" cy="2347802"/>
            </a:xfrm>
            <a:prstGeom prst="rect">
              <a:avLst/>
            </a:prstGeom>
          </p:spPr>
          <p:txBody>
            <a:bodyPr anchor="ctr" rtlCol="false" tIns="50800" lIns="50800" bIns="50800" rIns="50800"/>
            <a:lstStyle/>
            <a:p>
              <a:pPr algn="ctr">
                <a:lnSpc>
                  <a:spcPts val="2424"/>
                </a:lnSpc>
              </a:pPr>
            </a:p>
          </p:txBody>
        </p:sp>
      </p:grpSp>
      <p:sp>
        <p:nvSpPr>
          <p:cNvPr name="Freeform 9" id="9"/>
          <p:cNvSpPr/>
          <p:nvPr/>
        </p:nvSpPr>
        <p:spPr>
          <a:xfrm flipH="false" flipV="false" rot="0">
            <a:off x="14825256" y="1028700"/>
            <a:ext cx="1822907" cy="2258106"/>
          </a:xfrm>
          <a:custGeom>
            <a:avLst/>
            <a:gdLst/>
            <a:ahLst/>
            <a:cxnLst/>
            <a:rect r="r" b="b" t="t" l="l"/>
            <a:pathLst>
              <a:path h="2258106" w="1822907">
                <a:moveTo>
                  <a:pt x="0" y="0"/>
                </a:moveTo>
                <a:lnTo>
                  <a:pt x="1822908" y="0"/>
                </a:lnTo>
                <a:lnTo>
                  <a:pt x="1822908" y="2258106"/>
                </a:lnTo>
                <a:lnTo>
                  <a:pt x="0" y="22581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63913">
            <a:off x="2534336" y="2815147"/>
            <a:ext cx="13396559" cy="6609352"/>
          </a:xfrm>
          <a:prstGeom prst="rect">
            <a:avLst/>
          </a:prstGeom>
        </p:spPr>
        <p:txBody>
          <a:bodyPr anchor="t" rtlCol="false" tIns="0" lIns="0" bIns="0" rIns="0">
            <a:spAutoFit/>
          </a:bodyPr>
          <a:lstStyle/>
          <a:p>
            <a:pPr algn="l">
              <a:lnSpc>
                <a:spcPts val="4480"/>
              </a:lnSpc>
            </a:pPr>
            <a:r>
              <a:rPr lang="en-US" sz="3200">
                <a:solidFill>
                  <a:srgbClr val="0081B8"/>
                </a:solidFill>
                <a:latin typeface="Playpen Sans"/>
                <a:ea typeface="Playpen Sans"/>
                <a:cs typeface="Playpen Sans"/>
                <a:sym typeface="Playpen Sans"/>
              </a:rPr>
              <a:t>Teacher–TA communication can be short and still be effective.</a:t>
            </a:r>
          </a:p>
          <a:p>
            <a:pPr algn="l">
              <a:lnSpc>
                <a:spcPts val="4480"/>
              </a:lnSpc>
            </a:pPr>
            <a:r>
              <a:rPr lang="en-US" sz="3200">
                <a:solidFill>
                  <a:srgbClr val="0081B8"/>
                </a:solidFill>
                <a:latin typeface="Playpen Sans"/>
                <a:ea typeface="Playpen Sans"/>
                <a:cs typeface="Playpen Sans"/>
                <a:sym typeface="Playpen Sans"/>
              </a:rPr>
              <a:t>For example:</a:t>
            </a:r>
          </a:p>
          <a:p>
            <a:pPr algn="l">
              <a:lnSpc>
                <a:spcPts val="4480"/>
              </a:lnSpc>
            </a:pPr>
            <a:r>
              <a:rPr lang="en-US" sz="3200">
                <a:solidFill>
                  <a:srgbClr val="0081B8"/>
                </a:solidFill>
                <a:latin typeface="Playpen Sans"/>
                <a:ea typeface="Playpen Sans"/>
                <a:cs typeface="Playpen Sans"/>
                <a:sym typeface="Playpen Sans"/>
              </a:rPr>
              <a:t>“Today we're comparing fractions.”</a:t>
            </a:r>
          </a:p>
          <a:p>
            <a:pPr algn="l">
              <a:lnSpc>
                <a:spcPts val="4480"/>
              </a:lnSpc>
            </a:pPr>
            <a:r>
              <a:rPr lang="en-US" sz="3200">
                <a:solidFill>
                  <a:srgbClr val="0081B8"/>
                </a:solidFill>
                <a:latin typeface="Playpen Sans"/>
                <a:ea typeface="Playpen Sans"/>
                <a:cs typeface="Playpen Sans"/>
                <a:sym typeface="Playpen Sans"/>
              </a:rPr>
              <a:t>“Keep the language denominator and numerator consistent.”</a:t>
            </a:r>
          </a:p>
          <a:p>
            <a:pPr algn="l">
              <a:lnSpc>
                <a:spcPts val="4480"/>
              </a:lnSpc>
            </a:pPr>
            <a:r>
              <a:rPr lang="en-US" sz="3200">
                <a:solidFill>
                  <a:srgbClr val="0081B8"/>
                </a:solidFill>
                <a:latin typeface="Playpen Sans"/>
                <a:ea typeface="Playpen Sans"/>
                <a:cs typeface="Playpen Sans"/>
                <a:sym typeface="Playpen Sans"/>
              </a:rPr>
              <a:t>“Watch Sam — yesterday he thought a larger denominator meant a larger fraction.”</a:t>
            </a:r>
          </a:p>
          <a:p>
            <a:pPr algn="l">
              <a:lnSpc>
                <a:spcPts val="4480"/>
              </a:lnSpc>
            </a:pPr>
            <a:r>
              <a:rPr lang="en-US" sz="3200">
                <a:solidFill>
                  <a:srgbClr val="0081B8"/>
                </a:solidFill>
                <a:latin typeface="Playpen Sans"/>
                <a:ea typeface="Playpen Sans"/>
                <a:cs typeface="Playpen Sans"/>
                <a:sym typeface="Playpen Sans"/>
              </a:rPr>
              <a:t>“Use the fraction strips if needed, but let him choose first.”</a:t>
            </a:r>
          </a:p>
          <a:p>
            <a:pPr algn="l">
              <a:lnSpc>
                <a:spcPts val="4480"/>
              </a:lnSpc>
            </a:pPr>
            <a:r>
              <a:rPr lang="en-US" sz="3200">
                <a:solidFill>
                  <a:srgbClr val="0081B8"/>
                </a:solidFill>
                <a:latin typeface="Playpen Sans"/>
                <a:ea typeface="Playpen Sans"/>
                <a:cs typeface="Playpen Sans"/>
                <a:sym typeface="Playpen Sans"/>
              </a:rPr>
              <a:t>In less than one minute, the TA knows:</a:t>
            </a:r>
          </a:p>
          <a:p>
            <a:pPr algn="l">
              <a:lnSpc>
                <a:spcPts val="4480"/>
              </a:lnSpc>
            </a:pPr>
            <a:r>
              <a:rPr lang="en-US" sz="3200">
                <a:solidFill>
                  <a:srgbClr val="0081B8"/>
                </a:solidFill>
                <a:latin typeface="Playpen Sans"/>
                <a:ea typeface="Playpen Sans"/>
                <a:cs typeface="Playpen Sans"/>
                <a:sym typeface="Playpen Sans"/>
              </a:rPr>
              <a:t>Learning → Language → Barrier → Scaffold → Expectation</a:t>
            </a:r>
          </a:p>
          <a:p>
            <a:pPr algn="l">
              <a:lnSpc>
                <a:spcPts val="4480"/>
              </a:lnSpc>
            </a:pPr>
            <a:r>
              <a:rPr lang="en-US" sz="3200">
                <a:solidFill>
                  <a:srgbClr val="0081B8"/>
                </a:solidFill>
                <a:latin typeface="Playpen Sans"/>
                <a:ea typeface="Playpen Sans"/>
                <a:cs typeface="Playpen Sans"/>
                <a:sym typeface="Playpen Sans"/>
              </a:rPr>
              <a:t>Brief doesn't have to mean vague.</a:t>
            </a:r>
          </a:p>
          <a:p>
            <a:pPr algn="l">
              <a:lnSpc>
                <a:spcPts val="4030"/>
              </a:lnSpc>
            </a:pPr>
          </a:p>
          <a:p>
            <a:pPr algn="l" marL="0" indent="0" lvl="0">
              <a:lnSpc>
                <a:spcPts val="4030"/>
              </a:lnSpc>
              <a:spcBef>
                <a:spcPct val="0"/>
              </a:spcBef>
            </a:pPr>
          </a:p>
        </p:txBody>
      </p:sp>
      <p:sp>
        <p:nvSpPr>
          <p:cNvPr name="TextBox 11" id="11"/>
          <p:cNvSpPr txBox="true"/>
          <p:nvPr/>
        </p:nvSpPr>
        <p:spPr>
          <a:xfrm rot="-63583">
            <a:off x="3321888" y="1269648"/>
            <a:ext cx="11646689" cy="938530"/>
          </a:xfrm>
          <a:prstGeom prst="rect">
            <a:avLst/>
          </a:prstGeom>
        </p:spPr>
        <p:txBody>
          <a:bodyPr anchor="t" rtlCol="false" tIns="0" lIns="0" bIns="0" rIns="0">
            <a:spAutoFit/>
          </a:bodyPr>
          <a:lstStyle/>
          <a:p>
            <a:pPr algn="ctr">
              <a:lnSpc>
                <a:spcPts val="6859"/>
              </a:lnSpc>
            </a:pPr>
            <a:r>
              <a:rPr lang="en-US" b="true" sz="6999" spc="-237">
                <a:solidFill>
                  <a:srgbClr val="0081B8"/>
                </a:solidFill>
                <a:latin typeface="Obra Letra Bold"/>
                <a:ea typeface="Obra Letra Bold"/>
                <a:cs typeface="Obra Letra Bold"/>
                <a:sym typeface="Obra Letra Bold"/>
              </a:rPr>
              <a:t>A 60-Second Briefing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DAHS0EsG31c</dc:identifier>
  <dcterms:modified xsi:type="dcterms:W3CDTF">2011-08-01T06:04:30Z</dcterms:modified>
  <cp:revision>1</cp:revision>
  <dc:title>1 - Effective communication with class teachers</dc:title>
</cp:coreProperties>
</file>