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Georgia Pro Light" charset="1" panose="02040302050405020303"/>
      <p:regular r:id="rId22"/>
    </p:embeddedFont>
    <p:embeddedFont>
      <p:font typeface="DM Sans" charset="1" panose="00000000000000000000"/>
      <p:regular r:id="rId23"/>
    </p:embeddedFont>
    <p:embeddedFont>
      <p:font typeface="DM Sans Bold" charset="1" panose="00000000000000000000"/>
      <p:regular r:id="rId24"/>
    </p:embeddedFont>
    <p:embeddedFont>
      <p:font typeface="DM Sans Bold Italics" charset="1" panose="00000000000000000000"/>
      <p:regular r:id="rId25"/>
    </p:embeddedFont>
    <p:embeddedFont>
      <p:font typeface="Canva Sans Bold Italics" charset="1" panose="020B0803030501040103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8991600" cy="10287000"/>
            <a:chOff x="0" y="0"/>
            <a:chExt cx="1035548" cy="118473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35548" cy="1184737"/>
            </a:xfrm>
            <a:custGeom>
              <a:avLst/>
              <a:gdLst/>
              <a:ahLst/>
              <a:cxnLst/>
              <a:rect r="r" b="b" t="t" l="l"/>
              <a:pathLst>
                <a:path h="1184737" w="1035548">
                  <a:moveTo>
                    <a:pt x="0" y="0"/>
                  </a:moveTo>
                  <a:lnTo>
                    <a:pt x="1035548" y="0"/>
                  </a:lnTo>
                  <a:lnTo>
                    <a:pt x="1035548" y="1184737"/>
                  </a:lnTo>
                  <a:lnTo>
                    <a:pt x="0" y="1184737"/>
                  </a:lnTo>
                  <a:close/>
                </a:path>
              </a:pathLst>
            </a:custGeom>
            <a:blipFill>
              <a:blip r:embed="rId2"/>
              <a:stretch>
                <a:fillRect l="0" t="-378" r="0" b="-378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6040595" y="7967467"/>
            <a:ext cx="2247405" cy="2247405"/>
          </a:xfrm>
          <a:custGeom>
            <a:avLst/>
            <a:gdLst/>
            <a:ahLst/>
            <a:cxnLst/>
            <a:rect r="r" b="b" t="t" l="l"/>
            <a:pathLst>
              <a:path h="2247405" w="2247405">
                <a:moveTo>
                  <a:pt x="0" y="0"/>
                </a:moveTo>
                <a:lnTo>
                  <a:pt x="2247405" y="0"/>
                </a:lnTo>
                <a:lnTo>
                  <a:pt x="2247405" y="2247405"/>
                </a:lnTo>
                <a:lnTo>
                  <a:pt x="0" y="22474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181494" y="1028700"/>
            <a:ext cx="7077806" cy="8062470"/>
            <a:chOff x="0" y="0"/>
            <a:chExt cx="9437075" cy="10749959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80975"/>
              <a:ext cx="9182100" cy="664654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600"/>
                </a:lnSpc>
              </a:pPr>
              <a:r>
                <a:rPr lang="en-US" sz="9600">
                  <a:solidFill>
                    <a:srgbClr val="E0E3E1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High-Quality Teaching for SEND</a:t>
              </a:r>
            </a:p>
            <a:p>
              <a:pPr algn="ctr" marL="0" indent="0" lvl="0">
                <a:lnSpc>
                  <a:spcPts val="9600"/>
                </a:lnSpc>
              </a:pP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264405" y="7401604"/>
              <a:ext cx="9172670" cy="33483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E0E3E1"/>
                  </a:solidFill>
                  <a:latin typeface="DM Sans"/>
                  <a:ea typeface="DM Sans"/>
                  <a:cs typeface="DM Sans"/>
                  <a:sym typeface="DM Sans"/>
                </a:rPr>
                <a:t>Why Quality First Teaching Matters Most</a:t>
              </a:r>
            </a:p>
            <a:p>
              <a:pPr algn="ctr">
                <a:lnSpc>
                  <a:spcPts val="5039"/>
                </a:lnSpc>
              </a:pPr>
            </a:p>
            <a:p>
              <a:pPr algn="ctr" marL="0" indent="0" lvl="0">
                <a:lnSpc>
                  <a:spcPts val="5039"/>
                </a:lnSpc>
              </a:pPr>
              <a:r>
                <a:rPr lang="en-US" sz="3599">
                  <a:solidFill>
                    <a:srgbClr val="E0E3E1"/>
                  </a:solidFill>
                  <a:latin typeface="DM Sans"/>
                  <a:ea typeface="DM Sans"/>
                  <a:cs typeface="DM Sans"/>
                  <a:sym typeface="DM Sans"/>
                </a:rPr>
                <a:t>Session 1 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422653" y="1020182"/>
            <a:ext cx="9889577" cy="2484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9"/>
              </a:lnSpc>
            </a:pPr>
            <a:r>
              <a:rPr lang="en-US" sz="8790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Safeguarding Spark</a:t>
            </a:r>
          </a:p>
          <a:p>
            <a:pPr algn="l" marL="0" indent="0" lvl="0">
              <a:lnSpc>
                <a:spcPts val="966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6119671" y="410484"/>
            <a:ext cx="1766173" cy="1813785"/>
          </a:xfrm>
          <a:custGeom>
            <a:avLst/>
            <a:gdLst/>
            <a:ahLst/>
            <a:cxnLst/>
            <a:rect r="r" b="b" t="t" l="l"/>
            <a:pathLst>
              <a:path h="1813785" w="1766173">
                <a:moveTo>
                  <a:pt x="0" y="0"/>
                </a:moveTo>
                <a:lnTo>
                  <a:pt x="1766173" y="0"/>
                </a:lnTo>
                <a:lnTo>
                  <a:pt x="1766173" y="1813785"/>
                </a:lnTo>
                <a:lnTo>
                  <a:pt x="0" y="18137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200027" y="3582592"/>
            <a:ext cx="12904721" cy="4817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7"/>
              </a:lnSpc>
              <a:spcBef>
                <a:spcPct val="0"/>
              </a:spcBef>
            </a:pPr>
            <a:r>
              <a:rPr lang="en-US" sz="456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Disc</a:t>
            </a:r>
            <a:r>
              <a:rPr lang="en-US" sz="456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uss: A pupil with SEND has recently begun refusing to enter the classroom after break. Staff initially assume they are avoiding learning because they find the work difficult.</a:t>
            </a:r>
          </a:p>
          <a:p>
            <a:pPr algn="ctr">
              <a:lnSpc>
                <a:spcPts val="6397"/>
              </a:lnSpc>
              <a:spcBef>
                <a:spcPct val="0"/>
              </a:spcBef>
            </a:pPr>
            <a:r>
              <a:rPr lang="en-US" sz="456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What else should adults consider?</a:t>
            </a:r>
          </a:p>
          <a:p>
            <a:pPr algn="ctr">
              <a:lnSpc>
                <a:spcPts val="6397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396212" y="664225"/>
            <a:ext cx="9889577" cy="2484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9"/>
              </a:lnSpc>
            </a:pPr>
            <a:r>
              <a:rPr lang="en-US" sz="8790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Safeguarding Spark</a:t>
            </a:r>
          </a:p>
          <a:p>
            <a:pPr algn="l" marL="0" indent="0" lvl="0">
              <a:lnSpc>
                <a:spcPts val="966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6289603" y="199145"/>
            <a:ext cx="1779978" cy="1827962"/>
          </a:xfrm>
          <a:custGeom>
            <a:avLst/>
            <a:gdLst/>
            <a:ahLst/>
            <a:cxnLst/>
            <a:rect r="r" b="b" t="t" l="l"/>
            <a:pathLst>
              <a:path h="1827962" w="1779978">
                <a:moveTo>
                  <a:pt x="0" y="0"/>
                </a:moveTo>
                <a:lnTo>
                  <a:pt x="1779978" y="0"/>
                </a:lnTo>
                <a:lnTo>
                  <a:pt x="1779978" y="1827962"/>
                </a:lnTo>
                <a:lnTo>
                  <a:pt x="0" y="18279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30538" y="2055682"/>
            <a:ext cx="16426924" cy="7948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2"/>
              </a:lnSpc>
              <a:spcBef>
                <a:spcPct val="0"/>
              </a:spcBef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We</a:t>
            </a: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 should avoid allowing a pupil's SEND to become the automatic explanation for changes in behaviour.</a:t>
            </a:r>
          </a:p>
          <a:p>
            <a:pPr algn="l">
              <a:lnSpc>
                <a:spcPts val="3742"/>
              </a:lnSpc>
              <a:spcBef>
                <a:spcPct val="0"/>
              </a:spcBef>
            </a:pPr>
          </a:p>
          <a:p>
            <a:pPr algn="l">
              <a:lnSpc>
                <a:spcPts val="3742"/>
              </a:lnSpc>
              <a:spcBef>
                <a:spcPct val="0"/>
              </a:spcBef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Consider:</a:t>
            </a:r>
          </a:p>
          <a:p>
            <a:pPr algn="l" marL="734563" indent="-367282" lvl="1">
              <a:lnSpc>
                <a:spcPts val="3742"/>
              </a:lnSpc>
              <a:spcBef>
                <a:spcPct val="0"/>
              </a:spcBef>
              <a:buFont typeface="Arial"/>
              <a:buChar char="•"/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 this behaviour new or increasing?</a:t>
            </a:r>
          </a:p>
          <a:p>
            <a:pPr algn="l" marL="734563" indent="-367282" lvl="1">
              <a:lnSpc>
                <a:spcPts val="3742"/>
              </a:lnSpc>
              <a:spcBef>
                <a:spcPct val="0"/>
              </a:spcBef>
              <a:buFont typeface="Arial"/>
              <a:buChar char="•"/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 something happening during breaktime?</a:t>
            </a:r>
          </a:p>
          <a:p>
            <a:pPr algn="l" marL="734563" indent="-367282" lvl="1">
              <a:lnSpc>
                <a:spcPts val="3742"/>
              </a:lnSpc>
              <a:spcBef>
                <a:spcPct val="0"/>
              </a:spcBef>
              <a:buFont typeface="Arial"/>
              <a:buChar char="•"/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Could there be friendship difficulties or bullying?</a:t>
            </a:r>
          </a:p>
          <a:p>
            <a:pPr algn="l" marL="734563" indent="-367282" lvl="1">
              <a:lnSpc>
                <a:spcPts val="3742"/>
              </a:lnSpc>
              <a:spcBef>
                <a:spcPct val="0"/>
              </a:spcBef>
              <a:buFont typeface="Arial"/>
              <a:buChar char="•"/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Has something changed at home or school?</a:t>
            </a:r>
          </a:p>
          <a:p>
            <a:pPr algn="l" marL="734563" indent="-367282" lvl="1">
              <a:lnSpc>
                <a:spcPts val="3742"/>
              </a:lnSpc>
              <a:spcBef>
                <a:spcPct val="0"/>
              </a:spcBef>
              <a:buFont typeface="Arial"/>
              <a:buChar char="•"/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 the pupil trying to communicate something they cannot easily verbalise?</a:t>
            </a:r>
          </a:p>
          <a:p>
            <a:pPr algn="l" marL="734563" indent="-367282" lvl="1">
              <a:lnSpc>
                <a:spcPts val="3742"/>
              </a:lnSpc>
              <a:spcBef>
                <a:spcPct val="0"/>
              </a:spcBef>
              <a:buFont typeface="Arial"/>
              <a:buChar char="•"/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Have other adults noticed changes?</a:t>
            </a:r>
          </a:p>
          <a:p>
            <a:pPr algn="l">
              <a:lnSpc>
                <a:spcPts val="3742"/>
              </a:lnSpc>
              <a:spcBef>
                <a:spcPct val="0"/>
              </a:spcBef>
            </a:pPr>
          </a:p>
          <a:p>
            <a:pPr algn="l">
              <a:lnSpc>
                <a:spcPts val="3742"/>
              </a:lnSpc>
              <a:spcBef>
                <a:spcPct val="0"/>
              </a:spcBef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Listen carefully, record relevant observations and follow the school's safeguarding procedures where appropriate.</a:t>
            </a:r>
          </a:p>
          <a:p>
            <a:pPr algn="l">
              <a:lnSpc>
                <a:spcPts val="3742"/>
              </a:lnSpc>
              <a:spcBef>
                <a:spcPct val="0"/>
              </a:spcBef>
            </a:pPr>
          </a:p>
          <a:p>
            <a:pPr algn="l">
              <a:lnSpc>
                <a:spcPts val="3742"/>
              </a:lnSpc>
              <a:spcBef>
                <a:spcPct val="0"/>
              </a:spcBef>
            </a:pPr>
            <a:r>
              <a:rPr lang="en-US" sz="3402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Remember: A pupil's SEND must never prevent us from remaining professionally curious about changes in behaviour.</a:t>
            </a:r>
          </a:p>
          <a:p>
            <a:pPr algn="l">
              <a:lnSpc>
                <a:spcPts val="3742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32412" y="245663"/>
            <a:ext cx="18166171" cy="2826666"/>
            <a:chOff x="0" y="0"/>
            <a:chExt cx="24221562" cy="3768887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76200"/>
              <a:ext cx="24221562" cy="1705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9669"/>
                </a:lnSpc>
              </a:pPr>
              <a:r>
                <a:rPr lang="en-US" sz="879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The Journey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500071"/>
              <a:ext cx="24221562" cy="12688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480"/>
                </a:lnSpc>
              </a:pPr>
            </a:p>
            <a:p>
              <a:pPr algn="l" marL="0" indent="0" lvl="0">
                <a:lnSpc>
                  <a:spcPts val="323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455552" y="2864041"/>
            <a:ext cx="16119891" cy="609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1 – Why quality first teaching matters most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2 – Adaptive teaching rather than different teaching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3 – Cognitive load and reducing unnecessary difficulty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4 – Scaffolding without creating dependency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5 – Effective questioning and checking understanding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6 – Reflection: What changes tomorrow?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630716" y="2623392"/>
            <a:ext cx="853807" cy="853807"/>
          </a:xfrm>
          <a:custGeom>
            <a:avLst/>
            <a:gdLst/>
            <a:ahLst/>
            <a:cxnLst/>
            <a:rect r="r" b="b" t="t" l="l"/>
            <a:pathLst>
              <a:path h="853807" w="853807">
                <a:moveTo>
                  <a:pt x="0" y="0"/>
                </a:moveTo>
                <a:lnTo>
                  <a:pt x="853807" y="0"/>
                </a:lnTo>
                <a:lnTo>
                  <a:pt x="853807" y="853807"/>
                </a:lnTo>
                <a:lnTo>
                  <a:pt x="0" y="8538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32412" y="245663"/>
            <a:ext cx="18166171" cy="2826666"/>
            <a:chOff x="0" y="0"/>
            <a:chExt cx="24221562" cy="3768887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76200"/>
              <a:ext cx="24221562" cy="17052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9669"/>
                </a:lnSpc>
              </a:pPr>
              <a:r>
                <a:rPr lang="en-US" sz="879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By the End of This Spark...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500071"/>
              <a:ext cx="24221562" cy="12688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480"/>
                </a:lnSpc>
              </a:pPr>
            </a:p>
            <a:p>
              <a:pPr algn="l" marL="0" indent="0" lvl="0">
                <a:lnSpc>
                  <a:spcPts val="323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312874" y="2247097"/>
            <a:ext cx="17662252" cy="7204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99"/>
              </a:lnSpc>
              <a:spcBef>
                <a:spcPct val="0"/>
              </a:spcBef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You will b</a:t>
            </a: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 able to:</a:t>
            </a: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Explain why high-quality teaching is central to effective SEND provision.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Understand why additional interventions should supplement, not replace, classroom teaching.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Recognise the shared roles of teachers and TAs in supporting pupils with SEND.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Consider whether pupils with SEND consistently access high-quality teaching.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  <a:p>
            <a:pPr algn="l" marL="863595" indent="-431797" lvl="1">
              <a:lnSpc>
                <a:spcPts val="4399"/>
              </a:lnSpc>
              <a:spcBef>
                <a:spcPct val="0"/>
              </a:spcBef>
              <a:buFont typeface="Arial"/>
              <a:buChar char="•"/>
            </a:pPr>
            <a:r>
              <a:rPr lang="en-US" sz="3999">
                <a:solidFill>
                  <a:srgbClr val="1A1A2E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Identify one small change that could strengthen everyday provision.</a:t>
            </a:r>
          </a:p>
          <a:p>
            <a:pPr algn="l">
              <a:lnSpc>
                <a:spcPts val="43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912478" y="0"/>
            <a:ext cx="6375522" cy="10287000"/>
            <a:chOff x="0" y="0"/>
            <a:chExt cx="987735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87735" cy="1593725"/>
            </a:xfrm>
            <a:custGeom>
              <a:avLst/>
              <a:gdLst/>
              <a:ahLst/>
              <a:cxnLst/>
              <a:rect r="r" b="b" t="t" l="l"/>
              <a:pathLst>
                <a:path h="1593725" w="987735">
                  <a:moveTo>
                    <a:pt x="0" y="0"/>
                  </a:moveTo>
                  <a:lnTo>
                    <a:pt x="987735" y="0"/>
                  </a:lnTo>
                  <a:lnTo>
                    <a:pt x="987735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95444" t="0" r="-91402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91178" y="254341"/>
            <a:ext cx="11721299" cy="10359423"/>
            <a:chOff x="0" y="0"/>
            <a:chExt cx="15628399" cy="13812563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5628399" cy="15546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Start With the Classroom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602152" y="2085085"/>
              <a:ext cx="15026248" cy="1172747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When a pupil is struggling, it can be tempting to ask: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“What additional support do they need?”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Perhaps:</a:t>
              </a:r>
            </a:p>
            <a:p>
              <a:pPr algn="l" marL="647700" indent="-323850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TA support</a:t>
              </a:r>
            </a:p>
            <a:p>
              <a:pPr algn="l" marL="647700" indent="-323850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an intervention</a:t>
              </a:r>
            </a:p>
            <a:p>
              <a:pPr algn="l" marL="647700" indent="-323850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 separate resource</a:t>
              </a:r>
            </a:p>
            <a:p>
              <a:pPr algn="l" marL="647700" indent="-323850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additional practice</a:t>
              </a:r>
            </a:p>
            <a:p>
              <a:pPr algn="l" marL="647700" indent="-323850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individual work</a:t>
              </a:r>
            </a:p>
            <a:p>
              <a:pPr algn="l" marL="647700" indent="-323850" lvl="1">
                <a:lnSpc>
                  <a:spcPts val="4199"/>
                </a:lnSpc>
                <a:buFont typeface="Arial"/>
                <a:buChar char="•"/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specialist support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Sometimes these are absolutely appropriate.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But our first question should be: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“What is this pupil experiencing in everyday classroom teaching?”</a:t>
              </a: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Because for most pupils, this represents the largest proportion of their learning time.</a:t>
              </a:r>
            </a:p>
            <a:p>
              <a:pPr algn="l" marL="0" indent="0" lvl="0">
                <a:lnSpc>
                  <a:spcPts val="3230"/>
                </a:lnSpc>
              </a:pPr>
            </a:p>
            <a:p>
              <a:pPr algn="l" marL="0" indent="0" lvl="0">
                <a:lnSpc>
                  <a:spcPts val="3230"/>
                </a:lnSpc>
              </a:pP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2694" y="301587"/>
            <a:ext cx="18581927" cy="1962731"/>
            <a:chOff x="0" y="0"/>
            <a:chExt cx="24775902" cy="2616974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66675"/>
              <a:ext cx="24775902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High-Quality Teaching I</a:t>
              </a: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s the Foundation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047803"/>
              <a:ext cx="23728608" cy="5691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315358" y="1928495"/>
            <a:ext cx="16943942" cy="7753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The SEND Code of Practice states:</a:t>
            </a:r>
          </a:p>
          <a:p>
            <a:pPr algn="l">
              <a:lnSpc>
                <a:spcPts val="3640"/>
              </a:lnSpc>
            </a:pPr>
          </a:p>
          <a:p>
            <a:pPr algn="ctr">
              <a:lnSpc>
                <a:spcPts val="3640"/>
              </a:lnSpc>
            </a:pPr>
            <a:r>
              <a:rPr lang="en-US" sz="2600" b="true">
                <a:solidFill>
                  <a:srgbClr val="1A1A2E"/>
                </a:solidFill>
                <a:latin typeface="DM Sans Bold"/>
                <a:ea typeface="DM Sans Bold"/>
                <a:cs typeface="DM Sans Bold"/>
                <a:sym typeface="DM Sans Bold"/>
              </a:rPr>
              <a:t>“High quality teaching, differentiated for individual pupils, is the first step in responding to pupils who have or may have SEN.”</a:t>
            </a:r>
          </a:p>
          <a:p>
            <a:pPr algn="ctr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This matters.</a:t>
            </a: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Before increasing additional provision, consider: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</a:t>
            </a: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 the learning explained clearly?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 prior knowledge activated?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Are instructions accessible?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 important vocabulary explicitly taught?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Is learning appropriately scaffolded?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Are misconceptions identified?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Does the pupil receive useful feedback?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Additional provision cannot compensate for consistently inaccessible classroom teaching.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240256" y="0"/>
            <a:ext cx="2038087" cy="2038087"/>
          </a:xfrm>
          <a:custGeom>
            <a:avLst/>
            <a:gdLst/>
            <a:ahLst/>
            <a:cxnLst/>
            <a:rect r="r" b="b" t="t" l="l"/>
            <a:pathLst>
              <a:path h="2038087" w="2038087">
                <a:moveTo>
                  <a:pt x="0" y="0"/>
                </a:moveTo>
                <a:lnTo>
                  <a:pt x="2038088" y="0"/>
                </a:lnTo>
                <a:lnTo>
                  <a:pt x="2038088" y="2038087"/>
                </a:lnTo>
                <a:lnTo>
                  <a:pt x="0" y="20380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85836" y="433789"/>
            <a:ext cx="15553446" cy="1962731"/>
            <a:chOff x="0" y="0"/>
            <a:chExt cx="20737928" cy="2616974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66675"/>
              <a:ext cx="20737928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The Pupils</a:t>
              </a: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 Who Need the Most...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2047803"/>
              <a:ext cx="20737928" cy="5691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64545" y="1794854"/>
            <a:ext cx="17558911" cy="11411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Consider this paradox: </a:t>
            </a: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Pupils with SEND may need particularly strong: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explanations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modelling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subject knowledge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questioning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feedback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assessment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relationships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Yet sometimes these pupils spend less time interacting with the teacher because they are:</a:t>
            </a:r>
          </a:p>
          <a:p>
            <a:pPr algn="l">
              <a:lnSpc>
                <a:spcPts val="3640"/>
              </a:lnSpc>
            </a:pP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routinely supported by a TA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withdrawn for interventions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completing separate activities</a:t>
            </a:r>
          </a:p>
          <a:p>
            <a:pPr algn="l" marL="561341" indent="-280670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working away from whole-class instruction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Discuss: Could the pupils who need high-quality teaching most sometimes receive less of it?</a:t>
            </a: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  <a:p>
            <a:pPr algn="l">
              <a:lnSpc>
                <a:spcPts val="364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3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268555" y="94811"/>
            <a:ext cx="5019445" cy="10287000"/>
            <a:chOff x="0" y="0"/>
            <a:chExt cx="777643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77643" cy="1593725"/>
            </a:xfrm>
            <a:custGeom>
              <a:avLst/>
              <a:gdLst/>
              <a:ahLst/>
              <a:cxnLst/>
              <a:rect r="r" b="b" t="t" l="l"/>
              <a:pathLst>
                <a:path h="1593725" w="777643">
                  <a:moveTo>
                    <a:pt x="0" y="0"/>
                  </a:moveTo>
                  <a:lnTo>
                    <a:pt x="777643" y="0"/>
                  </a:lnTo>
                  <a:lnTo>
                    <a:pt x="777643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140863" t="0" r="-6603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83567" y="478182"/>
            <a:ext cx="13436677" cy="9974523"/>
            <a:chOff x="0" y="0"/>
            <a:chExt cx="17915569" cy="13299364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57150"/>
              <a:ext cx="17915569" cy="24930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7259"/>
                </a:lnSpc>
              </a:pPr>
              <a:r>
                <a:rPr lang="en-US" sz="6599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T</a:t>
              </a:r>
              <a:r>
                <a:rPr lang="en-US" sz="6599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eachers and TAs: Shared Responsibility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2976592"/>
              <a:ext cx="17092976" cy="103227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39"/>
                </a:lnSpc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Effective SEND pr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ov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ision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is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no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t:</a:t>
              </a:r>
            </a:p>
            <a:p>
              <a:pPr algn="l" marL="0" indent="0" lvl="0">
                <a:lnSpc>
                  <a:spcPts val="3639"/>
                </a:lnSpc>
              </a:pP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acher → majori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ty of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class      while         TA → pupils with SEND</a:t>
              </a:r>
            </a:p>
            <a:p>
              <a:pPr algn="l" marL="0" indent="0" lvl="0">
                <a:lnSpc>
                  <a:spcPts val="3639"/>
                </a:lnSpc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Instead:</a:t>
              </a:r>
            </a:p>
            <a:p>
              <a:pPr algn="l" marL="0" indent="0" lvl="0">
                <a:lnSpc>
                  <a:spcPts val="3639"/>
                </a:lnSpc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The teacher rem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ains re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sponsible for th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l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earn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ing and progress of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ev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ery pupil.</a:t>
              </a:r>
            </a:p>
            <a:p>
              <a:pPr algn="l" marL="0" indent="0" lvl="0">
                <a:lnSpc>
                  <a:spcPts val="3639"/>
                </a:lnSpc>
              </a:pP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TA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can</a:t>
              </a:r>
              <a:r>
                <a:rPr lang="en-US" sz="2599" u="none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ad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 enormous value by: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reinforcing teacher instruction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scaffolding learning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promp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g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th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k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g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facili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tat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ing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pa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ip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tion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suppo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rt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ing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ce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provid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ing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useful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obs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vations</a:t>
              </a:r>
            </a:p>
            <a:p>
              <a:pPr algn="l" marL="561339" indent="-280669" lvl="1">
                <a:lnSpc>
                  <a:spcPts val="3639"/>
                </a:lnSpc>
                <a:buFont typeface="Arial"/>
                <a:buChar char="•"/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veloping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pupi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l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indep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ce</a:t>
              </a:r>
            </a:p>
            <a:p>
              <a:pPr algn="l">
                <a:lnSpc>
                  <a:spcPts val="3639"/>
                </a:lnSpc>
              </a:pPr>
            </a:p>
            <a:p>
              <a:pPr algn="l" marL="0" indent="0" lvl="0">
                <a:lnSpc>
                  <a:spcPts val="3639"/>
                </a:lnSpc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But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suppor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sh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uld add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o,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 re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plac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,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eac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her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in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ion.</a:t>
              </a:r>
            </a:p>
            <a:p>
              <a:pPr algn="l" marL="0" indent="0" lvl="0">
                <a:lnSpc>
                  <a:spcPts val="3639"/>
                </a:lnSpc>
              </a:pP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SEND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veryo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'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 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r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sp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nsibilit</a:t>
              </a:r>
              <a:r>
                <a:rPr lang="en-US" sz="25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y.</a:t>
              </a:r>
            </a:p>
            <a:p>
              <a:pPr algn="l">
                <a:lnSpc>
                  <a:spcPts val="3639"/>
                </a:lnSpc>
              </a:pPr>
            </a:p>
            <a:p>
              <a:pPr algn="l" marL="0" indent="0" lvl="0">
                <a:lnSpc>
                  <a:spcPts val="3639"/>
                </a:lnSpc>
              </a:pP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3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611795" y="-114499"/>
            <a:ext cx="7553325" cy="10287000"/>
            <a:chOff x="0" y="0"/>
            <a:chExt cx="1170208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52143" t="0" r="-52143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146955" y="326562"/>
            <a:ext cx="11902441" cy="11187376"/>
            <a:chOff x="0" y="0"/>
            <a:chExt cx="15869921" cy="14916501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5869921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Supplement, Not Replace 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2038278"/>
              <a:ext cx="15869921" cy="128782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Imagine a pupil receives a 30-minute intervention each day.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That's valuable if it connects with and strengthens their classroom learning.</a:t>
              </a:r>
            </a:p>
            <a:p>
              <a:pPr algn="just">
                <a:lnSpc>
                  <a:spcPts val="4199"/>
                </a:lnSpc>
              </a:pP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But ask: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Does the pupil miss important curriculum teaching?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Does the intervention connect to what happens in class?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Do teachers know what is being taught during the intervention?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Can the pupil apply the learning afterwards?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Does withdrawal unintentionally create another gap?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The question isn't simply:</a:t>
              </a: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“Is the intervention good?”</a:t>
              </a:r>
            </a:p>
            <a:p>
              <a:pPr algn="just">
                <a:lnSpc>
                  <a:spcPts val="4199"/>
                </a:lnSpc>
              </a:pPr>
            </a:p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It is: “Does the intervention improve the pupil's overall learning experience?”</a:t>
              </a:r>
            </a:p>
            <a:p>
              <a:pPr algn="just">
                <a:lnSpc>
                  <a:spcPts val="3640"/>
                </a:lnSpc>
              </a:pPr>
            </a:p>
            <a:p>
              <a:pPr algn="just">
                <a:lnSpc>
                  <a:spcPts val="3640"/>
                </a:lnSpc>
              </a:pPr>
            </a:p>
            <a:p>
              <a:pPr algn="just">
                <a:lnSpc>
                  <a:spcPts val="3640"/>
                </a:lnSpc>
              </a:pPr>
            </a:p>
            <a:p>
              <a:pPr algn="just" marL="0" indent="0" lvl="0">
                <a:lnSpc>
                  <a:spcPts val="3640"/>
                </a:lnSpc>
              </a:pPr>
            </a:p>
          </p:txBody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3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40615" y="-268735"/>
            <a:ext cx="5526221" cy="10287000"/>
            <a:chOff x="0" y="0"/>
            <a:chExt cx="856156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56156" cy="1593725"/>
            </a:xfrm>
            <a:custGeom>
              <a:avLst/>
              <a:gdLst/>
              <a:ahLst/>
              <a:cxnLst/>
              <a:rect r="r" b="b" t="t" l="l"/>
              <a:pathLst>
                <a:path h="1593725" w="856156">
                  <a:moveTo>
                    <a:pt x="0" y="0"/>
                  </a:moveTo>
                  <a:lnTo>
                    <a:pt x="856156" y="0"/>
                  </a:lnTo>
                  <a:lnTo>
                    <a:pt x="856156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81683" t="0" r="-7912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384033" y="553749"/>
            <a:ext cx="12435636" cy="9179503"/>
            <a:chOff x="0" y="0"/>
            <a:chExt cx="16580848" cy="12239337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6580848" cy="26426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7699"/>
                </a:lnSpc>
              </a:pPr>
              <a:r>
                <a:rPr lang="en-US" sz="6999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High-Quality Doesn't Mean Completely Different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3135765"/>
              <a:ext cx="16580848" cy="91035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3640"/>
                </a:lnSpc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Supporting pupils with SEND doesn't necessarily require creating:</a:t>
              </a:r>
            </a:p>
            <a:p>
              <a:pPr algn="just">
                <a:lnSpc>
                  <a:spcPts val="3640"/>
                </a:lnSpc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30 pupils + 30 different lessons.</a:t>
              </a:r>
            </a:p>
            <a:p>
              <a:pPr algn="just">
                <a:lnSpc>
                  <a:spcPts val="3640"/>
                </a:lnSpc>
              </a:pPr>
            </a:p>
            <a:p>
              <a:pPr algn="just">
                <a:lnSpc>
                  <a:spcPts val="3640"/>
                </a:lnSpc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High-quality inclusive teaching often involves strong approaches that benefit many learners:</a:t>
              </a:r>
            </a:p>
            <a:p>
              <a:pPr algn="just" marL="561341" indent="-280670" lvl="1">
                <a:lnSpc>
                  <a:spcPts val="3640"/>
                </a:lnSpc>
                <a:buFont typeface="Arial"/>
                <a:buChar char="•"/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explicit instruction                                  clear modelling</a:t>
              </a:r>
            </a:p>
            <a:p>
              <a:pPr algn="just" marL="561341" indent="-280670" lvl="1">
                <a:lnSpc>
                  <a:spcPts val="3640"/>
                </a:lnSpc>
                <a:buFont typeface="Arial"/>
                <a:buChar char="•"/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scaffolding                                               checking understanding</a:t>
              </a:r>
            </a:p>
            <a:p>
              <a:pPr algn="just" marL="561341" indent="-280670" lvl="1">
                <a:lnSpc>
                  <a:spcPts val="3640"/>
                </a:lnSpc>
                <a:buFont typeface="Arial"/>
                <a:buChar char="•"/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purposeful practice                                retrieval of prior learning</a:t>
              </a:r>
            </a:p>
            <a:p>
              <a:pPr algn="just" marL="561341" indent="-280670" lvl="1">
                <a:lnSpc>
                  <a:spcPts val="3640"/>
                </a:lnSpc>
                <a:buFont typeface="Arial"/>
                <a:buChar char="•"/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accessible vocabulary                           flexible grouping</a:t>
              </a:r>
            </a:p>
            <a:p>
              <a:pPr algn="just" marL="561341" indent="-280670" lvl="1">
                <a:lnSpc>
                  <a:spcPts val="3640"/>
                </a:lnSpc>
                <a:buFont typeface="Arial"/>
                <a:buChar char="•"/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metacognitive strategies                       appropriate technology</a:t>
              </a:r>
            </a:p>
            <a:p>
              <a:pPr algn="just">
                <a:lnSpc>
                  <a:spcPts val="3640"/>
                </a:lnSpc>
              </a:pPr>
            </a:p>
            <a:p>
              <a:pPr algn="just">
                <a:lnSpc>
                  <a:spcPts val="3640"/>
                </a:lnSpc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Some pupils will need these approaches more intensively or for longer.</a:t>
              </a:r>
            </a:p>
            <a:p>
              <a:pPr algn="just">
                <a:lnSpc>
                  <a:spcPts val="3640"/>
                </a:lnSpc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Others will need something additional or different.</a:t>
              </a:r>
            </a:p>
            <a:p>
              <a:pPr algn="just">
                <a:lnSpc>
                  <a:spcPts val="3640"/>
                </a:lnSpc>
              </a:pPr>
              <a:r>
                <a:rPr lang="en-US" sz="2600">
                  <a:solidFill>
                    <a:srgbClr val="1A1A2E"/>
                  </a:solidFill>
                  <a:latin typeface="DM Sans"/>
                  <a:ea typeface="DM Sans"/>
                  <a:cs typeface="DM Sans"/>
                  <a:sym typeface="DM Sans"/>
                </a:rPr>
                <a:t>Start with strong universal provision, then personalise where necessary.</a:t>
              </a:r>
            </a:p>
            <a:p>
              <a:pPr algn="just" marL="0" indent="0" lvl="0">
                <a:lnSpc>
                  <a:spcPts val="3640"/>
                </a:lnSpc>
              </a:pPr>
            </a:p>
          </p:txBody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668813" y="1774359"/>
            <a:ext cx="5619187" cy="4474278"/>
          </a:xfrm>
          <a:custGeom>
            <a:avLst/>
            <a:gdLst/>
            <a:ahLst/>
            <a:cxnLst/>
            <a:rect r="r" b="b" t="t" l="l"/>
            <a:pathLst>
              <a:path h="4474278" w="5619187">
                <a:moveTo>
                  <a:pt x="0" y="0"/>
                </a:moveTo>
                <a:lnTo>
                  <a:pt x="5619187" y="0"/>
                </a:lnTo>
                <a:lnTo>
                  <a:pt x="5619187" y="4474278"/>
                </a:lnTo>
                <a:lnTo>
                  <a:pt x="0" y="44742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15358" y="295153"/>
            <a:ext cx="18458786" cy="2958412"/>
            <a:chOff x="0" y="0"/>
            <a:chExt cx="24611715" cy="3944549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57150"/>
              <a:ext cx="24611715" cy="14812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360"/>
                </a:lnSpc>
              </a:pPr>
              <a:r>
                <a:rPr lang="en-US" sz="76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Look at the Learning, Not Just</a:t>
              </a:r>
              <a:r>
                <a:rPr lang="en-US" sz="76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 the Support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3450731"/>
              <a:ext cx="19705536" cy="4938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08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15358" y="1929968"/>
            <a:ext cx="16943942" cy="8362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Consid</a:t>
            </a: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er a pupil who always has an adult beside them.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They complete their work.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They stay on task.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Their book looks successful.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But ask: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Did they understand the learning?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Who did most of the thinking?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Could they explain what they learned?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Could they attempt something similar independently?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Did they interact with the teacher?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Did today's support make tomorrow's independence more likely?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Completing work is not the same as learning.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This is an important question for teachers and TAs together.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15358" y="2018557"/>
            <a:ext cx="16943942" cy="8362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Fo</a:t>
            </a: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r one pupil with SEND, ask: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ACCESS Can they access the teacher's explanation?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CHALLENGE Is the learning appropriately ambitious?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UNDERSTANDING How do we know what they have understood?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INTERACTION Do they regularly interact with the teacher as well as supporting adults?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INDEPENDENCE Is support helping them become increasingly independent?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CONNECTION Do interventions connect with classroom learning?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If one answer makes you uncomfortable... that may be the best place to start.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6210735" y="37620"/>
            <a:ext cx="2038087" cy="2038087"/>
          </a:xfrm>
          <a:custGeom>
            <a:avLst/>
            <a:gdLst/>
            <a:ahLst/>
            <a:cxnLst/>
            <a:rect r="r" b="b" t="t" l="l"/>
            <a:pathLst>
              <a:path h="2038087" w="2038087">
                <a:moveTo>
                  <a:pt x="0" y="0"/>
                </a:moveTo>
                <a:lnTo>
                  <a:pt x="2038087" y="0"/>
                </a:lnTo>
                <a:lnTo>
                  <a:pt x="2038087" y="2038087"/>
                </a:lnTo>
                <a:lnTo>
                  <a:pt x="0" y="20380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85836" y="433789"/>
            <a:ext cx="15657180" cy="3077156"/>
            <a:chOff x="0" y="0"/>
            <a:chExt cx="20876241" cy="4102874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66675"/>
              <a:ext cx="20876241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A Simple SEND Classroom</a:t>
              </a: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 Check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3533703"/>
              <a:ext cx="13384771" cy="5691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</a:pPr>
            </a:p>
          </p:txBody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25014" y="1674181"/>
            <a:ext cx="16943942" cy="9410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Choose one pupil with SEND.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Don't b</a:t>
            </a: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egin by looking at thei</a:t>
            </a: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r intervention plan.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Instead, observe their experience during one ordinary lesson.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Notice: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How much direct teacher interaction do they receive?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Who asks them questions?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Who explains new learning?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Who does the thinking?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When does the adult step in?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Can they access the same ambitious learning as their peers?</a:t>
            </a:r>
          </a:p>
          <a:p>
            <a:pPr algn="l" marL="647698" indent="-323849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What can they do independently?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Teachers and TAs: compare what you noticed.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1A1A2E"/>
                </a:solidFill>
                <a:latin typeface="DM Sans"/>
                <a:ea typeface="DM Sans"/>
                <a:cs typeface="DM Sans"/>
                <a:sym typeface="DM Sans"/>
              </a:rPr>
              <a:t>Then agree one small tweak to strengthen their access to high-quality teaching. Small steps. Stronger practice.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  <a:p>
            <a:pPr algn="l">
              <a:lnSpc>
                <a:spcPts val="4199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6249913" y="0"/>
            <a:ext cx="2038087" cy="2038087"/>
          </a:xfrm>
          <a:custGeom>
            <a:avLst/>
            <a:gdLst/>
            <a:ahLst/>
            <a:cxnLst/>
            <a:rect r="r" b="b" t="t" l="l"/>
            <a:pathLst>
              <a:path h="2038087" w="2038087">
                <a:moveTo>
                  <a:pt x="0" y="0"/>
                </a:moveTo>
                <a:lnTo>
                  <a:pt x="2038087" y="0"/>
                </a:lnTo>
                <a:lnTo>
                  <a:pt x="2038087" y="2038087"/>
                </a:lnTo>
                <a:lnTo>
                  <a:pt x="0" y="20380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85836" y="433789"/>
            <a:ext cx="10919927" cy="1962731"/>
            <a:chOff x="0" y="0"/>
            <a:chExt cx="14559903" cy="2616974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4559903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Spar</a:t>
              </a: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k Forward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2047803"/>
              <a:ext cx="13384771" cy="5691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640"/>
                </a:lnSpc>
              </a:pPr>
            </a:p>
          </p:txBody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3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240256" y="9656"/>
            <a:ext cx="2038087" cy="2038087"/>
          </a:xfrm>
          <a:custGeom>
            <a:avLst/>
            <a:gdLst/>
            <a:ahLst/>
            <a:cxnLst/>
            <a:rect r="r" b="b" t="t" l="l"/>
            <a:pathLst>
              <a:path h="2038087" w="2038087">
                <a:moveTo>
                  <a:pt x="0" y="0"/>
                </a:moveTo>
                <a:lnTo>
                  <a:pt x="2038088" y="0"/>
                </a:lnTo>
                <a:lnTo>
                  <a:pt x="2038088" y="2038088"/>
                </a:lnTo>
                <a:lnTo>
                  <a:pt x="0" y="20380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89754" y="1202521"/>
            <a:ext cx="11902441" cy="1962731"/>
            <a:chOff x="0" y="0"/>
            <a:chExt cx="15869921" cy="2616974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66675"/>
              <a:ext cx="15869921" cy="15546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00"/>
                </a:lnSpc>
              </a:pPr>
              <a:r>
                <a:rPr lang="en-US" sz="8000">
                  <a:solidFill>
                    <a:srgbClr val="1A1A2E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Research &amp; Evidence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2047803"/>
              <a:ext cx="15869921" cy="5691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364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2036398" y="3677808"/>
            <a:ext cx="14215204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 i="true">
                <a:solidFill>
                  <a:srgbClr val="1A1A2E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EEF</a:t>
            </a:r>
            <a:r>
              <a:rPr lang="en-US" b="true" sz="2999" i="true">
                <a:solidFill>
                  <a:srgbClr val="1A1A2E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 – Special Educational Needs in Mainstream Schools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25052" y="5312135"/>
            <a:ext cx="14215204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 i="true">
                <a:solidFill>
                  <a:srgbClr val="1A1A2E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EEF</a:t>
            </a:r>
            <a:r>
              <a:rPr lang="en-US" b="true" sz="2999" i="true">
                <a:solidFill>
                  <a:srgbClr val="1A1A2E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 – Making Best Use of Teaching Assistants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025052" y="7095666"/>
            <a:ext cx="14215204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 i="true">
                <a:solidFill>
                  <a:srgbClr val="1A1A2E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DfE</a:t>
            </a:r>
            <a:r>
              <a:rPr lang="en-US" b="true" sz="2999" i="true">
                <a:solidFill>
                  <a:srgbClr val="1A1A2E"/>
                </a:solidFill>
                <a:latin typeface="DM Sans Bold Italics"/>
                <a:ea typeface="DM Sans Bold Italics"/>
                <a:cs typeface="DM Sans Bold Italics"/>
                <a:sym typeface="DM Sans Bold Italics"/>
              </a:rPr>
              <a:t> – SEND Code of Practice: 0–25 Years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bg>
      <p:bgPr>
        <a:solidFill>
          <a:srgbClr val="E0E3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94321" y="195581"/>
            <a:ext cx="15099357" cy="100914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SEND provision begins before the intervention starts.</a:t>
            </a:r>
          </a:p>
          <a:p>
            <a:pPr algn="ctr">
              <a:lnSpc>
                <a:spcPts val="4480"/>
              </a:lnSpc>
            </a:pP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It begins with: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the explanation. the question. the model.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the scaffold. the feedback. the relationship.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the expectation.</a:t>
            </a:r>
          </a:p>
          <a:p>
            <a:pPr algn="ctr">
              <a:lnSpc>
                <a:spcPts val="4480"/>
              </a:lnSpc>
            </a:pP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And critically, with ensuring that pupils with SEND remain connected to the 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best teaching our classrooms have to offer.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Additional support can be powerful.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Specialist intervention can be essential.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Individual adaptations can transform access.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But they should build upon a strong foundation – not replace one.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Before asking: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“What else does this pupil need?”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perhaps first ask:</a:t>
            </a:r>
          </a:p>
          <a:p>
            <a:pPr algn="ctr">
              <a:lnSpc>
                <a:spcPts val="4480"/>
              </a:lnSpc>
            </a:pPr>
            <a:r>
              <a:rPr lang="en-US" b="true" sz="3200" i="true">
                <a:solidFill>
                  <a:srgbClr val="000000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“How good is the teaching they already receive?”</a:t>
            </a:r>
          </a:p>
          <a:p>
            <a:pPr algn="ctr">
              <a:lnSpc>
                <a:spcPts val="448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description>Presentation - Willingham’s Memory Model</dc:description>
  <dc:identifier>DAHS6v96Wzs</dc:identifier>
  <dcterms:modified xsi:type="dcterms:W3CDTF">2011-08-01T06:04:30Z</dcterms:modified>
  <cp:revision>1</cp:revision>
  <dc:title>1 – Why quality first teaching matters most</dc:title>
</cp:coreProperties>
</file>