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8288000" cy="10287000"/>
  <p:notesSz cx="6858000" cy="9144000"/>
  <p:embeddedFontLst>
    <p:embeddedFont>
      <p:font typeface="Georgia Pro Bold" charset="1" panose="02040802050405020203"/>
      <p:regular r:id="rId22"/>
    </p:embeddedFont>
    <p:embeddedFont>
      <p:font typeface="Georgia Pro Light" charset="1" panose="02040302050405020303"/>
      <p:regular r:id="rId23"/>
    </p:embeddedFont>
    <p:embeddedFont>
      <p:font typeface="DM Sans" charset="1" panose="00000000000000000000"/>
      <p:regular r:id="rId24"/>
    </p:embeddedFont>
    <p:embeddedFont>
      <p:font typeface="Georgia Pro" charset="1" panose="02040502050405020303"/>
      <p:regular r:id="rId25"/>
    </p:embeddedFont>
    <p:embeddedFont>
      <p:font typeface="Georgia Pro Light Italics" charset="1" panose="02040302050405090303"/>
      <p:regular r:id="rId26"/>
    </p:embeddedFont>
    <p:embeddedFont>
      <p:font typeface="Georgia Pro Bold Italics" charset="1" panose="02040802050405090203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https://educationendowmentfoundation.org.uk/education-evidence/guidance-reports/teaching-assistants?utm_source=chatgpt.com" TargetMode="External" Type="http://schemas.openxmlformats.org/officeDocument/2006/relationships/hyperlink"/><Relationship Id="rId4" Target="https://educationendowmentfoundation.org.uk/education-evidence/guidance-reports/teaching-assistants?utm_source=chatgpt.com" TargetMode="External" Type="http://schemas.openxmlformats.org/officeDocument/2006/relationships/hyperlink"/><Relationship Id="rId5" Target="https://educationendowmentfoundation.org.uk/education-evidence/guidance-reports/teaching-assistants?utm_source=chatgpt.com" TargetMode="External" Type="http://schemas.openxmlformats.org/officeDocument/2006/relationships/hyperlink"/><Relationship Id="rId6" Target="https://educationendowmentfoundation.org.uk/education-evidence/guidance-reports/teaching-assistants?utm_source=chatgpt.com" TargetMode="External" Type="http://schemas.openxmlformats.org/officeDocument/2006/relationships/hyperlink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8991600" cy="10287000"/>
            <a:chOff x="0" y="0"/>
            <a:chExt cx="1035548" cy="118473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035548" cy="1184737"/>
            </a:xfrm>
            <a:custGeom>
              <a:avLst/>
              <a:gdLst/>
              <a:ahLst/>
              <a:cxnLst/>
              <a:rect r="r" b="b" t="t" l="l"/>
              <a:pathLst>
                <a:path h="1184737" w="1035548">
                  <a:moveTo>
                    <a:pt x="0" y="0"/>
                  </a:moveTo>
                  <a:lnTo>
                    <a:pt x="1035548" y="0"/>
                  </a:lnTo>
                  <a:lnTo>
                    <a:pt x="1035548" y="1184737"/>
                  </a:lnTo>
                  <a:lnTo>
                    <a:pt x="0" y="1184737"/>
                  </a:lnTo>
                  <a:close/>
                </a:path>
              </a:pathLst>
            </a:custGeom>
            <a:blipFill>
              <a:blip r:embed="rId2"/>
              <a:stretch>
                <a:fillRect l="0" t="-378" r="0" b="-378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181078" y="7314527"/>
            <a:ext cx="3106922" cy="3106922"/>
          </a:xfrm>
          <a:custGeom>
            <a:avLst/>
            <a:gdLst/>
            <a:ahLst/>
            <a:cxnLst/>
            <a:rect r="r" b="b" t="t" l="l"/>
            <a:pathLst>
              <a:path h="3106922" w="3106922">
                <a:moveTo>
                  <a:pt x="0" y="0"/>
                </a:moveTo>
                <a:lnTo>
                  <a:pt x="3106922" y="0"/>
                </a:lnTo>
                <a:lnTo>
                  <a:pt x="3106922" y="3106921"/>
                </a:lnTo>
                <a:lnTo>
                  <a:pt x="0" y="310692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9332112" y="2328690"/>
            <a:ext cx="8237759" cy="2315283"/>
            <a:chOff x="0" y="0"/>
            <a:chExt cx="10983679" cy="3087044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104775"/>
              <a:ext cx="10983679" cy="19356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499"/>
                </a:lnSpc>
              </a:pPr>
              <a:r>
                <a:rPr lang="en-US" b="true" sz="5499">
                  <a:solidFill>
                    <a:srgbClr val="000000"/>
                  </a:solidFill>
                  <a:latin typeface="Georgia Pro Bold"/>
                  <a:ea typeface="Georgia Pro Bold"/>
                  <a:cs typeface="Georgia Pro Bold"/>
                  <a:sym typeface="Georgia Pro Bold"/>
                </a:rPr>
                <a:t>The Graduated Approach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2281864"/>
              <a:ext cx="10972399" cy="8051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03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9913905" y="5076825"/>
            <a:ext cx="7655966" cy="2980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b="true" sz="33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UNDERSTANDING THE GRADUATED APPROACH</a:t>
            </a:r>
          </a:p>
          <a:p>
            <a:pPr algn="ctr">
              <a:lnSpc>
                <a:spcPts val="4759"/>
              </a:lnSpc>
            </a:pPr>
          </a:p>
          <a:p>
            <a:pPr algn="ctr">
              <a:lnSpc>
                <a:spcPts val="4759"/>
              </a:lnSpc>
            </a:pPr>
            <a:r>
              <a:rPr lang="en-US" b="true" sz="3399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SESSION 1 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60416" y="955065"/>
            <a:ext cx="8699423" cy="114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00"/>
              </a:lnSpc>
            </a:pP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Safegua</a:t>
            </a: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rding Spark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015156" y="3118485"/>
            <a:ext cx="12257688" cy="61398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39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Discuss: A pupil with SEND has recently become increasingly dysregulated. Staff know that distressed behaviour is already identified as part of their needs, so incidents are routinely recorded as:</a:t>
            </a:r>
          </a:p>
          <a:p>
            <a:pPr algn="ctr">
              <a:lnSpc>
                <a:spcPts val="5459"/>
              </a:lnSpc>
            </a:pPr>
          </a:p>
          <a:p>
            <a:pPr algn="ctr">
              <a:lnSpc>
                <a:spcPts val="5459"/>
              </a:lnSpc>
            </a:pPr>
            <a:r>
              <a:rPr lang="en-US" sz="39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“Behaviour linked to SEND.”</a:t>
            </a:r>
          </a:p>
          <a:p>
            <a:pPr algn="ctr">
              <a:lnSpc>
                <a:spcPts val="5459"/>
              </a:lnSpc>
            </a:pPr>
          </a:p>
          <a:p>
            <a:pPr algn="ctr">
              <a:lnSpc>
                <a:spcPts val="5459"/>
              </a:lnSpc>
            </a:pPr>
            <a:r>
              <a:rPr lang="en-US" sz="39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What might be the safeguarding risk here?</a:t>
            </a:r>
          </a:p>
          <a:p>
            <a:pPr algn="ctr">
              <a:lnSpc>
                <a:spcPts val="5459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5963257" y="888390"/>
            <a:ext cx="1890490" cy="1941453"/>
          </a:xfrm>
          <a:custGeom>
            <a:avLst/>
            <a:gdLst/>
            <a:ahLst/>
            <a:cxnLst/>
            <a:rect r="r" b="b" t="t" l="l"/>
            <a:pathLst>
              <a:path h="1941453" w="1890490">
                <a:moveTo>
                  <a:pt x="0" y="0"/>
                </a:moveTo>
                <a:lnTo>
                  <a:pt x="1890490" y="0"/>
                </a:lnTo>
                <a:lnTo>
                  <a:pt x="1890490" y="1941453"/>
                </a:lnTo>
                <a:lnTo>
                  <a:pt x="0" y="19414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44577" y="487361"/>
            <a:ext cx="8699423" cy="114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00"/>
              </a:lnSpc>
            </a:pP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Safegua</a:t>
            </a: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rding Spark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90597" y="2146224"/>
            <a:ext cx="16906806" cy="8381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A known SEND need should never become an automatic explanation for all behaviour. Adults should:</a:t>
            </a:r>
          </a:p>
          <a:p>
            <a:pPr algn="l" marL="734063" indent="-367031" lvl="1">
              <a:lnSpc>
                <a:spcPts val="4760"/>
              </a:lnSpc>
              <a:buFont typeface="Arial"/>
              <a:buChar char="•"/>
            </a:pPr>
            <a:r>
              <a:rPr lang="en-US" sz="34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notice changes in frequency, intensity or presentation</a:t>
            </a:r>
          </a:p>
          <a:p>
            <a:pPr algn="l" marL="734063" indent="-367031" lvl="1">
              <a:lnSpc>
                <a:spcPts val="4760"/>
              </a:lnSpc>
              <a:buFont typeface="Arial"/>
              <a:buChar char="•"/>
            </a:pPr>
            <a:r>
              <a:rPr lang="en-US" sz="34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remain professionally curious about what behaviour might communicate</a:t>
            </a:r>
          </a:p>
          <a:p>
            <a:pPr algn="l" marL="734063" indent="-367031" lvl="1">
              <a:lnSpc>
                <a:spcPts val="4760"/>
              </a:lnSpc>
              <a:buFont typeface="Arial"/>
              <a:buChar char="•"/>
            </a:pPr>
            <a:r>
              <a:rPr lang="en-US" sz="34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consider whether something has changed at school or at home</a:t>
            </a:r>
          </a:p>
          <a:p>
            <a:pPr algn="l" marL="734063" indent="-367031" lvl="1">
              <a:lnSpc>
                <a:spcPts val="4760"/>
              </a:lnSpc>
              <a:buFont typeface="Arial"/>
              <a:buChar char="•"/>
            </a:pPr>
            <a:r>
              <a:rPr lang="en-US" sz="34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listen to the pupil using communication methods appropriate to them</a:t>
            </a:r>
          </a:p>
          <a:p>
            <a:pPr algn="l" marL="734063" indent="-367031" lvl="1">
              <a:lnSpc>
                <a:spcPts val="4760"/>
              </a:lnSpc>
              <a:buFont typeface="Arial"/>
              <a:buChar char="•"/>
            </a:pPr>
            <a:r>
              <a:rPr lang="en-US" sz="34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share patterns noticed by different adults</a:t>
            </a:r>
          </a:p>
          <a:p>
            <a:pPr algn="l" marL="734063" indent="-367031" lvl="1">
              <a:lnSpc>
                <a:spcPts val="4760"/>
              </a:lnSpc>
              <a:buFont typeface="Arial"/>
              <a:buChar char="•"/>
            </a:pPr>
            <a:r>
              <a:rPr lang="en-US" sz="34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record relevant information accurately</a:t>
            </a:r>
          </a:p>
          <a:p>
            <a:pPr algn="l" marL="734063" indent="-367031" lvl="1">
              <a:lnSpc>
                <a:spcPts val="4760"/>
              </a:lnSpc>
              <a:buFont typeface="Arial"/>
              <a:buChar char="•"/>
            </a:pPr>
            <a:r>
              <a:rPr lang="en-US" sz="34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follow safeguarding procedures where concerns arise</a:t>
            </a:r>
          </a:p>
          <a:p>
            <a:pPr algn="l">
              <a:lnSpc>
                <a:spcPts val="4760"/>
              </a:lnSpc>
            </a:pPr>
          </a:p>
          <a:p>
            <a:pPr algn="l">
              <a:lnSpc>
                <a:spcPts val="4760"/>
              </a:lnSpc>
            </a:pPr>
            <a:r>
              <a:rPr lang="en-US" sz="34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Remember: Understanding a pupil's needs helps us interpret behaviour – but should never stop us noticing when something is different.</a:t>
            </a:r>
          </a:p>
          <a:p>
            <a:pPr algn="l">
              <a:lnSpc>
                <a:spcPts val="4760"/>
              </a:lnSpc>
            </a:pPr>
          </a:p>
          <a:p>
            <a:pPr algn="l">
              <a:lnSpc>
                <a:spcPts val="476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6007324" y="271445"/>
            <a:ext cx="1890490" cy="1941453"/>
          </a:xfrm>
          <a:custGeom>
            <a:avLst/>
            <a:gdLst/>
            <a:ahLst/>
            <a:cxnLst/>
            <a:rect r="r" b="b" t="t" l="l"/>
            <a:pathLst>
              <a:path h="1941453" w="1890490">
                <a:moveTo>
                  <a:pt x="0" y="0"/>
                </a:moveTo>
                <a:lnTo>
                  <a:pt x="1890491" y="0"/>
                </a:lnTo>
                <a:lnTo>
                  <a:pt x="1890491" y="1941454"/>
                </a:lnTo>
                <a:lnTo>
                  <a:pt x="0" y="19414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493711" y="1947075"/>
            <a:ext cx="16794289" cy="8381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eek 1 – Understanding the Graduated Approach</a:t>
            </a:r>
          </a:p>
          <a:p>
            <a:pPr algn="l" marL="0" indent="0" lvl="0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Week 2 – Assessing barriers rather than labels</a:t>
            </a:r>
          </a:p>
          <a:p>
            <a:pPr algn="l" marL="0" indent="0" lvl="0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Week 3 – Planning purposeful support</a:t>
            </a:r>
          </a:p>
          <a:p>
            <a:pPr algn="l" marL="0" indent="0" lvl="0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Week 4 – Del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ivering interventions effectively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Week 5 – Reviewing impact—not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 a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ct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iv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ity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k 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6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 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–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 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Wr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itin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g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 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me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a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n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ing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ful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 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APDR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 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c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ycle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584226" y="2013750"/>
            <a:ext cx="598711" cy="598711"/>
          </a:xfrm>
          <a:custGeom>
            <a:avLst/>
            <a:gdLst/>
            <a:ahLst/>
            <a:cxnLst/>
            <a:rect r="r" b="b" t="t" l="l"/>
            <a:pathLst>
              <a:path h="598711" w="598711">
                <a:moveTo>
                  <a:pt x="0" y="0"/>
                </a:moveTo>
                <a:lnTo>
                  <a:pt x="598710" y="0"/>
                </a:lnTo>
                <a:lnTo>
                  <a:pt x="598710" y="598711"/>
                </a:lnTo>
                <a:lnTo>
                  <a:pt x="0" y="598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65585" y="323600"/>
            <a:ext cx="4940201" cy="1003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00"/>
              </a:lnSpc>
              <a:spcBef>
                <a:spcPct val="0"/>
              </a:spcBef>
            </a:pPr>
            <a:r>
              <a:rPr lang="en-US" sz="7000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The Journey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827880" y="0"/>
            <a:ext cx="7553325" cy="10287000"/>
            <a:chOff x="0" y="0"/>
            <a:chExt cx="1170208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20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70208">
                  <a:moveTo>
                    <a:pt x="0" y="0"/>
                  </a:moveTo>
                  <a:lnTo>
                    <a:pt x="1170208" y="0"/>
                  </a:lnTo>
                  <a:lnTo>
                    <a:pt x="117020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0" t="-205" r="0" b="-205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194916" y="555719"/>
            <a:ext cx="12136686" cy="12581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By the End of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 This Spark...</a:t>
            </a: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You will be able to:</a:t>
            </a:r>
          </a:p>
          <a:p>
            <a:pPr algn="l" marL="0" indent="0" lvl="0">
              <a:lnSpc>
                <a:spcPts val="4759"/>
              </a:lnSpc>
            </a:pP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Explain the purpose of the graduated approach.</a:t>
            </a:r>
          </a:p>
          <a:p>
            <a:pPr algn="l">
              <a:lnSpc>
                <a:spcPts val="4759"/>
              </a:lnSpc>
            </a:pP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Id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entify the four stages: Assess, Plan, Do and Review.</a:t>
            </a:r>
          </a:p>
          <a:p>
            <a:pPr algn="l">
              <a:lnSpc>
                <a:spcPts val="4759"/>
              </a:lnSpc>
            </a:pP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Un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derstand that the approach is an ongoing cycle rather than a one-off process.</a:t>
            </a:r>
          </a:p>
          <a:p>
            <a:pPr algn="l">
              <a:lnSpc>
                <a:spcPts val="4759"/>
              </a:lnSpc>
            </a:pP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R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ecognise the roles teachers, TAs, SENDCos, pupils and families play within it.</a:t>
            </a:r>
          </a:p>
          <a:p>
            <a:pPr algn="l">
              <a:lnSpc>
                <a:spcPts val="4759"/>
              </a:lnSpc>
            </a:pP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B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egin to consider whether support is making a mea</a:t>
            </a:r>
            <a:r>
              <a:rPr lang="en-US" sz="3399">
                <a:solidFill>
                  <a:srgbClr val="000000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surable difference.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33375" y="371360"/>
            <a:ext cx="17621250" cy="941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260"/>
              </a:lnSpc>
              <a:spcBef>
                <a:spcPct val="0"/>
              </a:spcBef>
            </a:pPr>
            <a:r>
              <a:rPr lang="en-US" sz="66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Why D</a:t>
            </a:r>
            <a:r>
              <a:rPr lang="en-US" sz="66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o We Need a Graduated Approach?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83250" y="1422030"/>
            <a:ext cx="16776050" cy="13181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Imagine a pupil</a:t>
            </a: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is struggling.</a:t>
            </a: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We try: a visual timetable.</a:t>
            </a: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Then... a different intervention.</a:t>
            </a: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Then... more TA support.</a:t>
            </a: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Then... a writing frame.</a:t>
            </a: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Then... another intervention.</a:t>
            </a:r>
          </a:p>
          <a:p>
            <a:pPr algn="l" marL="0" indent="0" lvl="0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Six months later, we have provided lots of support.</a:t>
            </a: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But can we answer:</a:t>
            </a: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What was the barrier?                     What were we trying to improve?</a:t>
            </a: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What actually worked?</a:t>
            </a:r>
          </a:p>
          <a:p>
            <a:pPr algn="l" marL="0" indent="0" lvl="0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 graduated approach brings structure to our response.</a:t>
            </a:r>
          </a:p>
          <a:p>
            <a:pPr algn="l" marL="0" indent="0" lvl="0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It turns “trying things” into informed decision-making.</a:t>
            </a:r>
          </a:p>
          <a:p>
            <a:pPr algn="l" marL="0" indent="0" lvl="0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</a:p>
          <a:p>
            <a:pPr algn="l" marL="0" indent="0" lvl="0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17149" y="487361"/>
            <a:ext cx="17451521" cy="11493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800"/>
              </a:lnSpc>
              <a:spcBef>
                <a:spcPct val="0"/>
              </a:spcBef>
            </a:pP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The Four-Part Cy</a:t>
            </a:r>
            <a:r>
              <a:rPr lang="en-US" sz="8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cle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69537" y="1749532"/>
            <a:ext cx="17348927" cy="8967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ASSESS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Wh</a:t>
            </a: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at is happening and what might the pupil need?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↓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PLAN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What are we going to do – and what change do we hope to see?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↓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DO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Put the agreed support into practice consistently.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↓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REVIEW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What difference did it make? What have we learned?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↓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Th</a:t>
            </a: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en the cycle begins again.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Not because the first cycle “failed”... </a:t>
            </a: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b</a:t>
            </a: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ut because we now understand the pupil better </a:t>
            </a:r>
          </a:p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4A4A4A"/>
                </a:solidFill>
                <a:latin typeface="Georgia Pro"/>
                <a:ea typeface="Georgia Pro"/>
                <a:cs typeface="Georgia Pro"/>
                <a:sym typeface="Georgia Pro"/>
              </a:rPr>
              <a:t>than we did before.</a:t>
            </a:r>
          </a:p>
          <a:p>
            <a:pPr algn="ctr" marL="0" indent="0" lvl="0">
              <a:lnSpc>
                <a:spcPts val="4480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28810" y="336244"/>
            <a:ext cx="17424783" cy="2550107"/>
            <a:chOff x="0" y="0"/>
            <a:chExt cx="23233043" cy="3400143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57150"/>
              <a:ext cx="23233043" cy="135679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7700"/>
                </a:lnSpc>
              </a:pPr>
              <a:r>
                <a:rPr lang="en-US" sz="7000">
                  <a:solidFill>
                    <a:srgbClr val="F27305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ASSESS: Understand</a:t>
              </a:r>
              <a:r>
                <a:rPr lang="en-US" sz="7000">
                  <a:solidFill>
                    <a:srgbClr val="F27305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 Before You Act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3154822"/>
              <a:ext cx="14448928" cy="2453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54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890415" y="1750041"/>
            <a:ext cx="17759190" cy="109658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Ass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essment is more than looking at attainment data.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We m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ight draw upon: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classroom observations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assessment inform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ation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pupil work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conversations with the pupil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parent/carer views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teacher knowledge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TA observations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previous strategies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attendance or behaviour patterns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specialist advice where appropriate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 key question isn't simply: “What can't they do?”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Ask: “What might be creating the barrier – and what do we already know?”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Different adults may hold different pieces of the picture.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297891" y="-3351314"/>
            <a:ext cx="7553325" cy="14090491"/>
            <a:chOff x="0" y="0"/>
            <a:chExt cx="1170208" cy="218298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208" cy="2182986"/>
            </a:xfrm>
            <a:custGeom>
              <a:avLst/>
              <a:gdLst/>
              <a:ahLst/>
              <a:cxnLst/>
              <a:rect r="r" b="b" t="t" l="l"/>
              <a:pathLst>
                <a:path h="2182986" w="1170208">
                  <a:moveTo>
                    <a:pt x="0" y="0"/>
                  </a:moveTo>
                  <a:lnTo>
                    <a:pt x="1170208" y="0"/>
                  </a:lnTo>
                  <a:lnTo>
                    <a:pt x="1170208" y="2182986"/>
                  </a:lnTo>
                  <a:lnTo>
                    <a:pt x="0" y="2182986"/>
                  </a:lnTo>
                  <a:close/>
                </a:path>
              </a:pathLst>
            </a:custGeom>
            <a:blipFill>
              <a:blip r:embed="rId2"/>
              <a:stretch>
                <a:fillRect l="-18206" t="0" r="-18206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30506" y="339802"/>
            <a:ext cx="12343138" cy="1704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600"/>
              </a:lnSpc>
            </a:pPr>
            <a:r>
              <a:rPr lang="en-US" sz="6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PLAN: BE CLEAR ABOUT WHAT WILL CHANGE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30506" y="2504927"/>
            <a:ext cx="12791115" cy="7898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 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useful plan answers: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What are we trying to improve?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What support will we provide?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Who will do what?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When and how often?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What will success look like?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When will we review it?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Compare: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❌ “Give additional reading support.”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with: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✅ “Four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tim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es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each week, practise identified grapheme–phoneme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corr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espondences for 10 minutes. Review accura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cy after four weeks.”</a:t>
            </a:r>
          </a:p>
          <a:p>
            <a:pPr algn="l">
              <a:lnSpc>
                <a:spcPts val="351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If we cannot describe 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 intended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change, it becomes difficult to know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whether 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</a:t>
            </a:r>
            <a:r>
              <a:rPr lang="en-US" sz="3199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 support worked.</a:t>
            </a:r>
          </a:p>
          <a:p>
            <a:pPr algn="ctr">
              <a:lnSpc>
                <a:spcPts val="3519"/>
              </a:lnSpc>
              <a:spcBef>
                <a:spcPct val="0"/>
              </a:spcBef>
            </a:pPr>
          </a:p>
          <a:p>
            <a:pPr algn="l">
              <a:lnSpc>
                <a:spcPts val="351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2202" y="379353"/>
            <a:ext cx="18021759" cy="1003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700"/>
              </a:lnSpc>
            </a:pPr>
            <a:r>
              <a:rPr lang="en-US" sz="7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DO: Consistency Ma</a:t>
            </a:r>
            <a:r>
              <a:rPr lang="en-US" sz="7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tters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27063" y="1910226"/>
            <a:ext cx="17633873" cy="105276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Thi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 is where the plan becomes the pupil's actual experience.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Teachers retain responsibility for the pupil's prog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ress,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including where pupils receive support from a TA or specialist.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Teachers and TAs therefore need shared understanding of: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 intended outcome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 strategy being used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what successful support looks like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hat should happen in everyday lessons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what adults should notice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how independence will be supported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 brilliant plan implemented inconsistently is unlikely to produce reliable information.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 Do matters.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2202" y="379353"/>
            <a:ext cx="18021759" cy="1003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700"/>
              </a:lnSpc>
            </a:pPr>
            <a:r>
              <a:rPr lang="en-US" sz="7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REVIEW: Did It Make a Difference?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27063" y="1601754"/>
            <a:ext cx="17633873" cy="8775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Review isn't: 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“Did we de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liver the intervention?”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That's an implementation question.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In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stead ask: “What changed for the pupil?”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D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id they: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become more accurate?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participate more?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work more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independently?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retain learning?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communicate more successfully?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exp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erience fewer barriers?</a:t>
            </a:r>
          </a:p>
          <a:p>
            <a:pPr algn="just" marL="690881" indent="-345440" lvl="1">
              <a:lnSpc>
                <a:spcPts val="3520"/>
              </a:lnSpc>
              <a:spcBef>
                <a:spcPct val="0"/>
              </a:spcBef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transfer the skill into classroom learning?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And importantly: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What does the pupil think?                    What have their family noticed?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Provision delivered is not the same as impact achieved.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-350704" y="379353"/>
            <a:ext cx="18021759" cy="1003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700"/>
              </a:lnSpc>
            </a:pPr>
            <a:r>
              <a:rPr lang="en-US" sz="7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What Happens After Review?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27063" y="1601754"/>
            <a:ext cx="17633873" cy="7898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review does not automatically mean: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“Continue for another six weeks.”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he evidence might suggest: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CONTINUE It is working – keep going.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ADAPT There is some impact, but something needs changing.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FADE The pupil is increasingly independent and support can reduce.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STOP It isn't addressing the identified need.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SEEK FURTHER SUPPORT Our understanding suggests additional assessment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or speciali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st advice may be needed.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 important thing is: The nex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decision is informed by what we have learned.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2202" y="379353"/>
            <a:ext cx="18021759" cy="1003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700"/>
              </a:lnSpc>
            </a:pPr>
            <a:r>
              <a:rPr lang="en-US" sz="7000">
                <a:solidFill>
                  <a:srgbClr val="F27305"/>
                </a:solidFill>
                <a:latin typeface="Georgia Pro Light"/>
                <a:ea typeface="Georgia Pro Light"/>
                <a:cs typeface="Georgia Pro Light"/>
                <a:sym typeface="Georgia Pro Light"/>
              </a:rPr>
              <a:t>Everyone Has a Role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26145" y="1645822"/>
            <a:ext cx="17633873" cy="9213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 graduat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ed approach works best when information is shared.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b="true" sz="3200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Teachers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-  Remain responsible for pupil progress and connect additional provision wit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h clas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sroom learning.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b="true" sz="3200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TAs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-  Implement agreed approaches, notice responses and provid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 valuable observations.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b="true" sz="3200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SENDCo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-  Supports 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assessment, planning, provision and review and may coordinate specialist involvement.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b="true" sz="3200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Parents and carers 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-  Provide essential knowledge about the pupil beyond school.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b="true" sz="3200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The pupil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Provides perhaps the most important perspective: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“W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ha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 helps me?”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“What is difficult?”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“Is this making a difference?”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The graduated approach should happen WITH pupils – not simply TO them.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FCBD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850264" y="0"/>
            <a:ext cx="7553325" cy="10287000"/>
            <a:chOff x="0" y="0"/>
            <a:chExt cx="1170208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20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70208">
                  <a:moveTo>
                    <a:pt x="0" y="0"/>
                  </a:moveTo>
                  <a:lnTo>
                    <a:pt x="1170208" y="0"/>
                  </a:lnTo>
                  <a:lnTo>
                    <a:pt x="117020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52050" t="0" r="-5205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28810" y="336244"/>
            <a:ext cx="12837115" cy="2422689"/>
            <a:chOff x="0" y="0"/>
            <a:chExt cx="17116153" cy="3230252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57150"/>
              <a:ext cx="17116153" cy="130091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7370"/>
                </a:lnSpc>
              </a:pPr>
              <a:r>
                <a:rPr lang="en-US" sz="6700">
                  <a:solidFill>
                    <a:srgbClr val="F27305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 Spark Forw</a:t>
              </a:r>
              <a:r>
                <a:rPr lang="en-US" sz="6700">
                  <a:solidFill>
                    <a:srgbClr val="F27305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ard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3048142"/>
              <a:ext cx="15529724" cy="18211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20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251062" y="1774467"/>
            <a:ext cx="13392609" cy="8336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b="true" sz="3200" u="none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One </a:t>
            </a:r>
            <a:r>
              <a:rPr lang="en-US" b="true" sz="3200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Sm</a:t>
            </a:r>
            <a:r>
              <a:rPr lang="en-US" b="true" sz="3200" u="none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a</a:t>
            </a:r>
            <a:r>
              <a:rPr lang="en-US" b="true" sz="3200">
                <a:solidFill>
                  <a:srgbClr val="000000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ll Tweak This Week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Choose one pupil currently receiving additional support.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As</a:t>
            </a:r>
            <a:r>
              <a:rPr lang="en-US" sz="3200" u="none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a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teacher/TA team, ask: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ASSESS - What barrier are we actually trying to address?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PLAN - Can we clearly explain what improvement we hope to see?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DO - Is the agreed approach happening consistently?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REVIEW - How will we know whet</a:t>
            </a:r>
            <a:r>
              <a:rPr lang="en-US" sz="3200" u="none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h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er it</a:t>
            </a:r>
            <a:r>
              <a:rPr lang="en-US" sz="3200" u="none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 h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as work</a:t>
            </a:r>
            <a:r>
              <a:rPr lang="en-US" sz="3200" u="none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ed?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 u="none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You don't nee</a:t>
            </a: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d to rewrite the pupil's provision.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Simply identify: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Which part of the cycle could be stronger?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Make one small improvement there this week.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  <a:r>
              <a:rPr lang="en-US" sz="3200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</a:rPr>
              <a:t>Small steps. Stronger practice.</a:t>
            </a:r>
          </a:p>
          <a:p>
            <a:pPr algn="just">
              <a:lnSpc>
                <a:spcPts val="35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306164" y="0"/>
            <a:ext cx="7553325" cy="10287000"/>
            <a:chOff x="0" y="0"/>
            <a:chExt cx="1170208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20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70208">
                  <a:moveTo>
                    <a:pt x="0" y="0"/>
                  </a:moveTo>
                  <a:lnTo>
                    <a:pt x="1170208" y="0"/>
                  </a:lnTo>
                  <a:lnTo>
                    <a:pt x="117020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52016" t="0" r="-52016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35742" y="607161"/>
            <a:ext cx="11916349" cy="1555063"/>
            <a:chOff x="0" y="0"/>
            <a:chExt cx="15888465" cy="2073417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47625"/>
              <a:ext cx="15888465" cy="117158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600"/>
                </a:lnSpc>
              </a:pPr>
              <a:r>
                <a:rPr lang="en-US" sz="6000">
                  <a:solidFill>
                    <a:srgbClr val="F27305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R</a:t>
              </a:r>
              <a:r>
                <a:rPr lang="en-US" sz="6000">
                  <a:solidFill>
                    <a:srgbClr val="F27305"/>
                  </a:solidFill>
                  <a:latin typeface="Georgia Pro Light"/>
                  <a:ea typeface="Georgia Pro Light"/>
                  <a:cs typeface="Georgia Pro Light"/>
                  <a:sym typeface="Georgia Pro Light"/>
                </a:rPr>
                <a:t>esearch &amp; Evidence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1655164"/>
              <a:ext cx="15888465" cy="4182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60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367096" y="2456122"/>
            <a:ext cx="11453640" cy="14147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39"/>
              </a:lnSpc>
            </a:pPr>
            <a:r>
              <a:rPr lang="en-US" sz="3399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  <a:hlinkClick r:id="rId3" tooltip="https://educationendowmentfoundation.org.uk/education-evidence/guidance-reports/teaching-assistants?utm_source=chatgpt.com"/>
              </a:rPr>
              <a:t>DfE – SEND Code of Practice: 0–25 Years</a:t>
            </a:r>
          </a:p>
          <a:p>
            <a:pPr algn="just">
              <a:lnSpc>
                <a:spcPts val="3739"/>
              </a:lnSpc>
            </a:pPr>
          </a:p>
          <a:p>
            <a:pPr algn="just">
              <a:lnSpc>
                <a:spcPts val="3739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367096" y="4166177"/>
            <a:ext cx="11453640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39"/>
              </a:lnSpc>
              <a:spcBef>
                <a:spcPct val="0"/>
              </a:spcBef>
            </a:pPr>
            <a:r>
              <a:rPr lang="en-US" sz="3399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  <a:hlinkClick r:id="rId4" tooltip="https://educationendowmentfoundation.org.uk/education-evidence/guidance-reports/teaching-assistants?utm_source=chatgpt.com"/>
              </a:rPr>
              <a:t>EEF – Special Educational Needs in Mainstream Schools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67096" y="5876231"/>
            <a:ext cx="11453640" cy="948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39"/>
              </a:lnSpc>
              <a:spcBef>
                <a:spcPct val="0"/>
              </a:spcBef>
            </a:pPr>
            <a:r>
              <a:rPr lang="en-US" sz="3399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  <a:hlinkClick r:id="rId5" tooltip="https://educationendowmentfoundation.org.uk/education-evidence/guidance-reports/teaching-assistants?utm_source=chatgpt.com"/>
              </a:rPr>
              <a:t>EEF – Five-a-Day: Supporting High-Quality Teaching for Pupils with SEND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67096" y="7843520"/>
            <a:ext cx="11453640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39"/>
              </a:lnSpc>
              <a:spcBef>
                <a:spcPct val="0"/>
              </a:spcBef>
            </a:pPr>
            <a:r>
              <a:rPr lang="en-US" sz="3399" u="sng">
                <a:solidFill>
                  <a:srgbClr val="000000"/>
                </a:solidFill>
                <a:latin typeface="Georgia Pro"/>
                <a:ea typeface="Georgia Pro"/>
                <a:cs typeface="Georgia Pro"/>
                <a:sym typeface="Georgia Pro"/>
                <a:hlinkClick r:id="rId6" tooltip="https://educationendowmentfoundation.org.uk/education-evidence/guidance-reports/teaching-assistants?utm_source=chatgpt.com"/>
              </a:rPr>
              <a:t>nasen – SEND Resources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8A3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827880" y="0"/>
            <a:ext cx="7553325" cy="10287000"/>
            <a:chOff x="0" y="0"/>
            <a:chExt cx="1170208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20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70208">
                  <a:moveTo>
                    <a:pt x="0" y="0"/>
                  </a:moveTo>
                  <a:lnTo>
                    <a:pt x="1170208" y="0"/>
                  </a:lnTo>
                  <a:lnTo>
                    <a:pt x="117020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0" t="-205" r="0" b="-205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286439" y="630754"/>
            <a:ext cx="12277036" cy="1049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79"/>
              </a:lnSpc>
            </a:pPr>
            <a:r>
              <a:rPr lang="en-US" sz="37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The graduated approach isn't about producing more paperwork.</a:t>
            </a:r>
          </a:p>
          <a:p>
            <a:pPr algn="ctr">
              <a:lnSpc>
                <a:spcPts val="4179"/>
              </a:lnSpc>
            </a:pPr>
            <a:r>
              <a:rPr lang="en-US" sz="37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A</a:t>
            </a:r>
            <a:r>
              <a:rPr lang="en-US" sz="37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t its best, it asks four straightforward questions:</a:t>
            </a:r>
          </a:p>
          <a:p>
            <a:pPr algn="ctr">
              <a:lnSpc>
                <a:spcPts val="4179"/>
              </a:lnSpc>
            </a:pPr>
            <a:r>
              <a:rPr lang="en-US" sz="37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What do we understand? What are we going to try?</a:t>
            </a:r>
          </a:p>
          <a:p>
            <a:pPr algn="ctr">
              <a:lnSpc>
                <a:spcPts val="4179"/>
              </a:lnSpc>
            </a:pPr>
            <a:r>
              <a:rPr lang="en-US" sz="37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Are we actually doing it? Is it making a difference?</a:t>
            </a:r>
          </a:p>
          <a:p>
            <a:pPr algn="ctr">
              <a:lnSpc>
                <a:spcPts val="4179"/>
              </a:lnSpc>
            </a:pPr>
          </a:p>
          <a:p>
            <a:pPr algn="ctr">
              <a:lnSpc>
                <a:spcPts val="4179"/>
              </a:lnSpc>
            </a:pPr>
            <a:r>
              <a:rPr lang="en-US" sz="37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And then...</a:t>
            </a:r>
          </a:p>
          <a:p>
            <a:pPr algn="ctr">
              <a:lnSpc>
                <a:spcPts val="4179"/>
              </a:lnSpc>
            </a:pPr>
            <a:r>
              <a:rPr lang="en-US" sz="37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What have we learned?</a:t>
            </a:r>
          </a:p>
          <a:p>
            <a:pPr algn="ctr">
              <a:lnSpc>
                <a:spcPts val="4179"/>
              </a:lnSpc>
            </a:pPr>
          </a:p>
          <a:p>
            <a:pPr algn="ctr">
              <a:lnSpc>
                <a:spcPts val="4179"/>
              </a:lnSpc>
            </a:pPr>
            <a:r>
              <a:rPr lang="en-US" sz="37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The goal isn't to accumulate interventions, strategies or adult hours around a pupil.</a:t>
            </a:r>
          </a:p>
          <a:p>
            <a:pPr algn="ctr">
              <a:lnSpc>
                <a:spcPts val="4179"/>
              </a:lnSpc>
            </a:pPr>
          </a:p>
          <a:p>
            <a:pPr algn="ctr">
              <a:lnSpc>
                <a:spcPts val="4179"/>
              </a:lnSpc>
            </a:pPr>
            <a:r>
              <a:rPr lang="en-US" sz="37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The goal is to become increasingly precise about what helps that pupil learn, participate and become more independent.</a:t>
            </a:r>
          </a:p>
          <a:p>
            <a:pPr algn="ctr">
              <a:lnSpc>
                <a:spcPts val="4179"/>
              </a:lnSpc>
            </a:pPr>
            <a:r>
              <a:rPr lang="en-US" b="true" sz="3799" i="true">
                <a:solidFill>
                  <a:srgbClr val="000000"/>
                </a:solidFill>
                <a:latin typeface="Georgia Pro Bold Italics"/>
                <a:ea typeface="Georgia Pro Bold Italics"/>
                <a:cs typeface="Georgia Pro Bold Italics"/>
                <a:sym typeface="Georgia Pro Bold Italics"/>
              </a:rPr>
              <a:t>Assess. Plan. Do. Review.</a:t>
            </a:r>
          </a:p>
          <a:p>
            <a:pPr algn="ctr">
              <a:lnSpc>
                <a:spcPts val="4179"/>
              </a:lnSpc>
            </a:pPr>
            <a:r>
              <a:rPr lang="en-US" sz="3799" i="true">
                <a:solidFill>
                  <a:srgbClr val="000000"/>
                </a:solidFill>
                <a:latin typeface="Georgia Pro Light Italics"/>
                <a:ea typeface="Georgia Pro Light Italics"/>
                <a:cs typeface="Georgia Pro Light Italics"/>
                <a:sym typeface="Georgia Pro Light Italics"/>
              </a:rPr>
              <a:t>Not simply a cycle to complete – a cycle that helps us understand the pupil better each time.</a:t>
            </a:r>
          </a:p>
          <a:p>
            <a:pPr algn="ctr">
              <a:lnSpc>
                <a:spcPts val="4179"/>
              </a:lnSpc>
            </a:pPr>
          </a:p>
          <a:p>
            <a:pPr algn="ctr">
              <a:lnSpc>
                <a:spcPts val="4179"/>
              </a:lnSpc>
            </a:pPr>
          </a:p>
          <a:p>
            <a:pPr algn="ctr">
              <a:lnSpc>
                <a:spcPts val="417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description>Presentation - Working Walls</dc:description>
  <dc:identifier>DAHTH5Uk5No</dc:identifier>
  <dcterms:modified xsi:type="dcterms:W3CDTF">2011-08-01T06:04:30Z</dcterms:modified>
  <cp:revision>1</cp:revision>
  <dc:title>Week 1 – Understanding the Graduated Approach</dc:title>
</cp:coreProperties>
</file>