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Georgia Pro Bold" charset="1" panose="02040802050405020203"/>
      <p:regular r:id="rId20"/>
    </p:embeddedFont>
    <p:embeddedFont>
      <p:font typeface="Georgia Pro Light" charset="1" panose="02040302050405020303"/>
      <p:regular r:id="rId21"/>
    </p:embeddedFont>
    <p:embeddedFont>
      <p:font typeface="Georgia Pro" charset="1" panose="02040502050405020303"/>
      <p:regular r:id="rId22"/>
    </p:embeddedFont>
    <p:embeddedFont>
      <p:font typeface="Georgia Pro Light Italics" charset="1" panose="02040302050405090303"/>
      <p:regular r:id="rId23"/>
    </p:embeddedFont>
    <p:embeddedFont>
      <p:font typeface="Georgia Pro Bold Italics" charset="1" panose="02040802050405090203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bera.ac.uk/blog/re-engaging-disengaged-students-building-trust-and-curriculum-reform-in-secondary-schools?utm_source=chatgpt.com" TargetMode="External" Type="http://schemas.openxmlformats.org/officeDocument/2006/relationships/hyperlink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educationendowmentfoundation.org.uk/education-evidence/guidance-reports/metacognition?utm_source=chatgpt.com" TargetMode="External" Type="http://schemas.openxmlformats.org/officeDocument/2006/relationships/hyperlink"/><Relationship Id="rId3" Target="https://educationendowmentfoundation.org.uk/education-evidence/guidance-reports/metacognition?utm_source=chatgpt.com" TargetMode="External" Type="http://schemas.openxmlformats.org/officeDocument/2006/relationships/hyperlink"/><Relationship Id="rId4" Target="https://files.eric.ed.gov/fulltext/EJ815372.pdf" TargetMode="External" Type="http://schemas.openxmlformats.org/officeDocument/2006/relationships/hyperlink"/><Relationship Id="rId5" Target="https://files.eric.ed.gov/fulltext/EJ815372.pdf" TargetMode="External" Type="http://schemas.openxmlformats.org/officeDocument/2006/relationships/hyperlink"/><Relationship Id="rId6" Target="https://files.eric.ed.gov/fulltext/EJ815372.pdf" TargetMode="External" Type="http://schemas.openxmlformats.org/officeDocument/2006/relationships/hyperlink"/><Relationship Id="rId7" Target="https://fs.blog/carol-dweck-mindset/" TargetMode="External" Type="http://schemas.openxmlformats.org/officeDocument/2006/relationships/hyperlink"/><Relationship Id="rId8" Target="https://www.aft.org/sites/default/files/periodicals/Rosenshine.pdf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8991600" cy="10287000"/>
            <a:chOff x="0" y="0"/>
            <a:chExt cx="1035548" cy="118473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35548" cy="1184737"/>
            </a:xfrm>
            <a:custGeom>
              <a:avLst/>
              <a:gdLst/>
              <a:ahLst/>
              <a:cxnLst/>
              <a:rect r="r" b="b" t="t" l="l"/>
              <a:pathLst>
                <a:path h="1184737" w="1035548">
                  <a:moveTo>
                    <a:pt x="0" y="0"/>
                  </a:moveTo>
                  <a:lnTo>
                    <a:pt x="1035548" y="0"/>
                  </a:lnTo>
                  <a:lnTo>
                    <a:pt x="1035548" y="1184737"/>
                  </a:lnTo>
                  <a:lnTo>
                    <a:pt x="0" y="1184737"/>
                  </a:lnTo>
                  <a:close/>
                </a:path>
              </a:pathLst>
            </a:custGeom>
            <a:blipFill>
              <a:blip r:embed="rId2"/>
              <a:stretch>
                <a:fillRect l="0" t="-378" r="0" b="-378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81078" y="7314527"/>
            <a:ext cx="3106922" cy="3106922"/>
          </a:xfrm>
          <a:custGeom>
            <a:avLst/>
            <a:gdLst/>
            <a:ahLst/>
            <a:cxnLst/>
            <a:rect r="r" b="b" t="t" l="l"/>
            <a:pathLst>
              <a:path h="3106922" w="3106922">
                <a:moveTo>
                  <a:pt x="0" y="0"/>
                </a:moveTo>
                <a:lnTo>
                  <a:pt x="3106922" y="0"/>
                </a:lnTo>
                <a:lnTo>
                  <a:pt x="3106922" y="3106921"/>
                </a:lnTo>
                <a:lnTo>
                  <a:pt x="0" y="310692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9623008" y="2828217"/>
            <a:ext cx="8237759" cy="2315283"/>
            <a:chOff x="0" y="0"/>
            <a:chExt cx="10983679" cy="3087044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04775"/>
              <a:ext cx="10983679" cy="1935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499"/>
                </a:lnSpc>
              </a:pPr>
              <a:r>
                <a:rPr lang="en-US" b="true" sz="5499">
                  <a:solidFill>
                    <a:srgbClr val="000000"/>
                  </a:solidFill>
                  <a:latin typeface="Georgia Pro Bold"/>
                  <a:ea typeface="Georgia Pro Bold"/>
                  <a:cs typeface="Georgia Pro Bold"/>
                  <a:sym typeface="Georgia Pro Bold"/>
                </a:rPr>
                <a:t>Classroom Climate &amp; Relationships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2281864"/>
              <a:ext cx="10972399" cy="805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03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913905" y="5892935"/>
            <a:ext cx="7655966" cy="1372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b="true" sz="26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BUILDING TRUST &amp; RAPPORT WITH PUPILS</a:t>
            </a:r>
          </a:p>
          <a:p>
            <a:pPr algn="ctr">
              <a:lnSpc>
                <a:spcPts val="364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122614" y="1562609"/>
            <a:ext cx="12136686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Safegua</a:t>
            </a:r>
            <a:r>
              <a:rPr lang="en-US" sz="8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rding Spark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825413" y="4250100"/>
            <a:ext cx="7112995" cy="1393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599"/>
              </a:lnSpc>
            </a:pPr>
            <a:r>
              <a:rPr lang="en-US" sz="39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When should child protection records be shared?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1555457" y="3217978"/>
            <a:ext cx="4050850" cy="4160051"/>
          </a:xfrm>
          <a:custGeom>
            <a:avLst/>
            <a:gdLst/>
            <a:ahLst/>
            <a:cxnLst/>
            <a:rect r="r" b="b" t="t" l="l"/>
            <a:pathLst>
              <a:path h="4160051" w="4050850">
                <a:moveTo>
                  <a:pt x="0" y="0"/>
                </a:moveTo>
                <a:lnTo>
                  <a:pt x="4050849" y="0"/>
                </a:lnTo>
                <a:lnTo>
                  <a:pt x="4050849" y="4160051"/>
                </a:lnTo>
                <a:lnTo>
                  <a:pt x="0" y="41600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802138" y="487361"/>
            <a:ext cx="12136686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Safegua</a:t>
            </a:r>
            <a:r>
              <a:rPr lang="en-US" sz="8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rding Spark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841990" y="206211"/>
            <a:ext cx="2193668" cy="2252804"/>
          </a:xfrm>
          <a:custGeom>
            <a:avLst/>
            <a:gdLst/>
            <a:ahLst/>
            <a:cxnLst/>
            <a:rect r="r" b="b" t="t" l="l"/>
            <a:pathLst>
              <a:path h="2252804" w="2193668">
                <a:moveTo>
                  <a:pt x="0" y="0"/>
                </a:moveTo>
                <a:lnTo>
                  <a:pt x="2193667" y="0"/>
                </a:lnTo>
                <a:lnTo>
                  <a:pt x="2193667" y="2252804"/>
                </a:lnTo>
                <a:lnTo>
                  <a:pt x="0" y="22528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95374" y="2861054"/>
            <a:ext cx="17640284" cy="5330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Ch</a:t>
            </a:r>
            <a:r>
              <a:rPr lang="en-US" sz="30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ild protection records should be shared only on a strict need-to-know basis, meaning only with professionals who require the information to keep the child safe.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</a:p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Wherever appropriate, consent should be sought from parents or carers; however, if seeking consent would place the child at further risk or delay action, information can be shared without consent under a statutory safeguarding duty. 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</a:p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Information must be relevant, accurate, and shared securely, following safeguarding policies and guidance such as those from HM Government.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910049" y="2782386"/>
            <a:ext cx="15520127" cy="79902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19"/>
              </a:lnSpc>
            </a:pPr>
            <a:r>
              <a:rPr lang="en-US" sz="3799" b="true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S</a:t>
            </a:r>
            <a:r>
              <a:rPr lang="en-US" b="true" sz="37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ession 1 – Building Trust &amp; rapport </a:t>
            </a:r>
          </a:p>
          <a:p>
            <a:pPr algn="l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Session 2 – </a:t>
            </a: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Establishing high expectations &amp; consistency</a:t>
            </a:r>
          </a:p>
          <a:p>
            <a:pPr algn="l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Session 3 – </a:t>
            </a: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Creating a positive classroom climate</a:t>
            </a:r>
          </a:p>
          <a:p>
            <a:pPr algn="l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Session 4 – </a:t>
            </a: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Managing behaviour through relationships</a:t>
            </a:r>
          </a:p>
          <a:p>
            <a:pPr algn="l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Session 5 – </a:t>
            </a: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De-escalation and relational responses</a:t>
            </a:r>
          </a:p>
          <a:p>
            <a:pPr algn="l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Session 6 – Sustaining a strong classroom culture</a:t>
            </a:r>
          </a:p>
          <a:p>
            <a:pPr algn="l" marL="0" indent="0" lvl="0">
              <a:lnSpc>
                <a:spcPts val="5319"/>
              </a:lnSpc>
            </a:pPr>
          </a:p>
          <a:p>
            <a:pPr algn="l">
              <a:lnSpc>
                <a:spcPts val="5319"/>
              </a:lnSpc>
            </a:pPr>
          </a:p>
          <a:p>
            <a:pPr algn="l" marL="0" indent="0" lvl="0">
              <a:lnSpc>
                <a:spcPts val="5319"/>
              </a:lnSpc>
            </a:pPr>
          </a:p>
          <a:p>
            <a:pPr algn="ctr" marL="0" indent="0" lvl="0">
              <a:lnSpc>
                <a:spcPts val="5319"/>
              </a:lnSpc>
            </a:pPr>
            <a:r>
              <a:rPr lang="en-US" sz="37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</a:t>
            </a:r>
          </a:p>
          <a:p>
            <a:pPr algn="l" marL="0" indent="0" lvl="0">
              <a:lnSpc>
                <a:spcPts val="5319"/>
              </a:lnSpc>
            </a:pPr>
          </a:p>
          <a:p>
            <a:pPr algn="l" marL="0" indent="0" lvl="0">
              <a:lnSpc>
                <a:spcPts val="5319"/>
              </a:lnSpc>
            </a:pP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861456" y="2805055"/>
            <a:ext cx="756214" cy="756672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556581" y="667324"/>
            <a:ext cx="15821025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  <a:spcBef>
                <a:spcPct val="0"/>
              </a:spcBef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Where This Fits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66750" y="733425"/>
            <a:ext cx="15821025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  <a:spcBef>
                <a:spcPct val="0"/>
              </a:spcBef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Why This Matters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130379" y="5412401"/>
            <a:ext cx="6327874" cy="4672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19"/>
              </a:lnSpc>
              <a:spcBef>
                <a:spcPct val="0"/>
              </a:spcBef>
            </a:pP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Strong relatio</a:t>
            </a: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nships lead to:</a:t>
            </a:r>
          </a:p>
          <a:p>
            <a:pPr algn="l">
              <a:lnSpc>
                <a:spcPts val="4619"/>
              </a:lnSpc>
              <a:spcBef>
                <a:spcPct val="0"/>
              </a:spcBef>
            </a:pPr>
          </a:p>
          <a:p>
            <a:pPr algn="l" marL="906774" indent="-453387" lvl="1">
              <a:lnSpc>
                <a:spcPts val="461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B</a:t>
            </a: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etter be</a:t>
            </a: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haviour</a:t>
            </a:r>
          </a:p>
          <a:p>
            <a:pPr algn="l" marL="906774" indent="-453387" lvl="1">
              <a:lnSpc>
                <a:spcPts val="461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Higher engagement</a:t>
            </a:r>
          </a:p>
          <a:p>
            <a:pPr algn="l" marL="906774" indent="-453387" lvl="1">
              <a:lnSpc>
                <a:spcPts val="461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Improved outcomes</a:t>
            </a:r>
          </a:p>
          <a:p>
            <a:pPr algn="l" marL="906774" indent="-453387" lvl="1">
              <a:lnSpc>
                <a:spcPts val="461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Greater wellbeing</a:t>
            </a:r>
          </a:p>
          <a:p>
            <a:pPr algn="l">
              <a:lnSpc>
                <a:spcPts val="4619"/>
              </a:lnSpc>
            </a:pPr>
          </a:p>
          <a:p>
            <a:pPr algn="l">
              <a:lnSpc>
                <a:spcPts val="461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742640" y="2532676"/>
            <a:ext cx="14802720" cy="223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99"/>
              </a:lnSpc>
              <a:spcBef>
                <a:spcPct val="0"/>
              </a:spcBef>
            </a:pPr>
            <a:r>
              <a:rPr lang="en-US" sz="39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👉 How pupi</a:t>
            </a:r>
            <a:r>
              <a:rPr lang="en-US" sz="39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ls feel in your classroom</a:t>
            </a:r>
          </a:p>
          <a:p>
            <a:pPr algn="ctr">
              <a:lnSpc>
                <a:spcPts val="4399"/>
              </a:lnSpc>
              <a:spcBef>
                <a:spcPct val="0"/>
              </a:spcBef>
            </a:pPr>
            <a:r>
              <a:rPr lang="en-US" sz="39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 👉 How relationships shape behaviour and learning</a:t>
            </a:r>
          </a:p>
          <a:p>
            <a:pPr algn="ctr">
              <a:lnSpc>
                <a:spcPts val="4399"/>
              </a:lnSpc>
              <a:spcBef>
                <a:spcPct val="0"/>
              </a:spcBef>
            </a:pPr>
          </a:p>
          <a:p>
            <a:pPr algn="ctr">
              <a:lnSpc>
                <a:spcPts val="4399"/>
              </a:lnSpc>
              <a:spcBef>
                <a:spcPct val="0"/>
              </a:spcBef>
            </a:pP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Because relationships drive everything else.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28810" y="622683"/>
            <a:ext cx="16940040" cy="3004131"/>
            <a:chOff x="0" y="0"/>
            <a:chExt cx="22586720" cy="4005508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66675"/>
              <a:ext cx="22586720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Why This Matters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533703"/>
              <a:ext cx="20483853" cy="47180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441259" y="2759840"/>
            <a:ext cx="15115142" cy="609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</a:t>
            </a: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search consistently shows that teacher–student relationships are a key driver of learning and engagement. 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When pupils feel known and supported: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They participate more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They take risks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They persist through challenge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28810" y="336244"/>
            <a:ext cx="16234961" cy="4118556"/>
            <a:chOff x="0" y="0"/>
            <a:chExt cx="21646614" cy="5491408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66675"/>
              <a:ext cx="21646614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Trust vs Rapport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5019603"/>
              <a:ext cx="13450065" cy="47180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589457" y="1951630"/>
            <a:ext cx="4409926" cy="2998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59"/>
              </a:lnSpc>
              <a:spcBef>
                <a:spcPct val="0"/>
              </a:spcBef>
            </a:pPr>
            <a:r>
              <a:rPr lang="en-US" sz="35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Rapp</a:t>
            </a:r>
            <a:r>
              <a:rPr lang="en-US" sz="35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ort = connection</a:t>
            </a:r>
          </a:p>
          <a:p>
            <a:pPr algn="ctr">
              <a:lnSpc>
                <a:spcPts val="3959"/>
              </a:lnSpc>
              <a:spcBef>
                <a:spcPct val="0"/>
              </a:spcBef>
            </a:pPr>
          </a:p>
          <a:p>
            <a:pPr algn="ctr">
              <a:lnSpc>
                <a:spcPts val="3959"/>
              </a:lnSpc>
              <a:spcBef>
                <a:spcPct val="0"/>
              </a:spcBef>
            </a:pPr>
            <a:r>
              <a:rPr lang="en-US" sz="35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Trust = belief in you</a:t>
            </a:r>
          </a:p>
          <a:p>
            <a:pPr algn="ctr">
              <a:lnSpc>
                <a:spcPts val="3959"/>
              </a:lnSpc>
              <a:spcBef>
                <a:spcPct val="0"/>
              </a:spcBef>
            </a:pPr>
          </a:p>
          <a:p>
            <a:pPr algn="ctr">
              <a:lnSpc>
                <a:spcPts val="3959"/>
              </a:lnSpc>
              <a:spcBef>
                <a:spcPct val="0"/>
              </a:spcBef>
            </a:pPr>
            <a:r>
              <a:rPr lang="en-US" sz="35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Both matter.</a:t>
            </a:r>
          </a:p>
          <a:p>
            <a:pPr algn="ctr">
              <a:lnSpc>
                <a:spcPts val="3959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804460" y="2974615"/>
            <a:ext cx="11483540" cy="701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Rapport is about: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Warmth</a:t>
            </a: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Connecti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on</a:t>
            </a: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Approachability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Trust is deeper: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Pupils believe you are fair</a:t>
            </a: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pils believe you are competent</a:t>
            </a: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Pupils believe you care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ctr">
              <a:lnSpc>
                <a:spcPts val="373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Georgia Pro Bold Italics"/>
                <a:ea typeface="Georgia Pro Bold Italics"/>
                <a:cs typeface="Georgia Pro Bold Italics"/>
                <a:sym typeface="Georgia Pro Bold Italics"/>
              </a:rPr>
              <a:t>Research shows trust has a stronger impact on motivation than likeability alone.</a:t>
            </a:r>
          </a:p>
          <a:p>
            <a:pPr algn="ctr">
              <a:lnSpc>
                <a:spcPts val="3739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1677545">
            <a:off x="4489118" y="5523938"/>
            <a:ext cx="1696444" cy="295464"/>
          </a:xfrm>
          <a:custGeom>
            <a:avLst/>
            <a:gdLst/>
            <a:ahLst/>
            <a:cxnLst/>
            <a:rect r="r" b="b" t="t" l="l"/>
            <a:pathLst>
              <a:path h="295464" w="1696444">
                <a:moveTo>
                  <a:pt x="0" y="0"/>
                </a:moveTo>
                <a:lnTo>
                  <a:pt x="1696443" y="0"/>
                </a:lnTo>
                <a:lnTo>
                  <a:pt x="1696443" y="295464"/>
                </a:lnTo>
                <a:lnTo>
                  <a:pt x="0" y="2954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28216" y="487361"/>
            <a:ext cx="15706151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What Builds Trust?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05424" y="2136194"/>
            <a:ext cx="16953876" cy="7948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  <a:spcBef>
                <a:spcPct val="0"/>
              </a:spcBef>
            </a:pPr>
            <a:r>
              <a:rPr lang="en-US" b="true" sz="3399" u="sng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Consist</a:t>
            </a:r>
            <a:r>
              <a:rPr lang="en-US" b="true" sz="3399" u="sng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ency</a:t>
            </a:r>
          </a:p>
          <a:p>
            <a:pPr algn="just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Pupils trust adults who are predic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table. When expectations and responses are c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o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n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tent,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pupi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ls 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fee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l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saf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n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d 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secu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re.</a:t>
            </a:r>
          </a:p>
          <a:p>
            <a:pPr algn="just">
              <a:lnSpc>
                <a:spcPts val="3739"/>
              </a:lnSpc>
            </a:pPr>
          </a:p>
          <a:p>
            <a:pPr algn="just">
              <a:lnSpc>
                <a:spcPts val="3739"/>
              </a:lnSpc>
            </a:pPr>
            <a:r>
              <a:rPr lang="en-US" b="true" sz="3399" u="sng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Fairness</a:t>
            </a:r>
          </a:p>
          <a:p>
            <a:pPr algn="just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Perceived fairness is critical. Pupils notice how others are treated, and trust grows when they feel rules and consequences are applied equally.</a:t>
            </a:r>
          </a:p>
          <a:p>
            <a:pPr algn="just">
              <a:lnSpc>
                <a:spcPts val="3739"/>
              </a:lnSpc>
            </a:pPr>
          </a:p>
          <a:p>
            <a:pPr algn="just">
              <a:lnSpc>
                <a:spcPts val="3739"/>
              </a:lnSpc>
            </a:pPr>
            <a:r>
              <a:rPr lang="en-US" b="true" sz="3399" u="sng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Competence</a:t>
            </a:r>
          </a:p>
          <a:p>
            <a:pPr algn="just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Pupils must believe that their teacher knows what they are doing. Clear explanations, strong subject knowledge and structured lessons build confidence.</a:t>
            </a:r>
          </a:p>
          <a:p>
            <a:pPr algn="just">
              <a:lnSpc>
                <a:spcPts val="3739"/>
              </a:lnSpc>
            </a:pPr>
          </a:p>
          <a:p>
            <a:pPr algn="just">
              <a:lnSpc>
                <a:spcPts val="3739"/>
              </a:lnSpc>
            </a:pPr>
            <a:r>
              <a:rPr lang="en-US" b="true" sz="3399" u="sng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Care</a:t>
            </a:r>
          </a:p>
          <a:p>
            <a:pPr algn="just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Genuine care — knowing pupils, listening to them, and valuing them — is at the heart of trust. Research highlights care as a key component of positive relationships.</a:t>
            </a:r>
          </a:p>
          <a:p>
            <a:pPr algn="just">
              <a:lnSpc>
                <a:spcPts val="3739"/>
              </a:lnSpc>
            </a:pP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28810" y="402919"/>
            <a:ext cx="16168860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What Builds Rapport?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20228" y="2350135"/>
            <a:ext cx="5448158" cy="5615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apport is b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uilt through: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Positive interactions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Listening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Humour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Showing interest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8613239" y="2350135"/>
            <a:ext cx="9193893" cy="7482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apport develops 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through small, everyday interactions: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Greeting pupils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Using names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Showing interest in their lives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Shared moments of humour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ctr">
              <a:lnSpc>
                <a:spcPts val="373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000000"/>
                </a:solidFill>
                <a:latin typeface="Georgia Pro Bold Italics"/>
                <a:ea typeface="Georgia Pro Bold Italics"/>
                <a:cs typeface="Georgia Pro Bold Italics"/>
                <a:sym typeface="Georgia Pro Bold Italics"/>
              </a:rPr>
              <a:t>T</a:t>
            </a:r>
            <a:r>
              <a:rPr lang="en-US" b="true" sz="3399" i="true">
                <a:solidFill>
                  <a:srgbClr val="000000"/>
                </a:solidFill>
                <a:latin typeface="Georgia Pro Bold Italics"/>
                <a:ea typeface="Georgia Pro Bold Italics"/>
                <a:cs typeface="Georgia Pro Bold Italics"/>
                <a:sym typeface="Georgia Pro Bold Italics"/>
              </a:rPr>
              <a:t>hese create connection — but must sit alongside trust.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28810" y="402919"/>
            <a:ext cx="16168860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The Power of Small Moments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234419" y="2834877"/>
            <a:ext cx="4544775" cy="5615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Tru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is buil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 in: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G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reetings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Conversations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Feedback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 marL="734058" indent="-367029" lvl="1">
              <a:lnSpc>
                <a:spcPts val="3739"/>
              </a:lnSpc>
              <a:spcBef>
                <a:spcPct val="0"/>
              </a:spcBef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Da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ily interactions</a:t>
            </a: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8791460" y="2834877"/>
            <a:ext cx="9023752" cy="4681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Tr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ust is not built in big moments.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It is built through: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  <a:p>
            <a:pPr algn="l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👉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Daily, consistent interactions</a:t>
            </a: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  <a:hlinkClick r:id="rId2" tooltip="https://www.bera.ac.uk/blog/re-engaging-disengaged-students-building-trust-and-curriculum-reform-in-secondary-schools?utm_source=chatgpt.com"/>
              </a:rPr>
              <a:t>Research highlights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that trust develops through repeated, positive experiences over time</a:t>
            </a:r>
          </a:p>
          <a:p>
            <a:pPr algn="l">
              <a:lnSpc>
                <a:spcPts val="3739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28810" y="393394"/>
            <a:ext cx="17924549" cy="109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360"/>
              </a:lnSpc>
            </a:pPr>
            <a:r>
              <a:rPr lang="en-US" sz="76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High Expectations + Strong Relationships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544369" y="3856906"/>
            <a:ext cx="10195078" cy="1881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Relationships ≠ lowering expec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tations</a:t>
            </a:r>
          </a:p>
          <a:p>
            <a:pPr algn="ctr">
              <a:lnSpc>
                <a:spcPts val="3739"/>
              </a:lnSpc>
              <a:spcBef>
                <a:spcPct val="0"/>
              </a:spcBef>
            </a:pPr>
          </a:p>
          <a:p>
            <a:pPr algn="ctr">
              <a:lnSpc>
                <a:spcPts val="373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Strong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relationships = 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high expectations + support</a:t>
            </a:r>
          </a:p>
          <a:p>
            <a:pPr algn="ctr">
              <a:lnSpc>
                <a:spcPts val="373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1726426"/>
            <a:ext cx="6248841" cy="8415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best classrooms have: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Warmth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Structure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Challenge</a:t>
            </a: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Rela</a:t>
            </a: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</a:t>
            </a: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ionships should: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Support behaviour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Support learning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Maintain high expectations</a:t>
            </a: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28810" y="393394"/>
            <a:ext cx="17924549" cy="109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360"/>
              </a:lnSpc>
            </a:pPr>
            <a:r>
              <a:rPr lang="en-US" sz="76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Common Pitfalls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535476" y="3158619"/>
            <a:ext cx="6248841" cy="4681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Avoid: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B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eing “too soft”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Inconsistency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Favouritism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Superficial relationships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3158619"/>
            <a:ext cx="8981025" cy="5615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Strong relationships are not: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Just being liked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Avoiding challenge</a:t>
            </a:r>
          </a:p>
          <a:p>
            <a:pPr algn="l">
              <a:lnSpc>
                <a:spcPts val="3739"/>
              </a:lnSpc>
            </a:pPr>
          </a:p>
          <a:p>
            <a:pPr algn="l" marL="734058" indent="-367029" lvl="1">
              <a:lnSpc>
                <a:spcPts val="373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Ignoring behaviour</a:t>
            </a: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ey are built on:</a:t>
            </a:r>
          </a:p>
          <a:p>
            <a:pPr algn="l">
              <a:lnSpc>
                <a:spcPts val="3739"/>
              </a:lnSpc>
            </a:pPr>
          </a:p>
          <a:p>
            <a:pPr algn="l">
              <a:lnSpc>
                <a:spcPts val="373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👉 Respect + consistency + care</a:t>
            </a:r>
          </a:p>
          <a:p>
            <a:pPr algn="l">
              <a:lnSpc>
                <a:spcPts val="37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28810" y="336244"/>
            <a:ext cx="10087549" cy="1889706"/>
            <a:chOff x="0" y="0"/>
            <a:chExt cx="13450065" cy="2519608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66675"/>
              <a:ext cx="13450065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Reflection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047803"/>
              <a:ext cx="13450065" cy="47180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2469729" y="2254525"/>
            <a:ext cx="13348542" cy="223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99"/>
              </a:lnSpc>
              <a:spcBef>
                <a:spcPct val="0"/>
              </a:spcBef>
            </a:pP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D</a:t>
            </a: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o pupils trust me?</a:t>
            </a:r>
          </a:p>
          <a:p>
            <a:pPr algn="ctr">
              <a:lnSpc>
                <a:spcPts val="4399"/>
              </a:lnSpc>
              <a:spcBef>
                <a:spcPct val="0"/>
              </a:spcBef>
            </a:pP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 Do they feel known?</a:t>
            </a:r>
          </a:p>
          <a:p>
            <a:pPr algn="ctr">
              <a:lnSpc>
                <a:spcPts val="4399"/>
              </a:lnSpc>
              <a:spcBef>
                <a:spcPct val="0"/>
              </a:spcBef>
            </a:pP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 How do </a:t>
            </a: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I</a:t>
            </a: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 build </a:t>
            </a:r>
            <a:r>
              <a:rPr lang="en-US" b="true" sz="39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relationships daily?</a:t>
            </a:r>
          </a:p>
          <a:p>
            <a:pPr algn="ctr">
              <a:lnSpc>
                <a:spcPts val="4399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771181" y="5895975"/>
            <a:ext cx="16745639" cy="293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99"/>
              </a:lnSpc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do you do daily to build trust?</a:t>
            </a:r>
          </a:p>
          <a:p>
            <a:pPr algn="ctr">
              <a:lnSpc>
                <a:spcPts val="4399"/>
              </a:lnSpc>
            </a:pPr>
            <a:r>
              <a:rPr lang="en-US" sz="39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could you strengthen?</a:t>
            </a:r>
          </a:p>
          <a:p>
            <a:pPr algn="ctr">
              <a:lnSpc>
                <a:spcPts val="4399"/>
              </a:lnSpc>
            </a:pPr>
          </a:p>
          <a:p>
            <a:pPr algn="ctr">
              <a:lnSpc>
                <a:spcPts val="3300"/>
              </a:lnSpc>
            </a:pPr>
          </a:p>
          <a:p>
            <a:pPr algn="ctr">
              <a:lnSpc>
                <a:spcPts val="3300"/>
              </a:lnSpc>
            </a:pPr>
          </a:p>
          <a:p>
            <a:pPr algn="ctr">
              <a:lnSpc>
                <a:spcPts val="3300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28810" y="336244"/>
            <a:ext cx="10087549" cy="1889706"/>
            <a:chOff x="0" y="0"/>
            <a:chExt cx="13450065" cy="2519608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66675"/>
              <a:ext cx="13450065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Research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047803"/>
              <a:ext cx="13450065" cy="47180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94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341523" y="1947576"/>
            <a:ext cx="17182411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00"/>
              </a:lnSpc>
            </a:pP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2" tooltip="https://educationendowmentfoundation.org.uk/education-evidence/guidance-reports/metacognition?utm_source=chatgpt.com"/>
              </a:rPr>
              <a:t>📌 Education Endowmen</a:t>
            </a: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3" tooltip="https://educationendowmentfoundation.org.uk/education-evidence/guidance-reports/metacognition?utm_source=chatgpt.com"/>
              </a:rPr>
              <a:t>t Foundation – Improving Behaviour in Schools</a:t>
            </a:r>
          </a:p>
          <a:p>
            <a:pPr algn="just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Highlights the importance of strong relationships and consistent routines.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330779" y="3813098"/>
            <a:ext cx="14957221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4" tooltip="https://files.eric.ed.gov/fulltext/EJ815372.pdf"/>
              </a:rPr>
              <a:t>📌 Education </a:t>
            </a: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5" tooltip="https://files.eric.ed.gov/fulltext/EJ815372.pdf"/>
              </a:rPr>
              <a:t>E</a:t>
            </a: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6" tooltip="https://files.eric.ed.gov/fulltext/EJ815372.pdf"/>
              </a:rPr>
              <a:t>ndowment Foundation – Metacognition &amp; Self-Regulated Learning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Links classroom climate and trust to pupil independence and engagement</a:t>
            </a: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41523" y="6042316"/>
            <a:ext cx="17604954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7" tooltip="https://fs.blog/carol-dweck-mindset/"/>
              </a:rPr>
              <a:t>📌 Ofsted – Education Inspection Framework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Emphasises a positive, respectful classroom culture.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260993" y="8227008"/>
            <a:ext cx="15027007" cy="86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 u="sng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  <a:hlinkClick r:id="rId8" tooltip="https://www.aft.org/sites/default/files/periodicals/Rosenshine.pdf"/>
              </a:rPr>
              <a:t>📌 Teacher–Student Relationships Research (UK context)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Shows strong links between relationships, wellbeing and outcomes.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description>Presentation - Working Walls</dc:description>
  <dc:identifier>DAHH8XC3Cn4</dc:identifier>
  <dcterms:modified xsi:type="dcterms:W3CDTF">2011-08-01T06:04:30Z</dcterms:modified>
  <cp:revision>1</cp:revision>
  <dc:title>(1) Building trust and rapport with pupils</dc:title>
</cp:coreProperties>
</file>