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8288000" cy="10287000"/>
  <p:notesSz cx="6858000" cy="9144000"/>
  <p:embeddedFontLst>
    <p:embeddedFont>
      <p:font typeface="Scripter" charset="1" panose="00000000000000000000"/>
      <p:regular r:id="rId22"/>
    </p:embeddedFont>
    <p:embeddedFont>
      <p:font typeface="Glacial Indifference" charset="1" panose="00000000000000000000"/>
      <p:regular r:id="rId23"/>
    </p:embeddedFont>
    <p:embeddedFont>
      <p:font typeface="Glacial Indifference Italics" charset="1" panose="0000000000000000000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21.png" Type="http://schemas.openxmlformats.org/officeDocument/2006/relationships/image"/><Relationship Id="rId7" Target="../media/image22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5.png" Type="http://schemas.openxmlformats.org/officeDocument/2006/relationships/image"/><Relationship Id="rId5" Target="../media/image26.svg" Type="http://schemas.openxmlformats.org/officeDocument/2006/relationships/image"/><Relationship Id="rId6" Target="../media/image27.png" Type="http://schemas.openxmlformats.org/officeDocument/2006/relationships/image"/><Relationship Id="rId7" Target="../media/image28.svg" Type="http://schemas.openxmlformats.org/officeDocument/2006/relationships/image"/><Relationship Id="rId8" Target="../media/image29.png" Type="http://schemas.openxmlformats.org/officeDocument/2006/relationships/image"/><Relationship Id="rId9" Target="../media/image30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png" Type="http://schemas.openxmlformats.org/officeDocument/2006/relationships/image"/><Relationship Id="rId3" Target="../media/image3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png" Type="http://schemas.openxmlformats.org/officeDocument/2006/relationships/image"/><Relationship Id="rId3" Target="../media/image3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png" Type="http://schemas.openxmlformats.org/officeDocument/2006/relationships/image"/><Relationship Id="rId3" Target="../media/image34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png" Type="http://schemas.openxmlformats.org/officeDocument/2006/relationships/image"/><Relationship Id="rId3" Target="../media/image34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png" Type="http://schemas.openxmlformats.org/officeDocument/2006/relationships/image"/><Relationship Id="rId3" Target="../media/image34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5.png" Type="http://schemas.openxmlformats.org/officeDocument/2006/relationships/image"/><Relationship Id="rId3" Target="../media/image36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5.png" Type="http://schemas.openxmlformats.org/officeDocument/2006/relationships/image"/><Relationship Id="rId3" Target="../media/image36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7.png" Type="http://schemas.openxmlformats.org/officeDocument/2006/relationships/image"/><Relationship Id="rId3" Target="../media/image38.svg" Type="http://schemas.openxmlformats.org/officeDocument/2006/relationships/image"/><Relationship Id="rId4" Target="../media/image35.png" Type="http://schemas.openxmlformats.org/officeDocument/2006/relationships/image"/><Relationship Id="rId5" Target="../media/image36.svg" Type="http://schemas.openxmlformats.org/officeDocument/2006/relationships/image"/><Relationship Id="rId6" Target="https://birthto5matters.org.uk" TargetMode="External" Type="http://schemas.openxmlformats.org/officeDocument/2006/relationships/hyperlink"/><Relationship Id="rId7" Target="https://www.gov.uk/government/publications/development-matters--2" TargetMode="External" Type="http://schemas.openxmlformats.org/officeDocument/2006/relationships/hyperlink"/><Relationship Id="rId8" Target="https://educationendowmentfoundation.org.uk/education-evidence/guidance-reports/preparing-for-literacy" TargetMode="External" Type="http://schemas.openxmlformats.org/officeDocument/2006/relationships/hyperlink"/><Relationship Id="rId9" Target="https://educationendowmentfoundation.org.uk/education-evidence/guidance-reports/preparing-for-literacy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4343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895579" y="5562730"/>
            <a:ext cx="10392169" cy="2306201"/>
            <a:chOff x="0" y="0"/>
            <a:chExt cx="3136958" cy="69614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136959" cy="696145"/>
            </a:xfrm>
            <a:custGeom>
              <a:avLst/>
              <a:gdLst/>
              <a:ahLst/>
              <a:cxnLst/>
              <a:rect r="r" b="b" t="t" l="l"/>
              <a:pathLst>
                <a:path h="696145" w="3136959">
                  <a:moveTo>
                    <a:pt x="2933759" y="0"/>
                  </a:moveTo>
                  <a:lnTo>
                    <a:pt x="203200" y="0"/>
                  </a:lnTo>
                  <a:lnTo>
                    <a:pt x="0" y="348073"/>
                  </a:lnTo>
                  <a:lnTo>
                    <a:pt x="203200" y="696145"/>
                  </a:lnTo>
                  <a:lnTo>
                    <a:pt x="2933759" y="696145"/>
                  </a:lnTo>
                  <a:lnTo>
                    <a:pt x="3136959" y="348073"/>
                  </a:lnTo>
                  <a:lnTo>
                    <a:pt x="2933759" y="0"/>
                  </a:lnTo>
                  <a:close/>
                </a:path>
              </a:pathLst>
            </a:custGeom>
            <a:solidFill>
              <a:srgbClr val="92B2C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52400" y="-28575"/>
              <a:ext cx="2832158" cy="7247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4342357" y="5888347"/>
            <a:ext cx="9603287" cy="24109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01"/>
              </a:lnSpc>
            </a:pPr>
            <a:r>
              <a:rPr lang="en-US" sz="5300" spc="323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Understanding Typical Child Development</a:t>
            </a:r>
          </a:p>
          <a:p>
            <a:pPr algn="ctr">
              <a:lnSpc>
                <a:spcPts val="6201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-3263651">
            <a:off x="16659900" y="2436982"/>
            <a:ext cx="2666122" cy="3519633"/>
          </a:xfrm>
          <a:custGeom>
            <a:avLst/>
            <a:gdLst/>
            <a:ahLst/>
            <a:cxnLst/>
            <a:rect r="r" b="b" t="t" l="l"/>
            <a:pathLst>
              <a:path h="3519633" w="2666122">
                <a:moveTo>
                  <a:pt x="0" y="0"/>
                </a:moveTo>
                <a:lnTo>
                  <a:pt x="2666123" y="0"/>
                </a:lnTo>
                <a:lnTo>
                  <a:pt x="2666123" y="3519633"/>
                </a:lnTo>
                <a:lnTo>
                  <a:pt x="0" y="35196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925265">
            <a:off x="15548376" y="-477747"/>
            <a:ext cx="2867578" cy="2867578"/>
          </a:xfrm>
          <a:custGeom>
            <a:avLst/>
            <a:gdLst/>
            <a:ahLst/>
            <a:cxnLst/>
            <a:rect r="r" b="b" t="t" l="l"/>
            <a:pathLst>
              <a:path h="2867578" w="2867578">
                <a:moveTo>
                  <a:pt x="0" y="0"/>
                </a:moveTo>
                <a:lnTo>
                  <a:pt x="2867578" y="0"/>
                </a:lnTo>
                <a:lnTo>
                  <a:pt x="2867578" y="2867578"/>
                </a:lnTo>
                <a:lnTo>
                  <a:pt x="0" y="28675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948580" y="-594694"/>
            <a:ext cx="5221587" cy="5098168"/>
          </a:xfrm>
          <a:custGeom>
            <a:avLst/>
            <a:gdLst/>
            <a:ahLst/>
            <a:cxnLst/>
            <a:rect r="r" b="b" t="t" l="l"/>
            <a:pathLst>
              <a:path h="5098168" w="5221587">
                <a:moveTo>
                  <a:pt x="0" y="0"/>
                </a:moveTo>
                <a:lnTo>
                  <a:pt x="5221587" y="0"/>
                </a:lnTo>
                <a:lnTo>
                  <a:pt x="5221587" y="5098168"/>
                </a:lnTo>
                <a:lnTo>
                  <a:pt x="0" y="50981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978163" y="1270119"/>
            <a:ext cx="10361922" cy="3435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20"/>
              </a:lnSpc>
            </a:pPr>
            <a:r>
              <a:rPr lang="en-US" sz="8000" spc="488">
                <a:solidFill>
                  <a:srgbClr val="E6EFF4"/>
                </a:solidFill>
                <a:latin typeface="Scripter"/>
                <a:ea typeface="Scripter"/>
                <a:cs typeface="Scripter"/>
                <a:sym typeface="Scripter"/>
              </a:rPr>
              <a:t>Child Development, Assessment &amp; Knowing Every CHild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736798" y="8718177"/>
            <a:ext cx="8814405" cy="5402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56"/>
              </a:lnSpc>
            </a:pPr>
            <a:r>
              <a:rPr lang="en-US" sz="3300" spc="600">
                <a:solidFill>
                  <a:srgbClr val="E6EFF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SESSION 1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-5400000">
            <a:off x="2886781" y="-1764788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8032418">
            <a:off x="17048128" y="6327728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5400000">
            <a:off x="-1211067" y="5088912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5945517">
            <a:off x="13579091" y="8789680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551888" y="5077994"/>
            <a:ext cx="4657118" cy="3703493"/>
            <a:chOff x="0" y="0"/>
            <a:chExt cx="1226566" cy="9754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5400000">
            <a:off x="4717771" y="5077994"/>
            <a:ext cx="4657118" cy="3703493"/>
            <a:chOff x="0" y="0"/>
            <a:chExt cx="1226566" cy="97540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5400000">
            <a:off x="13049539" y="5077994"/>
            <a:ext cx="4657118" cy="3703493"/>
            <a:chOff x="0" y="0"/>
            <a:chExt cx="1226566" cy="97540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-5400000">
            <a:off x="8883655" y="5077994"/>
            <a:ext cx="4657118" cy="3703493"/>
            <a:chOff x="0" y="0"/>
            <a:chExt cx="1226566" cy="97540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028700" y="933450"/>
            <a:ext cx="16201145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safeguarding spark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574242" y="6690968"/>
            <a:ext cx="2944178" cy="12814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Encourage the child to practise the skills more often.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51239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a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417203" y="6089652"/>
            <a:ext cx="3594384" cy="29959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Record your observations, discuss them with the SENCO and DSL and work in partnership with parents to understand the change.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84852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c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632769" y="6476656"/>
            <a:ext cx="3495021" cy="1710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Compare the child with others in the class before deciding if there is a concern..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501440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d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00690" y="6423027"/>
            <a:ext cx="3318159" cy="1710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Assume it is just a developmental phase and wait a few months.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67827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b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612769" y="2416478"/>
            <a:ext cx="17495397" cy="1968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99"/>
              </a:lnSpc>
            </a:pPr>
            <a:r>
              <a:rPr lang="en-US" sz="3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You notice a child has suddenly lost skills they previously demonstrated confidently, including language and social interaction.What is the most appropriate response?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8995059">
            <a:off x="-161008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0" y="0"/>
                </a:moveTo>
                <a:lnTo>
                  <a:pt x="2923397" y="0"/>
                </a:lnTo>
                <a:lnTo>
                  <a:pt x="2923397" y="2707796"/>
                </a:lnTo>
                <a:lnTo>
                  <a:pt x="0" y="2707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true" flipV="false" rot="-8994000">
            <a:off x="15496291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2923396" y="0"/>
                </a:moveTo>
                <a:lnTo>
                  <a:pt x="0" y="0"/>
                </a:lnTo>
                <a:lnTo>
                  <a:pt x="0" y="2707796"/>
                </a:lnTo>
                <a:lnTo>
                  <a:pt x="2923396" y="2707796"/>
                </a:lnTo>
                <a:lnTo>
                  <a:pt x="292339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551888" y="5077994"/>
            <a:ext cx="4657118" cy="3703493"/>
            <a:chOff x="0" y="0"/>
            <a:chExt cx="1226566" cy="9754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5400000">
            <a:off x="4717771" y="5077994"/>
            <a:ext cx="4657118" cy="3703493"/>
            <a:chOff x="0" y="0"/>
            <a:chExt cx="1226566" cy="97540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5400000">
            <a:off x="13049539" y="5077994"/>
            <a:ext cx="4657118" cy="3703493"/>
            <a:chOff x="0" y="0"/>
            <a:chExt cx="1226566" cy="97540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-5400000">
            <a:off x="8883655" y="5077994"/>
            <a:ext cx="4657118" cy="3703493"/>
            <a:chOff x="0" y="0"/>
            <a:chExt cx="1226566" cy="97540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028700" y="933450"/>
            <a:ext cx="16201145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safeguarding spark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612769" y="2416478"/>
            <a:ext cx="17495397" cy="1968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99"/>
              </a:lnSpc>
            </a:pPr>
            <a:r>
              <a:rPr lang="en-US" sz="3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You notice a child has suddenly lost skills they previously demonstrated confidently, including language and social interaction.What is the most appropriate response?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8995059">
            <a:off x="-161008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0" y="0"/>
                </a:moveTo>
                <a:lnTo>
                  <a:pt x="2923397" y="0"/>
                </a:lnTo>
                <a:lnTo>
                  <a:pt x="2923397" y="2707796"/>
                </a:lnTo>
                <a:lnTo>
                  <a:pt x="0" y="2707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true" flipV="false" rot="-8994000">
            <a:off x="15496291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2923396" y="0"/>
                </a:moveTo>
                <a:lnTo>
                  <a:pt x="0" y="0"/>
                </a:lnTo>
                <a:lnTo>
                  <a:pt x="0" y="2707796"/>
                </a:lnTo>
                <a:lnTo>
                  <a:pt x="2923396" y="2707796"/>
                </a:lnTo>
                <a:lnTo>
                  <a:pt x="292339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848521" y="4384979"/>
            <a:ext cx="749298" cy="749298"/>
          </a:xfrm>
          <a:custGeom>
            <a:avLst/>
            <a:gdLst/>
            <a:ahLst/>
            <a:cxnLst/>
            <a:rect r="r" b="b" t="t" l="l"/>
            <a:pathLst>
              <a:path h="749298" w="749298">
                <a:moveTo>
                  <a:pt x="0" y="0"/>
                </a:moveTo>
                <a:lnTo>
                  <a:pt x="749298" y="0"/>
                </a:lnTo>
                <a:lnTo>
                  <a:pt x="749298" y="749298"/>
                </a:lnTo>
                <a:lnTo>
                  <a:pt x="0" y="7492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5574242" y="6690968"/>
            <a:ext cx="2944178" cy="12814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Encourage the child to practise the skills more often.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51239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a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9417203" y="6089652"/>
            <a:ext cx="3594384" cy="29959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Record your observations, discuss them with the SENCO and DSL and work in partnership with parents to understand the change.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084852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c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3632769" y="6476656"/>
            <a:ext cx="3495021" cy="1710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Compare the child with others in the class before deciding if there is a concern..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501440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d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300690" y="6423027"/>
            <a:ext cx="3318159" cy="1710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Assume it is just a developmental phase and wait a few months.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67827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b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30068" y="2068731"/>
            <a:ext cx="9519011" cy="1020714"/>
            <a:chOff x="0" y="0"/>
            <a:chExt cx="2763752" cy="29635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63752" cy="296354"/>
            </a:xfrm>
            <a:custGeom>
              <a:avLst/>
              <a:gdLst/>
              <a:ahLst/>
              <a:cxnLst/>
              <a:rect r="r" b="b" t="t" l="l"/>
              <a:pathLst>
                <a:path h="296354" w="2763752">
                  <a:moveTo>
                    <a:pt x="256055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60552" y="296354"/>
                  </a:lnTo>
                  <a:lnTo>
                    <a:pt x="2763752" y="148177"/>
                  </a:lnTo>
                  <a:lnTo>
                    <a:pt x="2560552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64945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691578" y="4474267"/>
            <a:ext cx="9519011" cy="1020714"/>
            <a:chOff x="0" y="0"/>
            <a:chExt cx="2763752" cy="2963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763752" cy="296354"/>
            </a:xfrm>
            <a:custGeom>
              <a:avLst/>
              <a:gdLst/>
              <a:ahLst/>
              <a:cxnLst/>
              <a:rect r="r" b="b" t="t" l="l"/>
              <a:pathLst>
                <a:path h="296354" w="2763752">
                  <a:moveTo>
                    <a:pt x="256055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60552" y="296354"/>
                  </a:lnTo>
                  <a:lnTo>
                    <a:pt x="2763752" y="148177"/>
                  </a:lnTo>
                  <a:lnTo>
                    <a:pt x="2560552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264945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921144" y="3272578"/>
            <a:ext cx="9408432" cy="1020714"/>
            <a:chOff x="0" y="0"/>
            <a:chExt cx="2731647" cy="29635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731647" cy="296354"/>
            </a:xfrm>
            <a:custGeom>
              <a:avLst/>
              <a:gdLst/>
              <a:ahLst/>
              <a:cxnLst/>
              <a:rect r="r" b="b" t="t" l="l"/>
              <a:pathLst>
                <a:path h="296354" w="2731647">
                  <a:moveTo>
                    <a:pt x="2528447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28447" y="296354"/>
                  </a:lnTo>
                  <a:lnTo>
                    <a:pt x="2731647" y="148177"/>
                  </a:lnTo>
                  <a:lnTo>
                    <a:pt x="2528447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2617347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2202936" y="5675955"/>
            <a:ext cx="9519011" cy="1020714"/>
            <a:chOff x="0" y="0"/>
            <a:chExt cx="2763752" cy="29635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763752" cy="296354"/>
            </a:xfrm>
            <a:custGeom>
              <a:avLst/>
              <a:gdLst/>
              <a:ahLst/>
              <a:cxnLst/>
              <a:rect r="r" b="b" t="t" l="l"/>
              <a:pathLst>
                <a:path h="296354" w="2763752">
                  <a:moveTo>
                    <a:pt x="256055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60552" y="296354"/>
                  </a:lnTo>
                  <a:lnTo>
                    <a:pt x="2763752" y="148177"/>
                  </a:lnTo>
                  <a:lnTo>
                    <a:pt x="2560552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264945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2978861" y="7020519"/>
            <a:ext cx="9408432" cy="1020714"/>
            <a:chOff x="0" y="0"/>
            <a:chExt cx="2731647" cy="29635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731647" cy="296354"/>
            </a:xfrm>
            <a:custGeom>
              <a:avLst/>
              <a:gdLst/>
              <a:ahLst/>
              <a:cxnLst/>
              <a:rect r="r" b="b" t="t" l="l"/>
              <a:pathLst>
                <a:path h="296354" w="2731647">
                  <a:moveTo>
                    <a:pt x="2528447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28447" y="296354"/>
                  </a:lnTo>
                  <a:lnTo>
                    <a:pt x="2731647" y="148177"/>
                  </a:lnTo>
                  <a:lnTo>
                    <a:pt x="2528447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28575"/>
              <a:ext cx="2617347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1302149" y="-405684"/>
            <a:ext cx="9654592" cy="5983473"/>
            <a:chOff x="0" y="0"/>
            <a:chExt cx="12872789" cy="7977964"/>
          </a:xfrm>
        </p:grpSpPr>
        <p:sp>
          <p:nvSpPr>
            <p:cNvPr name="Freeform 18" id="18"/>
            <p:cNvSpPr/>
            <p:nvPr/>
          </p:nvSpPr>
          <p:spPr>
            <a:xfrm flipH="false" flipV="false" rot="1254322">
              <a:off x="490275" y="95209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4"/>
                  </a:lnTo>
                  <a:lnTo>
                    <a:pt x="0" y="3863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-9805223">
              <a:off x="6397962" y="333123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5"/>
                  </a:lnTo>
                  <a:lnTo>
                    <a:pt x="0" y="3863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20" id="20"/>
          <p:cNvSpPr/>
          <p:nvPr/>
        </p:nvSpPr>
        <p:spPr>
          <a:xfrm flipH="false" flipV="false" rot="8032752">
            <a:off x="18451067" y="3285587"/>
            <a:ext cx="4536968" cy="2897988"/>
          </a:xfrm>
          <a:custGeom>
            <a:avLst/>
            <a:gdLst/>
            <a:ahLst/>
            <a:cxnLst/>
            <a:rect r="r" b="b" t="t" l="l"/>
            <a:pathLst>
              <a:path h="2897988" w="4536968">
                <a:moveTo>
                  <a:pt x="0" y="0"/>
                </a:moveTo>
                <a:lnTo>
                  <a:pt x="4536968" y="0"/>
                </a:lnTo>
                <a:lnTo>
                  <a:pt x="4536968" y="2897988"/>
                </a:lnTo>
                <a:lnTo>
                  <a:pt x="0" y="28979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-9805223">
            <a:off x="-983158" y="7455020"/>
            <a:ext cx="4536968" cy="2897988"/>
          </a:xfrm>
          <a:custGeom>
            <a:avLst/>
            <a:gdLst/>
            <a:ahLst/>
            <a:cxnLst/>
            <a:rect r="r" b="b" t="t" l="l"/>
            <a:pathLst>
              <a:path h="2897988" w="4536968">
                <a:moveTo>
                  <a:pt x="0" y="0"/>
                </a:moveTo>
                <a:lnTo>
                  <a:pt x="4536968" y="0"/>
                </a:lnTo>
                <a:lnTo>
                  <a:pt x="4536968" y="2897988"/>
                </a:lnTo>
                <a:lnTo>
                  <a:pt x="0" y="28979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3872962" y="8393657"/>
            <a:ext cx="10730456" cy="1020714"/>
            <a:chOff x="0" y="0"/>
            <a:chExt cx="3115484" cy="296354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3115483" cy="296354"/>
            </a:xfrm>
            <a:custGeom>
              <a:avLst/>
              <a:gdLst/>
              <a:ahLst/>
              <a:cxnLst/>
              <a:rect r="r" b="b" t="t" l="l"/>
              <a:pathLst>
                <a:path h="296354" w="3115483">
                  <a:moveTo>
                    <a:pt x="2912283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912283" y="296354"/>
                  </a:lnTo>
                  <a:lnTo>
                    <a:pt x="3115483" y="148177"/>
                  </a:lnTo>
                  <a:lnTo>
                    <a:pt x="2912283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28575"/>
              <a:ext cx="3001184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8304499" y="2233890"/>
            <a:ext cx="933692" cy="686264"/>
          </a:xfrm>
          <a:custGeom>
            <a:avLst/>
            <a:gdLst/>
            <a:ahLst/>
            <a:cxnLst/>
            <a:rect r="r" b="b" t="t" l="l"/>
            <a:pathLst>
              <a:path h="686264" w="933692">
                <a:moveTo>
                  <a:pt x="0" y="0"/>
                </a:moveTo>
                <a:lnTo>
                  <a:pt x="933692" y="0"/>
                </a:lnTo>
                <a:lnTo>
                  <a:pt x="933692" y="686263"/>
                </a:lnTo>
                <a:lnTo>
                  <a:pt x="0" y="6862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558570" y="323850"/>
            <a:ext cx="9179931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the journey ahead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028700" y="2326647"/>
            <a:ext cx="7284477" cy="476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4"/>
              </a:lnSpc>
            </a:pPr>
            <a:r>
              <a:rPr lang="en-US" sz="2995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Understanding Typical Child Development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2462012" y="4662497"/>
            <a:ext cx="7216510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Assessment Without Creating Workload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691578" y="3530495"/>
            <a:ext cx="6621599" cy="476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4"/>
              </a:lnSpc>
            </a:pPr>
            <a:r>
              <a:rPr lang="en-US" sz="2995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Observation That Matters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2990630" y="5896754"/>
            <a:ext cx="8494466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Identifying Children Who Need Additional Support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3766556" y="7271977"/>
            <a:ext cx="5581057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Working with Parents as Partners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589251" y="2051303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 u="none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1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180326" y="3230650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2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950760" y="4434049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3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2462118" y="5611169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4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3238044" y="6981164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5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4101464" y="8351729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6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4670938" y="8641307"/>
            <a:ext cx="9408432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Us</a:t>
            </a:r>
            <a:r>
              <a:rPr lang="en-US" sz="300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ing Assessment to Inform Provision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D48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06372" y="2209800"/>
            <a:ext cx="13348140" cy="71767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By the end of today's session you will: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✓ Understand why knowledge of child development underpins outstanding Early Years practice.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✓ Explore the difference between typical development and individual variation.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✓ Reflect on how understanding child developmen</a:t>
            </a:r>
            <a:r>
              <a:rPr lang="en-US" sz="33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 h</a:t>
            </a:r>
            <a:r>
              <a:rPr lang="en-US" sz="33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el</a:t>
            </a:r>
            <a:r>
              <a:rPr lang="en-US" sz="33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ps </a:t>
            </a:r>
            <a:r>
              <a:rPr lang="en-US" sz="33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us meet every</a:t>
            </a:r>
            <a:r>
              <a:rPr lang="en-US" sz="33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child's </a:t>
            </a:r>
            <a:r>
              <a:rPr lang="en-US" sz="33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needs.</a:t>
            </a:r>
          </a:p>
          <a:p>
            <a:pPr algn="l">
              <a:lnSpc>
                <a:spcPts val="4419"/>
              </a:lnSpc>
            </a:pPr>
          </a:p>
          <a:p>
            <a:pPr algn="ctr">
              <a:lnSpc>
                <a:spcPts val="4419"/>
              </a:lnSpc>
            </a:pPr>
          </a:p>
          <a:p>
            <a:pPr algn="ctr">
              <a:lnSpc>
                <a:spcPts val="4419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406372" y="323850"/>
            <a:ext cx="10704092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Success Criteria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1093235">
            <a:off x="13500364" y="4298093"/>
            <a:ext cx="6537838" cy="6849164"/>
          </a:xfrm>
          <a:custGeom>
            <a:avLst/>
            <a:gdLst/>
            <a:ahLst/>
            <a:cxnLst/>
            <a:rect r="r" b="b" t="t" l="l"/>
            <a:pathLst>
              <a:path h="6849164" w="6537838">
                <a:moveTo>
                  <a:pt x="0" y="0"/>
                </a:moveTo>
                <a:lnTo>
                  <a:pt x="6537838" y="0"/>
                </a:lnTo>
                <a:lnTo>
                  <a:pt x="6537838" y="6849164"/>
                </a:lnTo>
                <a:lnTo>
                  <a:pt x="0" y="68491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3263651">
            <a:off x="13422597" y="3383683"/>
            <a:ext cx="2666122" cy="3519633"/>
          </a:xfrm>
          <a:custGeom>
            <a:avLst/>
            <a:gdLst/>
            <a:ahLst/>
            <a:cxnLst/>
            <a:rect r="r" b="b" t="t" l="l"/>
            <a:pathLst>
              <a:path h="3519633" w="2666122">
                <a:moveTo>
                  <a:pt x="0" y="0"/>
                </a:moveTo>
                <a:lnTo>
                  <a:pt x="2666122" y="0"/>
                </a:lnTo>
                <a:lnTo>
                  <a:pt x="2666122" y="3519634"/>
                </a:lnTo>
                <a:lnTo>
                  <a:pt x="0" y="35196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925265">
            <a:off x="14482333" y="1330340"/>
            <a:ext cx="2867578" cy="2867578"/>
          </a:xfrm>
          <a:custGeom>
            <a:avLst/>
            <a:gdLst/>
            <a:ahLst/>
            <a:cxnLst/>
            <a:rect r="r" b="b" t="t" l="l"/>
            <a:pathLst>
              <a:path h="2867578" w="2867578">
                <a:moveTo>
                  <a:pt x="0" y="0"/>
                </a:moveTo>
                <a:lnTo>
                  <a:pt x="2867578" y="0"/>
                </a:lnTo>
                <a:lnTo>
                  <a:pt x="2867578" y="2867579"/>
                </a:lnTo>
                <a:lnTo>
                  <a:pt x="0" y="28675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2286252" y="-796532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0164406">
            <a:off x="16996813" y="1900787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20299" y="414338"/>
            <a:ext cx="9582694" cy="1152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520"/>
              </a:lnSpc>
              <a:spcBef>
                <a:spcPct val="0"/>
              </a:spcBef>
            </a:pPr>
            <a:r>
              <a:rPr lang="en-US" sz="7100" spc="433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Why This Matters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12249599" y="7482393"/>
            <a:ext cx="9654592" cy="5983473"/>
            <a:chOff x="0" y="0"/>
            <a:chExt cx="12872789" cy="7977964"/>
          </a:xfrm>
        </p:grpSpPr>
        <p:sp>
          <p:nvSpPr>
            <p:cNvPr name="Freeform 4" id="4"/>
            <p:cNvSpPr/>
            <p:nvPr/>
          </p:nvSpPr>
          <p:spPr>
            <a:xfrm flipH="false" flipV="false" rot="1254322">
              <a:off x="490275" y="95209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4"/>
                  </a:lnTo>
                  <a:lnTo>
                    <a:pt x="0" y="3863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-9805223">
              <a:off x="6397962" y="333123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5"/>
                  </a:lnTo>
                  <a:lnTo>
                    <a:pt x="0" y="3863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-1357374" y="7565145"/>
            <a:ext cx="9654592" cy="5983473"/>
            <a:chOff x="0" y="0"/>
            <a:chExt cx="12872789" cy="7977964"/>
          </a:xfrm>
        </p:grpSpPr>
        <p:sp>
          <p:nvSpPr>
            <p:cNvPr name="Freeform 7" id="7"/>
            <p:cNvSpPr/>
            <p:nvPr/>
          </p:nvSpPr>
          <p:spPr>
            <a:xfrm flipH="false" flipV="false" rot="1254322">
              <a:off x="490275" y="95209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4"/>
                  </a:lnTo>
                  <a:lnTo>
                    <a:pt x="0" y="3863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-9805223">
              <a:off x="6397962" y="333123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5"/>
                  </a:lnTo>
                  <a:lnTo>
                    <a:pt x="0" y="3863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520299" y="2033014"/>
            <a:ext cx="18042024" cy="68078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59"/>
              </a:lnSpc>
              <a:spcBef>
                <a:spcPct val="0"/>
              </a:spcBef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Ever</a:t>
            </a: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y decision we make begins with understanding the child in front of us.</a:t>
            </a:r>
          </a:p>
          <a:p>
            <a:pPr algn="l">
              <a:lnSpc>
                <a:spcPts val="4159"/>
              </a:lnSpc>
              <a:spcBef>
                <a:spcPct val="0"/>
              </a:spcBef>
            </a:pPr>
          </a:p>
          <a:p>
            <a:pPr algn="l">
              <a:lnSpc>
                <a:spcPts val="4159"/>
              </a:lnSpc>
              <a:spcBef>
                <a:spcPct val="0"/>
              </a:spcBef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When we understand child development, we can:</a:t>
            </a:r>
          </a:p>
          <a:p>
            <a:pPr algn="l">
              <a:lnSpc>
                <a:spcPts val="4159"/>
              </a:lnSpc>
              <a:spcBef>
                <a:spcPct val="0"/>
              </a:spcBef>
            </a:pPr>
          </a:p>
          <a:p>
            <a:pPr algn="l">
              <a:lnSpc>
                <a:spcPts val="4159"/>
              </a:lnSpc>
              <a:spcBef>
                <a:spcPct val="0"/>
              </a:spcBef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✔ Recognise what children are ready for.</a:t>
            </a:r>
          </a:p>
          <a:p>
            <a:pPr algn="l">
              <a:lnSpc>
                <a:spcPts val="4159"/>
              </a:lnSpc>
              <a:spcBef>
                <a:spcPct val="0"/>
              </a:spcBef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✔ Identify when they may need additional support.</a:t>
            </a:r>
          </a:p>
          <a:p>
            <a:pPr algn="l">
              <a:lnSpc>
                <a:spcPts val="4159"/>
              </a:lnSpc>
              <a:spcBef>
                <a:spcPct val="0"/>
              </a:spcBef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✔ Plan appropriate experiences.</a:t>
            </a:r>
          </a:p>
          <a:p>
            <a:pPr algn="l">
              <a:lnSpc>
                <a:spcPts val="4159"/>
              </a:lnSpc>
              <a:spcBef>
                <a:spcPct val="0"/>
              </a:spcBef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✔ Avoid unrealistic expectations.</a:t>
            </a:r>
          </a:p>
          <a:p>
            <a:pPr algn="l">
              <a:lnSpc>
                <a:spcPts val="4159"/>
              </a:lnSpc>
              <a:spcBef>
                <a:spcPct val="0"/>
              </a:spcBef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✔ Celebrate progress.</a:t>
            </a:r>
          </a:p>
          <a:p>
            <a:pPr algn="l">
              <a:lnSpc>
                <a:spcPts val="4159"/>
              </a:lnSpc>
              <a:spcBef>
                <a:spcPct val="0"/>
              </a:spcBef>
            </a:pPr>
          </a:p>
          <a:p>
            <a:pPr algn="ctr">
              <a:lnSpc>
                <a:spcPts val="4159"/>
              </a:lnSpc>
              <a:spcBef>
                <a:spcPct val="0"/>
              </a:spcBef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Knowledge of child development helps us respond to children—not simply to age expectations.</a:t>
            </a:r>
          </a:p>
          <a:p>
            <a:pPr algn="l">
              <a:lnSpc>
                <a:spcPts val="4159"/>
              </a:lnSpc>
              <a:spcBef>
                <a:spcPct val="0"/>
              </a:spcBef>
            </a:pPr>
          </a:p>
          <a:p>
            <a:pPr algn="l">
              <a:lnSpc>
                <a:spcPts val="415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60266" y="323850"/>
            <a:ext cx="17907102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What Does the Research Say?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580604" y="2277967"/>
            <a:ext cx="17816451" cy="77292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Research consistently shows that children develop across similar developmental pathways, but:</a:t>
            </a:r>
          </a:p>
          <a:p>
            <a:pPr algn="l">
              <a:lnSpc>
                <a:spcPts val="4419"/>
              </a:lnSpc>
            </a:pP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development is not linear</a:t>
            </a: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progress is not the same for every child</a:t>
            </a: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strengths and needs differ</a:t>
            </a: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children of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ten make rapid progress in one area while consolidating another.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EYFS reminds us that every child i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 unique.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Knowing developmental milestones helps us notice patterns—not label children.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</p:txBody>
      </p:sp>
      <p:grpSp>
        <p:nvGrpSpPr>
          <p:cNvPr name="Group 4" id="4"/>
          <p:cNvGrpSpPr/>
          <p:nvPr/>
        </p:nvGrpSpPr>
        <p:grpSpPr>
          <a:xfrm rot="6738999">
            <a:off x="12296865" y="5270224"/>
            <a:ext cx="7021138" cy="5995809"/>
            <a:chOff x="0" y="0"/>
            <a:chExt cx="9361517" cy="7994412"/>
          </a:xfrm>
        </p:grpSpPr>
        <p:sp>
          <p:nvSpPr>
            <p:cNvPr name="Freeform 5" id="5"/>
            <p:cNvSpPr/>
            <p:nvPr/>
          </p:nvSpPr>
          <p:spPr>
            <a:xfrm flipH="false" flipV="false" rot="707898">
              <a:off x="309533" y="340140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3" y="0"/>
                  </a:lnTo>
                  <a:lnTo>
                    <a:pt x="3679203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-6988485">
              <a:off x="3876044" y="1152596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2" y="0"/>
                  </a:lnTo>
                  <a:lnTo>
                    <a:pt x="3679202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-10298734">
              <a:off x="5454262" y="4337346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2" y="0"/>
                  </a:lnTo>
                  <a:lnTo>
                    <a:pt x="3679202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780768" y="6169201"/>
            <a:ext cx="3618936" cy="5279614"/>
          </a:xfrm>
          <a:custGeom>
            <a:avLst/>
            <a:gdLst/>
            <a:ahLst/>
            <a:cxnLst/>
            <a:rect r="r" b="b" t="t" l="l"/>
            <a:pathLst>
              <a:path h="5279614" w="3618936">
                <a:moveTo>
                  <a:pt x="0" y="0"/>
                </a:moveTo>
                <a:lnTo>
                  <a:pt x="3618936" y="0"/>
                </a:lnTo>
                <a:lnTo>
                  <a:pt x="3618936" y="5279614"/>
                </a:lnTo>
                <a:lnTo>
                  <a:pt x="0" y="52796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63979" y="730556"/>
            <a:ext cx="18390032" cy="1114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280"/>
              </a:lnSpc>
              <a:spcBef>
                <a:spcPct val="0"/>
              </a:spcBef>
            </a:pPr>
            <a:r>
              <a:rPr lang="en-US" sz="6900" spc="420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Development Is Not a Race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91518" y="2364235"/>
            <a:ext cx="8020280" cy="71767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Imagin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 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hree children learning to walk.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One walks at 10 months.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One at 14 months.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One at 17 months.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Each may be developing typically.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ctr">
              <a:lnSpc>
                <a:spcPts val="4419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9516737" y="3816625"/>
            <a:ext cx="12140588" cy="8834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Children develop: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🧠 Cognitively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💬 Linguistically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❤️ Socially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🏃 Physically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😊 Emotionally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...at different rates.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Comparison rarely helps. Understanding does.</a:t>
            </a: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l">
              <a:lnSpc>
                <a:spcPts val="4419"/>
              </a:lnSpc>
              <a:spcBef>
                <a:spcPct val="0"/>
              </a:spcBef>
            </a:pPr>
          </a:p>
          <a:p>
            <a:pPr algn="ctr">
              <a:lnSpc>
                <a:spcPts val="441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521215" y="1886528"/>
            <a:ext cx="13883840" cy="10491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No ar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of develo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pment exists 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 isolation.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For example: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Strong communication supports: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📖 Lit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eracy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🤝 Fri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ends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hips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❤️ Emotional regulation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🧠 Thinking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Likewise: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hysical development influences writing.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Em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otional security influences learning.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Language influences everything.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Supporting one area often strengthens many others.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  <a:p>
            <a:pPr algn="ctr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-176270" y="6003417"/>
            <a:ext cx="3238264" cy="4724258"/>
          </a:xfrm>
          <a:custGeom>
            <a:avLst/>
            <a:gdLst/>
            <a:ahLst/>
            <a:cxnLst/>
            <a:rect r="r" b="b" t="t" l="l"/>
            <a:pathLst>
              <a:path h="4724258" w="3238264">
                <a:moveTo>
                  <a:pt x="0" y="0"/>
                </a:moveTo>
                <a:lnTo>
                  <a:pt x="3238264" y="0"/>
                </a:lnTo>
                <a:lnTo>
                  <a:pt x="3238264" y="4724258"/>
                </a:lnTo>
                <a:lnTo>
                  <a:pt x="0" y="47242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98068" y="323850"/>
            <a:ext cx="18059526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Development Is Interconnected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51212" y="323850"/>
            <a:ext cx="17661588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Development Through Observation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763057" y="2386742"/>
            <a:ext cx="12175815" cy="662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We don't understa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nd children by ticking boxes.</a:t>
            </a:r>
          </a:p>
          <a:p>
            <a:pPr algn="just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We understand children by noticing.</a:t>
            </a:r>
          </a:p>
          <a:p>
            <a:pPr algn="just">
              <a:lnSpc>
                <a:spcPts val="4419"/>
              </a:lnSpc>
            </a:pPr>
          </a:p>
          <a:p>
            <a:pPr algn="just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Ask yourself:</a:t>
            </a:r>
          </a:p>
          <a:p>
            <a:pPr algn="just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fascinates this child?</a:t>
            </a:r>
          </a:p>
          <a:p>
            <a:pPr algn="just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are they confident doing?</a:t>
            </a:r>
          </a:p>
          <a:p>
            <a:pPr algn="just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do they avoid?</a:t>
            </a:r>
          </a:p>
          <a:p>
            <a:pPr algn="just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How do they communicate?</a:t>
            </a:r>
          </a:p>
          <a:p>
            <a:pPr algn="just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How do they solve problems?</a:t>
            </a:r>
          </a:p>
          <a:p>
            <a:pPr algn="just">
              <a:lnSpc>
                <a:spcPts val="4419"/>
              </a:lnSpc>
            </a:pPr>
          </a:p>
          <a:p>
            <a:pPr algn="ctr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Observation tells us far more than assumptions ever will.</a:t>
            </a:r>
          </a:p>
          <a:p>
            <a:pPr algn="just">
              <a:lnSpc>
                <a:spcPts val="4419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2912071">
            <a:off x="15911535" y="-422196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912071">
            <a:off x="15867327" y="7968985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2912071">
            <a:off x="15867327" y="2531812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912071">
            <a:off x="15655112" y="5530673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75403" y="323850"/>
            <a:ext cx="15224193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Typical Doesn't Mean Identical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10864" y="2209800"/>
            <a:ext cx="14372321" cy="71767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Development guidance helps u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 recognise what children often do at different stages.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It should never become: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❌ A che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cklis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 to rush through.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Instead ask: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"What is this child showing me today?"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Children don't all arrive at the same destination by the same route.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Our role is to understand the journey.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2912071">
            <a:off x="15577357" y="7968985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912071">
            <a:off x="15577357" y="5192734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2912071">
            <a:off x="15577357" y="2488698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912071">
            <a:off x="15577357" y="-260615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84928" y="323850"/>
            <a:ext cx="15224193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Watch It in Action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10864" y="1843087"/>
            <a:ext cx="14372321" cy="8834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Observe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one child during child-initiated play.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Ask yourself:</a:t>
            </a:r>
          </a:p>
          <a:p>
            <a:pPr algn="l">
              <a:lnSpc>
                <a:spcPts val="4419"/>
              </a:lnSpc>
            </a:pP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skills are emerging?</a:t>
            </a: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Which Characteristics of Effective Learni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ng are vi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ible?</a:t>
            </a: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strengths can I identify?</a:t>
            </a: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here might gentle support help next?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Suggested viewing:</a:t>
            </a:r>
          </a:p>
          <a:p>
            <a:pPr algn="l">
              <a:lnSpc>
                <a:spcPts val="4419"/>
              </a:lnSpc>
            </a:pP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irth to 5 Matters</a:t>
            </a: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Early Excellence – Observation and Assessment</a:t>
            </a: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EEF – Pr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eparing for Literacy</a:t>
            </a:r>
          </a:p>
          <a:p>
            <a:pPr algn="l" marL="734056" indent="-367028" lvl="1">
              <a:lnSpc>
                <a:spcPts val="4419"/>
              </a:lnSpc>
              <a:buFont typeface="Arial"/>
              <a:buChar char="•"/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Early Years Stronger Practice Hubs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2912071">
            <a:off x="15577357" y="7968985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912071">
            <a:off x="15577357" y="5192734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2912071">
            <a:off x="15577357" y="2488698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912071">
            <a:off x="15577357" y="-260615"/>
            <a:ext cx="2783946" cy="2578630"/>
          </a:xfrm>
          <a:custGeom>
            <a:avLst/>
            <a:gdLst/>
            <a:ahLst/>
            <a:cxnLst/>
            <a:rect r="r" b="b" t="t" l="l"/>
            <a:pathLst>
              <a:path h="2578630" w="2783946">
                <a:moveTo>
                  <a:pt x="0" y="0"/>
                </a:moveTo>
                <a:lnTo>
                  <a:pt x="2783946" y="0"/>
                </a:lnTo>
                <a:lnTo>
                  <a:pt x="2783946" y="2578630"/>
                </a:lnTo>
                <a:lnTo>
                  <a:pt x="0" y="2578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374915" y="2025167"/>
            <a:ext cx="15416107" cy="9276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Looking Beyond the Milestones</a:t>
            </a:r>
          </a:p>
          <a:p>
            <a:pPr algn="just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Working with colleagues, choose one child you know well.</a:t>
            </a:r>
          </a:p>
          <a:p>
            <a:pPr algn="just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Discuss:</a:t>
            </a:r>
          </a:p>
          <a:p>
            <a:pPr algn="just" marL="820414" indent="-410207" lvl="1">
              <a:lnSpc>
                <a:spcPts val="4939"/>
              </a:lnSpc>
              <a:buFont typeface="Arial"/>
              <a:buChar char="•"/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are this child's greatest strengths?</a:t>
            </a:r>
          </a:p>
          <a:p>
            <a:pPr algn="just" marL="820414" indent="-410207" lvl="1">
              <a:lnSpc>
                <a:spcPts val="4939"/>
              </a:lnSpc>
              <a:buFont typeface="Arial"/>
              <a:buChar char="•"/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motivates them?</a:t>
            </a:r>
          </a:p>
          <a:p>
            <a:pPr algn="just" marL="820414" indent="-410207" lvl="1">
              <a:lnSpc>
                <a:spcPts val="4939"/>
              </a:lnSpc>
              <a:buFont typeface="Arial"/>
              <a:buChar char="•"/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progress have they made recently?</a:t>
            </a:r>
          </a:p>
          <a:p>
            <a:pPr algn="just" marL="820414" indent="-410207" lvl="1">
              <a:lnSpc>
                <a:spcPts val="4939"/>
              </a:lnSpc>
              <a:buFont typeface="Arial"/>
              <a:buChar char="•"/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developmental knowledge helps explain what you're seeing?</a:t>
            </a:r>
          </a:p>
          <a:p>
            <a:pPr algn="just" marL="820414" indent="-410207" lvl="1">
              <a:lnSpc>
                <a:spcPts val="4939"/>
              </a:lnSpc>
              <a:buFont typeface="Arial"/>
              <a:buChar char="•"/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might be the next small step?</a:t>
            </a:r>
          </a:p>
          <a:p>
            <a:pPr algn="just">
              <a:lnSpc>
                <a:spcPts val="4939"/>
              </a:lnSpc>
            </a:pPr>
          </a:p>
          <a:p>
            <a:pPr algn="just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Remember:</a:t>
            </a:r>
          </a:p>
          <a:p>
            <a:pPr algn="just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conversation should begin with strengths—not gaps</a:t>
            </a:r>
          </a:p>
          <a:p>
            <a:pPr algn="just">
              <a:lnSpc>
                <a:spcPts val="4939"/>
              </a:lnSpc>
            </a:pPr>
          </a:p>
          <a:p>
            <a:pPr algn="just">
              <a:lnSpc>
                <a:spcPts val="4939"/>
              </a:lnSpc>
            </a:pPr>
          </a:p>
          <a:p>
            <a:pPr algn="just">
              <a:lnSpc>
                <a:spcPts val="4939"/>
              </a:lnSpc>
            </a:pPr>
          </a:p>
          <a:p>
            <a:pPr algn="just">
              <a:lnSpc>
                <a:spcPts val="4939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3671105" y="323850"/>
            <a:ext cx="10945790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Reflection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8167581">
            <a:off x="-155657" y="-215412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167581">
            <a:off x="-473310" y="8678872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8167581">
            <a:off x="-473310" y="6517730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8167581">
            <a:off x="-629382" y="4147160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8167581">
            <a:off x="-155657" y="1933262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374915" y="1959032"/>
            <a:ext cx="15416107" cy="7419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Ask yourself:</a:t>
            </a:r>
          </a:p>
          <a:p>
            <a:pPr algn="just">
              <a:lnSpc>
                <a:spcPts val="4939"/>
              </a:lnSpc>
            </a:pPr>
          </a:p>
          <a:p>
            <a:pPr algn="just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</a:t>
            </a: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 I know my children...</a:t>
            </a:r>
          </a:p>
          <a:p>
            <a:pPr algn="just">
              <a:lnSpc>
                <a:spcPts val="4939"/>
              </a:lnSpc>
            </a:pPr>
          </a:p>
          <a:p>
            <a:pPr algn="just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Or do I know developmental milestones?</a:t>
            </a:r>
          </a:p>
          <a:p>
            <a:pPr algn="just">
              <a:lnSpc>
                <a:spcPts val="4939"/>
              </a:lnSpc>
            </a:pPr>
          </a:p>
          <a:p>
            <a:pPr algn="just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Ou</a:t>
            </a: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tstanding practitioners know both.</a:t>
            </a:r>
          </a:p>
          <a:p>
            <a:pPr algn="just">
              <a:lnSpc>
                <a:spcPts val="4939"/>
              </a:lnSpc>
            </a:pPr>
          </a:p>
          <a:p>
            <a:pPr algn="just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</a:t>
            </a: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evelopmental knowledge provides the map.</a:t>
            </a:r>
          </a:p>
          <a:p>
            <a:pPr algn="just">
              <a:lnSpc>
                <a:spcPts val="4939"/>
              </a:lnSpc>
            </a:pPr>
          </a:p>
          <a:p>
            <a:pPr algn="just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Observation tells us where each child is on their journey.</a:t>
            </a:r>
          </a:p>
          <a:p>
            <a:pPr algn="just">
              <a:lnSpc>
                <a:spcPts val="4939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4308441" y="323850"/>
            <a:ext cx="10945790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Reflection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8167581">
            <a:off x="-155657" y="-215412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167581">
            <a:off x="-473310" y="8678872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8167581">
            <a:off x="-473310" y="6517730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8167581">
            <a:off x="-629382" y="4147160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8167581">
            <a:off x="-155657" y="1933262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89744" y="173630"/>
            <a:ext cx="16908512" cy="1152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7000" spc="427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⭐ CPD Sparks F</a:t>
            </a:r>
            <a:r>
              <a:rPr lang="en-US" sz="7000" spc="427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eature – Know the Child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543203" y="2248535"/>
            <a:ext cx="17597447" cy="8038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Choose one child this week and complete these four prompts:</a:t>
            </a:r>
          </a:p>
          <a:p>
            <a:pPr algn="l">
              <a:lnSpc>
                <a:spcPts val="4939"/>
              </a:lnSpc>
            </a:pPr>
          </a:p>
          <a:p>
            <a:pPr algn="l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🌟 What are they brilliant at?</a:t>
            </a:r>
          </a:p>
          <a:p>
            <a:pPr algn="l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❤️ What genuinely interests or motivates them?</a:t>
            </a:r>
          </a:p>
          <a:p>
            <a:pPr algn="l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🌱 What is their next realistic developmental step?</a:t>
            </a:r>
          </a:p>
          <a:p>
            <a:pPr algn="l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🤝 What can I do differently this week to help them achieve it?</a:t>
            </a:r>
          </a:p>
          <a:p>
            <a:pPr algn="l">
              <a:lnSpc>
                <a:spcPts val="4939"/>
              </a:lnSpc>
            </a:pPr>
          </a:p>
          <a:p>
            <a:pPr algn="l">
              <a:lnSpc>
                <a:spcPts val="4939"/>
              </a:lnSpc>
            </a:pPr>
            <a:r>
              <a:rPr lang="en-US" sz="3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Finish with one final reflection:</a:t>
            </a:r>
          </a:p>
          <a:p>
            <a:pPr algn="l">
              <a:lnSpc>
                <a:spcPts val="4939"/>
              </a:lnSpc>
            </a:pPr>
          </a:p>
          <a:p>
            <a:pPr algn="ctr">
              <a:lnSpc>
                <a:spcPts val="4939"/>
              </a:lnSpc>
            </a:pPr>
            <a:r>
              <a:rPr lang="en-US" sz="37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"Children don't need us to know everything about child development. They need us to use what we know about child development to understand them better."</a:t>
            </a:r>
          </a:p>
          <a:p>
            <a:pPr algn="l">
              <a:lnSpc>
                <a:spcPts val="4939"/>
              </a:lnSpc>
            </a:pPr>
          </a:p>
          <a:p>
            <a:pPr algn="l">
              <a:lnSpc>
                <a:spcPts val="4939"/>
              </a:lnSpc>
            </a:pP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124604" y="7801445"/>
            <a:ext cx="2191808" cy="2485555"/>
          </a:xfrm>
          <a:custGeom>
            <a:avLst/>
            <a:gdLst/>
            <a:ahLst/>
            <a:cxnLst/>
            <a:rect r="r" b="b" t="t" l="l"/>
            <a:pathLst>
              <a:path h="2485555" w="2191808">
                <a:moveTo>
                  <a:pt x="0" y="0"/>
                </a:moveTo>
                <a:lnTo>
                  <a:pt x="2191808" y="0"/>
                </a:lnTo>
                <a:lnTo>
                  <a:pt x="2191808" y="2485555"/>
                </a:lnTo>
                <a:lnTo>
                  <a:pt x="0" y="24855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28064" y="323850"/>
            <a:ext cx="8144755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evidence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-67204" y="7801445"/>
            <a:ext cx="2191808" cy="2485555"/>
          </a:xfrm>
          <a:custGeom>
            <a:avLst/>
            <a:gdLst/>
            <a:ahLst/>
            <a:cxnLst/>
            <a:rect r="r" b="b" t="t" l="l"/>
            <a:pathLst>
              <a:path h="2485555" w="2191808">
                <a:moveTo>
                  <a:pt x="0" y="0"/>
                </a:moveTo>
                <a:lnTo>
                  <a:pt x="2191808" y="0"/>
                </a:lnTo>
                <a:lnTo>
                  <a:pt x="2191808" y="2485555"/>
                </a:lnTo>
                <a:lnTo>
                  <a:pt x="0" y="24855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167581">
            <a:off x="16074943" y="-259480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1"/>
                </a:lnTo>
                <a:lnTo>
                  <a:pt x="0" y="199268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8167581">
            <a:off x="14086961" y="379499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146299" y="2512764"/>
            <a:ext cx="3754785" cy="55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  <a:spcBef>
                <a:spcPct val="0"/>
              </a:spcBef>
            </a:pPr>
            <a:r>
              <a:rPr lang="en-US" sz="3399" spc="207" u="sng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  <a:hlinkClick r:id="rId6" tooltip="https://birthto5matters.org.uk"/>
              </a:rPr>
              <a:t>Birth to 5 Matters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157327" y="3941514"/>
            <a:ext cx="4227612" cy="55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  <a:spcBef>
                <a:spcPct val="0"/>
              </a:spcBef>
            </a:pPr>
            <a:r>
              <a:rPr lang="en-US" sz="3399" spc="207" u="sng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  <a:hlinkClick r:id="rId7" tooltip="https://www.gov.uk/government/publications/development-matters--2"/>
              </a:rPr>
              <a:t>Development Matters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462563" y="5105400"/>
            <a:ext cx="10193332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  <a:spcBef>
                <a:spcPct val="0"/>
              </a:spcBef>
            </a:pPr>
            <a:r>
              <a:rPr lang="en-US" sz="3399" spc="207" u="sng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  <a:hlinkClick r:id="rId8" tooltip="https://educationendowmentfoundation.org.uk/education-evidence/guidance-reports/preparing-for-literacy"/>
              </a:rPr>
              <a:t>Education Endowment Foundation</a:t>
            </a:r>
          </a:p>
          <a:p>
            <a:pPr algn="ctr">
              <a:lnSpc>
                <a:spcPts val="4079"/>
              </a:lnSpc>
              <a:spcBef>
                <a:spcPct val="0"/>
              </a:spcBef>
            </a:pPr>
            <a:r>
              <a:rPr lang="en-US" sz="3399" spc="207" u="sng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  <a:hlinkClick r:id="rId9" tooltip="https://educationendowmentfoundation.org.uk/education-evidence/guidance-reports/preparing-for-literacy"/>
              </a:rPr>
              <a:t>Preparing for Literacy Guidance Report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DAHRafS4mQM</dc:identifier>
  <dcterms:modified xsi:type="dcterms:W3CDTF">2011-08-01T06:04:30Z</dcterms:modified>
  <cp:revision>1</cp:revision>
  <dc:title>1 - Understanding Typical Child Development</dc:title>
</cp:coreProperties>
</file>