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8288000" cy="10287000"/>
  <p:notesSz cx="6858000" cy="9144000"/>
  <p:embeddedFontLst>
    <p:embeddedFont>
      <p:font typeface="Scripter" charset="1" panose="00000000000000000000"/>
      <p:regular r:id="rId21"/>
    </p:embeddedFont>
    <p:embeddedFont>
      <p:font typeface="Glacial Indifference" charset="1" panose="00000000000000000000"/>
      <p:regular r:id="rId22"/>
    </p:embeddedFont>
    <p:embeddedFont>
      <p:font typeface="Glacial Indifference Bold" charset="1" panose="00000800000000000000"/>
      <p:regular r:id="rId23"/>
    </p:embeddedFont>
    <p:embeddedFont>
      <p:font typeface="Glacial Indifference Italics" charset="1" panose="00000000000000000000"/>
      <p:regular r:id="rId24"/>
    </p:embeddedFont>
    <p:embeddedFont>
      <p:font typeface="Glacial Indifference Bold Italics" charset="1" panose="0000080000000000000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Relationship Id="rId6" Target="../media/image21.png" Type="http://schemas.openxmlformats.org/officeDocument/2006/relationships/image"/><Relationship Id="rId7" Target="../media/image22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5.png" Type="http://schemas.openxmlformats.org/officeDocument/2006/relationships/image"/><Relationship Id="rId5" Target="../media/image26.svg" Type="http://schemas.openxmlformats.org/officeDocument/2006/relationships/image"/><Relationship Id="rId6" Target="../media/image27.png" Type="http://schemas.openxmlformats.org/officeDocument/2006/relationships/image"/><Relationship Id="rId7" Target="../media/image28.svg" Type="http://schemas.openxmlformats.org/officeDocument/2006/relationships/image"/><Relationship Id="rId8" Target="../media/image29.png" Type="http://schemas.openxmlformats.org/officeDocument/2006/relationships/image"/><Relationship Id="rId9" Target="../media/image30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1.png" Type="http://schemas.openxmlformats.org/officeDocument/2006/relationships/image"/><Relationship Id="rId3" Target="../media/image32.svg" Type="http://schemas.openxmlformats.org/officeDocument/2006/relationships/image"/><Relationship Id="rId4" Target="../media/image33.png" Type="http://schemas.openxmlformats.org/officeDocument/2006/relationships/image"/><Relationship Id="rId5" Target="../media/image34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5.png" Type="http://schemas.openxmlformats.org/officeDocument/2006/relationships/image"/><Relationship Id="rId3" Target="../media/image36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1.png" Type="http://schemas.openxmlformats.org/officeDocument/2006/relationships/image"/><Relationship Id="rId3" Target="../media/image32.svg" Type="http://schemas.openxmlformats.org/officeDocument/2006/relationships/image"/><Relationship Id="rId4" Target="../media/image33.png" Type="http://schemas.openxmlformats.org/officeDocument/2006/relationships/image"/><Relationship Id="rId5" Target="../media/image34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7.png" Type="http://schemas.openxmlformats.org/officeDocument/2006/relationships/image"/><Relationship Id="rId3" Target="../media/image38.svg" Type="http://schemas.openxmlformats.org/officeDocument/2006/relationships/image"/><Relationship Id="rId4" Target="../media/image39.png" Type="http://schemas.openxmlformats.org/officeDocument/2006/relationships/image"/><Relationship Id="rId5" Target="../media/image40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1.png" Type="http://schemas.openxmlformats.org/officeDocument/2006/relationships/image"/><Relationship Id="rId3" Target="../media/image42.svg" Type="http://schemas.openxmlformats.org/officeDocument/2006/relationships/image"/><Relationship Id="rId4" Target="../media/image43.png" Type="http://schemas.openxmlformats.org/officeDocument/2006/relationships/image"/><Relationship Id="rId5" Target="../media/image44.svg" Type="http://schemas.openxmlformats.org/officeDocument/2006/relationships/image"/><Relationship Id="rId6" Target="../media/image45.png" Type="http://schemas.openxmlformats.org/officeDocument/2006/relationships/image"/><Relationship Id="rId7" Target="../media/image46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7.png" Type="http://schemas.openxmlformats.org/officeDocument/2006/relationships/image"/><Relationship Id="rId3" Target="../media/image48.svg" Type="http://schemas.openxmlformats.org/officeDocument/2006/relationships/image"/><Relationship Id="rId4" Target="https://educationendowmentfoundation.org.uk/education-evidence/guidance-reports/feedback" TargetMode="External" Type="http://schemas.openxmlformats.org/officeDocument/2006/relationships/hyperlink"/><Relationship Id="rId5" Target="https://educationendowmentfoundation.org.uk/education-evidence/teaching-learning-toolkit/feedback" TargetMode="External" Type="http://schemas.openxmlformats.org/officeDocument/2006/relationships/hyperlink"/><Relationship Id="rId6" Target="https://weaeducation.typepad.co.uk/files/blackbox-1.pdf" TargetMode="External" Type="http://schemas.openxmlformats.org/officeDocument/2006/relationships/hyperlink"/><Relationship Id="rId7" Target="https://www.gov.uk/government/publications/education-inspection-framework" TargetMode="External" Type="http://schemas.openxmlformats.org/officeDocument/2006/relationships/hyperlink"/><Relationship Id="rId8" Target="../media/image45.png" Type="http://schemas.openxmlformats.org/officeDocument/2006/relationships/image"/><Relationship Id="rId9" Target="../media/image46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5.png" Type="http://schemas.openxmlformats.org/officeDocument/2006/relationships/image"/><Relationship Id="rId5" Target="../media/image26.svg" Type="http://schemas.openxmlformats.org/officeDocument/2006/relationships/image"/><Relationship Id="rId6" Target="../media/image27.png" Type="http://schemas.openxmlformats.org/officeDocument/2006/relationships/image"/><Relationship Id="rId7" Target="../media/image28.svg" Type="http://schemas.openxmlformats.org/officeDocument/2006/relationships/image"/><Relationship Id="rId8" Target="../media/image29.png" Type="http://schemas.openxmlformats.org/officeDocument/2006/relationships/image"/><Relationship Id="rId9" Target="../media/image30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4343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895579" y="5562730"/>
            <a:ext cx="10392169" cy="2306201"/>
            <a:chOff x="0" y="0"/>
            <a:chExt cx="3136958" cy="69614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136959" cy="696145"/>
            </a:xfrm>
            <a:custGeom>
              <a:avLst/>
              <a:gdLst/>
              <a:ahLst/>
              <a:cxnLst/>
              <a:rect r="r" b="b" t="t" l="l"/>
              <a:pathLst>
                <a:path h="696145" w="3136959">
                  <a:moveTo>
                    <a:pt x="2933759" y="0"/>
                  </a:moveTo>
                  <a:lnTo>
                    <a:pt x="203200" y="0"/>
                  </a:lnTo>
                  <a:lnTo>
                    <a:pt x="0" y="348073"/>
                  </a:lnTo>
                  <a:lnTo>
                    <a:pt x="203200" y="696145"/>
                  </a:lnTo>
                  <a:lnTo>
                    <a:pt x="2933759" y="696145"/>
                  </a:lnTo>
                  <a:lnTo>
                    <a:pt x="3136959" y="348073"/>
                  </a:lnTo>
                  <a:lnTo>
                    <a:pt x="2933759" y="0"/>
                  </a:lnTo>
                  <a:close/>
                </a:path>
              </a:pathLst>
            </a:custGeom>
            <a:solidFill>
              <a:srgbClr val="92B2C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52400" y="-28575"/>
              <a:ext cx="2832158" cy="72472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4342357" y="5741994"/>
            <a:ext cx="9603287" cy="1900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53"/>
              </a:lnSpc>
            </a:pPr>
            <a:r>
              <a:rPr lang="en-US" sz="6199" spc="378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what afl looks like in practice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-3263651">
            <a:off x="16659900" y="2436982"/>
            <a:ext cx="2666122" cy="3519633"/>
          </a:xfrm>
          <a:custGeom>
            <a:avLst/>
            <a:gdLst/>
            <a:ahLst/>
            <a:cxnLst/>
            <a:rect r="r" b="b" t="t" l="l"/>
            <a:pathLst>
              <a:path h="3519633" w="2666122">
                <a:moveTo>
                  <a:pt x="0" y="0"/>
                </a:moveTo>
                <a:lnTo>
                  <a:pt x="2666123" y="0"/>
                </a:lnTo>
                <a:lnTo>
                  <a:pt x="2666123" y="3519633"/>
                </a:lnTo>
                <a:lnTo>
                  <a:pt x="0" y="35196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925265">
            <a:off x="15548376" y="-477747"/>
            <a:ext cx="2867578" cy="2867578"/>
          </a:xfrm>
          <a:custGeom>
            <a:avLst/>
            <a:gdLst/>
            <a:ahLst/>
            <a:cxnLst/>
            <a:rect r="r" b="b" t="t" l="l"/>
            <a:pathLst>
              <a:path h="2867578" w="2867578">
                <a:moveTo>
                  <a:pt x="0" y="0"/>
                </a:moveTo>
                <a:lnTo>
                  <a:pt x="2867578" y="0"/>
                </a:lnTo>
                <a:lnTo>
                  <a:pt x="2867578" y="2867578"/>
                </a:lnTo>
                <a:lnTo>
                  <a:pt x="0" y="28675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948580" y="-594694"/>
            <a:ext cx="5221587" cy="5098168"/>
          </a:xfrm>
          <a:custGeom>
            <a:avLst/>
            <a:gdLst/>
            <a:ahLst/>
            <a:cxnLst/>
            <a:rect r="r" b="b" t="t" l="l"/>
            <a:pathLst>
              <a:path h="5098168" w="5221587">
                <a:moveTo>
                  <a:pt x="0" y="0"/>
                </a:moveTo>
                <a:lnTo>
                  <a:pt x="5221587" y="0"/>
                </a:lnTo>
                <a:lnTo>
                  <a:pt x="5221587" y="5098168"/>
                </a:lnTo>
                <a:lnTo>
                  <a:pt x="0" y="509816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978163" y="1289169"/>
            <a:ext cx="10361922" cy="34087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77"/>
              </a:lnSpc>
            </a:pPr>
            <a:r>
              <a:rPr lang="en-US" sz="11814" spc="720">
                <a:solidFill>
                  <a:srgbClr val="E6EFF4"/>
                </a:solidFill>
                <a:latin typeface="Scripter"/>
                <a:ea typeface="Scripter"/>
                <a:cs typeface="Scripter"/>
                <a:sym typeface="Scripter"/>
              </a:rPr>
              <a:t>Assessment for learning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736798" y="8718177"/>
            <a:ext cx="8814405" cy="5402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56"/>
              </a:lnSpc>
            </a:pPr>
            <a:r>
              <a:rPr lang="en-US" sz="3300" spc="600">
                <a:solidFill>
                  <a:srgbClr val="E6EFF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SESSION 1 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-5400000">
            <a:off x="2886781" y="-1764788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6"/>
                </a:lnTo>
                <a:lnTo>
                  <a:pt x="0" y="278194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8032418">
            <a:off x="17048128" y="6327728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6"/>
                </a:lnTo>
                <a:lnTo>
                  <a:pt x="0" y="278194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5400000">
            <a:off x="-1211067" y="5088912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5"/>
                </a:lnTo>
                <a:lnTo>
                  <a:pt x="0" y="278194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5945517">
            <a:off x="13579091" y="8789680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6"/>
                </a:lnTo>
                <a:lnTo>
                  <a:pt x="0" y="278194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5400000">
            <a:off x="551888" y="5077994"/>
            <a:ext cx="4657118" cy="3703493"/>
            <a:chOff x="0" y="0"/>
            <a:chExt cx="1226566" cy="9754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5400000">
            <a:off x="4717771" y="5077994"/>
            <a:ext cx="4657118" cy="3703493"/>
            <a:chOff x="0" y="0"/>
            <a:chExt cx="1226566" cy="97540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-5400000">
            <a:off x="13049539" y="5077994"/>
            <a:ext cx="4657118" cy="3703493"/>
            <a:chOff x="0" y="0"/>
            <a:chExt cx="1226566" cy="97540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-5400000">
            <a:off x="8883655" y="5077994"/>
            <a:ext cx="4657118" cy="3703493"/>
            <a:chOff x="0" y="0"/>
            <a:chExt cx="1226566" cy="97540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028700" y="933450"/>
            <a:ext cx="16201145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safeguarding spark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12206" y="6262343"/>
            <a:ext cx="2944178" cy="2567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process by which a person adopts extreme views or ideologies that may lead to harmful actions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512391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a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736277" y="6262343"/>
            <a:ext cx="2944178" cy="2138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process of encouraging a child to become more independent and confident.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848521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c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3911686" y="6262343"/>
            <a:ext cx="2944178" cy="1710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school behaviour policy used to manage challenging behaviour.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5014405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d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574133" y="6262343"/>
            <a:ext cx="2944395" cy="2138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disagreement between people with different opinions that leads to an argument.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678275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b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406177" y="2740963"/>
            <a:ext cx="15440161" cy="9099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5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is radicalisation?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8995059">
            <a:off x="-161008" y="-325198"/>
            <a:ext cx="2923396" cy="2707796"/>
          </a:xfrm>
          <a:custGeom>
            <a:avLst/>
            <a:gdLst/>
            <a:ahLst/>
            <a:cxnLst/>
            <a:rect r="r" b="b" t="t" l="l"/>
            <a:pathLst>
              <a:path h="2707796" w="2923396">
                <a:moveTo>
                  <a:pt x="0" y="0"/>
                </a:moveTo>
                <a:lnTo>
                  <a:pt x="2923397" y="0"/>
                </a:lnTo>
                <a:lnTo>
                  <a:pt x="2923397" y="2707796"/>
                </a:lnTo>
                <a:lnTo>
                  <a:pt x="0" y="2707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true" flipV="false" rot="-8994000">
            <a:off x="15496291" y="-325198"/>
            <a:ext cx="2923396" cy="2707796"/>
          </a:xfrm>
          <a:custGeom>
            <a:avLst/>
            <a:gdLst/>
            <a:ahLst/>
            <a:cxnLst/>
            <a:rect r="r" b="b" t="t" l="l"/>
            <a:pathLst>
              <a:path h="2707796" w="2923396">
                <a:moveTo>
                  <a:pt x="2923396" y="0"/>
                </a:moveTo>
                <a:lnTo>
                  <a:pt x="0" y="0"/>
                </a:lnTo>
                <a:lnTo>
                  <a:pt x="0" y="2707796"/>
                </a:lnTo>
                <a:lnTo>
                  <a:pt x="2923396" y="2707796"/>
                </a:lnTo>
                <a:lnTo>
                  <a:pt x="292339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5400000">
            <a:off x="551888" y="5077994"/>
            <a:ext cx="4657118" cy="3703493"/>
            <a:chOff x="0" y="0"/>
            <a:chExt cx="1226566" cy="9754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5400000">
            <a:off x="4717771" y="5077994"/>
            <a:ext cx="4657118" cy="3703493"/>
            <a:chOff x="0" y="0"/>
            <a:chExt cx="1226566" cy="97540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-5400000">
            <a:off x="13049539" y="5077994"/>
            <a:ext cx="4657118" cy="3703493"/>
            <a:chOff x="0" y="0"/>
            <a:chExt cx="1226566" cy="97540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-5400000">
            <a:off x="8883655" y="5077994"/>
            <a:ext cx="4657118" cy="3703493"/>
            <a:chOff x="0" y="0"/>
            <a:chExt cx="1226566" cy="97540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028700" y="933450"/>
            <a:ext cx="16201145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safeguarding spark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8995059">
            <a:off x="-161008" y="-325198"/>
            <a:ext cx="2923396" cy="2707796"/>
          </a:xfrm>
          <a:custGeom>
            <a:avLst/>
            <a:gdLst/>
            <a:ahLst/>
            <a:cxnLst/>
            <a:rect r="r" b="b" t="t" l="l"/>
            <a:pathLst>
              <a:path h="2707796" w="2923396">
                <a:moveTo>
                  <a:pt x="0" y="0"/>
                </a:moveTo>
                <a:lnTo>
                  <a:pt x="2923397" y="0"/>
                </a:lnTo>
                <a:lnTo>
                  <a:pt x="2923397" y="2707796"/>
                </a:lnTo>
                <a:lnTo>
                  <a:pt x="0" y="2707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false" rot="-8994000">
            <a:off x="15496291" y="-325198"/>
            <a:ext cx="2923396" cy="2707796"/>
          </a:xfrm>
          <a:custGeom>
            <a:avLst/>
            <a:gdLst/>
            <a:ahLst/>
            <a:cxnLst/>
            <a:rect r="r" b="b" t="t" l="l"/>
            <a:pathLst>
              <a:path h="2707796" w="2923396">
                <a:moveTo>
                  <a:pt x="2923396" y="0"/>
                </a:moveTo>
                <a:lnTo>
                  <a:pt x="0" y="0"/>
                </a:lnTo>
                <a:lnTo>
                  <a:pt x="0" y="2707796"/>
                </a:lnTo>
                <a:lnTo>
                  <a:pt x="2923396" y="2707796"/>
                </a:lnTo>
                <a:lnTo>
                  <a:pt x="292339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653039" y="4820766"/>
            <a:ext cx="1078386" cy="1078386"/>
          </a:xfrm>
          <a:custGeom>
            <a:avLst/>
            <a:gdLst/>
            <a:ahLst/>
            <a:cxnLst/>
            <a:rect r="r" b="b" t="t" l="l"/>
            <a:pathLst>
              <a:path h="1078386" w="1078386">
                <a:moveTo>
                  <a:pt x="0" y="0"/>
                </a:moveTo>
                <a:lnTo>
                  <a:pt x="1078386" y="0"/>
                </a:lnTo>
                <a:lnTo>
                  <a:pt x="1078386" y="1078386"/>
                </a:lnTo>
                <a:lnTo>
                  <a:pt x="0" y="10783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412206" y="6262343"/>
            <a:ext cx="2944178" cy="2567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process by which a person adopts extreme views or ideologies that may lead to harmful actions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512391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a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736277" y="6262343"/>
            <a:ext cx="2944178" cy="2138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process of encouraging a child to become more independent and confident.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848521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c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3911686" y="6262343"/>
            <a:ext cx="2944178" cy="1710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school behaviour policy used to manage challenging behaviour.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5014405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d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5574133" y="6262343"/>
            <a:ext cx="2944395" cy="2138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disagreement between people with different opinions that leads to an argument.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6678275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b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406177" y="2740963"/>
            <a:ext cx="15440161" cy="9099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5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is radicalisation?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30068" y="2068731"/>
            <a:ext cx="9519011" cy="1020714"/>
            <a:chOff x="0" y="0"/>
            <a:chExt cx="2763752" cy="29635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63752" cy="296354"/>
            </a:xfrm>
            <a:custGeom>
              <a:avLst/>
              <a:gdLst/>
              <a:ahLst/>
              <a:cxnLst/>
              <a:rect r="r" b="b" t="t" l="l"/>
              <a:pathLst>
                <a:path h="296354" w="2763752">
                  <a:moveTo>
                    <a:pt x="256055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60552" y="296354"/>
                  </a:lnTo>
                  <a:lnTo>
                    <a:pt x="2763752" y="148177"/>
                  </a:lnTo>
                  <a:lnTo>
                    <a:pt x="2560552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264945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691578" y="4474267"/>
            <a:ext cx="9519011" cy="1020714"/>
            <a:chOff x="0" y="0"/>
            <a:chExt cx="2763752" cy="2963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763752" cy="296354"/>
            </a:xfrm>
            <a:custGeom>
              <a:avLst/>
              <a:gdLst/>
              <a:ahLst/>
              <a:cxnLst/>
              <a:rect r="r" b="b" t="t" l="l"/>
              <a:pathLst>
                <a:path h="296354" w="2763752">
                  <a:moveTo>
                    <a:pt x="256055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60552" y="296354"/>
                  </a:lnTo>
                  <a:lnTo>
                    <a:pt x="2763752" y="148177"/>
                  </a:lnTo>
                  <a:lnTo>
                    <a:pt x="2560552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264945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921144" y="3272578"/>
            <a:ext cx="9408432" cy="1020714"/>
            <a:chOff x="0" y="0"/>
            <a:chExt cx="2731647" cy="29635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731647" cy="296354"/>
            </a:xfrm>
            <a:custGeom>
              <a:avLst/>
              <a:gdLst/>
              <a:ahLst/>
              <a:cxnLst/>
              <a:rect r="r" b="b" t="t" l="l"/>
              <a:pathLst>
                <a:path h="296354" w="2731647">
                  <a:moveTo>
                    <a:pt x="2528447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28447" y="296354"/>
                  </a:lnTo>
                  <a:lnTo>
                    <a:pt x="2731647" y="148177"/>
                  </a:lnTo>
                  <a:lnTo>
                    <a:pt x="2528447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2617347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2202936" y="5675955"/>
            <a:ext cx="9519011" cy="1020714"/>
            <a:chOff x="0" y="0"/>
            <a:chExt cx="2763752" cy="29635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763752" cy="296354"/>
            </a:xfrm>
            <a:custGeom>
              <a:avLst/>
              <a:gdLst/>
              <a:ahLst/>
              <a:cxnLst/>
              <a:rect r="r" b="b" t="t" l="l"/>
              <a:pathLst>
                <a:path h="296354" w="2763752">
                  <a:moveTo>
                    <a:pt x="256055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60552" y="296354"/>
                  </a:lnTo>
                  <a:lnTo>
                    <a:pt x="2763752" y="148177"/>
                  </a:lnTo>
                  <a:lnTo>
                    <a:pt x="2560552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264945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2978861" y="7020519"/>
            <a:ext cx="9408432" cy="1020714"/>
            <a:chOff x="0" y="0"/>
            <a:chExt cx="2731647" cy="29635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731647" cy="296354"/>
            </a:xfrm>
            <a:custGeom>
              <a:avLst/>
              <a:gdLst/>
              <a:ahLst/>
              <a:cxnLst/>
              <a:rect r="r" b="b" t="t" l="l"/>
              <a:pathLst>
                <a:path h="296354" w="2731647">
                  <a:moveTo>
                    <a:pt x="2528447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28447" y="296354"/>
                  </a:lnTo>
                  <a:lnTo>
                    <a:pt x="2731647" y="148177"/>
                  </a:lnTo>
                  <a:lnTo>
                    <a:pt x="2528447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28575"/>
              <a:ext cx="2617347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1302149" y="-405684"/>
            <a:ext cx="9654592" cy="5983473"/>
            <a:chOff x="0" y="0"/>
            <a:chExt cx="12872789" cy="7977964"/>
          </a:xfrm>
        </p:grpSpPr>
        <p:sp>
          <p:nvSpPr>
            <p:cNvPr name="Freeform 18" id="18"/>
            <p:cNvSpPr/>
            <p:nvPr/>
          </p:nvSpPr>
          <p:spPr>
            <a:xfrm flipH="false" flipV="false" rot="1254322">
              <a:off x="490275" y="95209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4"/>
                  </a:lnTo>
                  <a:lnTo>
                    <a:pt x="0" y="38639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-9805223">
              <a:off x="6397962" y="333123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5"/>
                  </a:lnTo>
                  <a:lnTo>
                    <a:pt x="0" y="3863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20" id="20"/>
          <p:cNvSpPr/>
          <p:nvPr/>
        </p:nvSpPr>
        <p:spPr>
          <a:xfrm flipH="false" flipV="false" rot="8032752">
            <a:off x="18451067" y="3285587"/>
            <a:ext cx="4536968" cy="2897988"/>
          </a:xfrm>
          <a:custGeom>
            <a:avLst/>
            <a:gdLst/>
            <a:ahLst/>
            <a:cxnLst/>
            <a:rect r="r" b="b" t="t" l="l"/>
            <a:pathLst>
              <a:path h="2897988" w="4536968">
                <a:moveTo>
                  <a:pt x="0" y="0"/>
                </a:moveTo>
                <a:lnTo>
                  <a:pt x="4536968" y="0"/>
                </a:lnTo>
                <a:lnTo>
                  <a:pt x="4536968" y="2897988"/>
                </a:lnTo>
                <a:lnTo>
                  <a:pt x="0" y="28979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-9805223">
            <a:off x="-983158" y="7455020"/>
            <a:ext cx="4536968" cy="2897988"/>
          </a:xfrm>
          <a:custGeom>
            <a:avLst/>
            <a:gdLst/>
            <a:ahLst/>
            <a:cxnLst/>
            <a:rect r="r" b="b" t="t" l="l"/>
            <a:pathLst>
              <a:path h="2897988" w="4536968">
                <a:moveTo>
                  <a:pt x="0" y="0"/>
                </a:moveTo>
                <a:lnTo>
                  <a:pt x="4536968" y="0"/>
                </a:lnTo>
                <a:lnTo>
                  <a:pt x="4536968" y="2897988"/>
                </a:lnTo>
                <a:lnTo>
                  <a:pt x="0" y="28979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3872962" y="8393657"/>
            <a:ext cx="9408432" cy="1020714"/>
            <a:chOff x="0" y="0"/>
            <a:chExt cx="2731647" cy="296354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2731647" cy="296354"/>
            </a:xfrm>
            <a:custGeom>
              <a:avLst/>
              <a:gdLst/>
              <a:ahLst/>
              <a:cxnLst/>
              <a:rect r="r" b="b" t="t" l="l"/>
              <a:pathLst>
                <a:path h="296354" w="2731647">
                  <a:moveTo>
                    <a:pt x="2528447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28447" y="296354"/>
                  </a:lnTo>
                  <a:lnTo>
                    <a:pt x="2731647" y="148177"/>
                  </a:lnTo>
                  <a:lnTo>
                    <a:pt x="2528447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28575"/>
              <a:ext cx="2617347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Freeform 25" id="25"/>
          <p:cNvSpPr/>
          <p:nvPr/>
        </p:nvSpPr>
        <p:spPr>
          <a:xfrm flipH="false" flipV="false" rot="0">
            <a:off x="7944150" y="2214035"/>
            <a:ext cx="1047261" cy="769300"/>
          </a:xfrm>
          <a:custGeom>
            <a:avLst/>
            <a:gdLst/>
            <a:ahLst/>
            <a:cxnLst/>
            <a:rect r="r" b="b" t="t" l="l"/>
            <a:pathLst>
              <a:path h="769300" w="1047261">
                <a:moveTo>
                  <a:pt x="0" y="0"/>
                </a:moveTo>
                <a:lnTo>
                  <a:pt x="1047260" y="0"/>
                </a:lnTo>
                <a:lnTo>
                  <a:pt x="1047260" y="769300"/>
                </a:lnTo>
                <a:lnTo>
                  <a:pt x="0" y="7693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558570" y="323850"/>
            <a:ext cx="9179931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the journey ahead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028700" y="2326647"/>
            <a:ext cx="6445329" cy="476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94"/>
              </a:lnSpc>
            </a:pPr>
            <a:r>
              <a:rPr lang="en-US" sz="2995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AfL really looks like in practice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2462012" y="4662497"/>
            <a:ext cx="7216510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0"/>
              </a:lnSpc>
            </a:pPr>
            <a:r>
              <a:rPr lang="en-US" sz="3000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Formative assessment strategies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691578" y="3530495"/>
            <a:ext cx="6621599" cy="476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94"/>
              </a:lnSpc>
            </a:pPr>
            <a:r>
              <a:rPr lang="en-US" sz="2995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Effective questioning techniques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2990630" y="5875980"/>
            <a:ext cx="7943623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0"/>
              </a:lnSpc>
            </a:pPr>
            <a:r>
              <a:rPr lang="en-US" sz="3000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Giving feedback that moves learning forward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3766556" y="7271977"/>
            <a:ext cx="7966171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0"/>
              </a:lnSpc>
            </a:pPr>
            <a:r>
              <a:rPr lang="en-US" sz="3000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Pupils as partners in assessment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589251" y="2051303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 u="none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1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180326" y="3230650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2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950760" y="4434049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3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2462118" y="5611169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4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3238044" y="6981164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5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4101464" y="8351729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6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4643396" y="8637314"/>
            <a:ext cx="9408432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Reducing marking workload while keeping impact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D48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3278568"/>
            <a:ext cx="10704092" cy="5334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Assessment for Learning is one of the most powerful tools available to teachers.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Over the next six weeks we will explore how assessment can become an ongoing part of teaching rather than something that happens at the end of learning.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Our focus is not on collecting data.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It is on improving learning.</a:t>
            </a:r>
          </a:p>
          <a:p>
            <a:pPr algn="l">
              <a:lnSpc>
                <a:spcPts val="3899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1345502"/>
            <a:ext cx="10704092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to begin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1093235">
            <a:off x="13500364" y="4298093"/>
            <a:ext cx="6537838" cy="6849164"/>
          </a:xfrm>
          <a:custGeom>
            <a:avLst/>
            <a:gdLst/>
            <a:ahLst/>
            <a:cxnLst/>
            <a:rect r="r" b="b" t="t" l="l"/>
            <a:pathLst>
              <a:path h="6849164" w="6537838">
                <a:moveTo>
                  <a:pt x="0" y="0"/>
                </a:moveTo>
                <a:lnTo>
                  <a:pt x="6537838" y="0"/>
                </a:lnTo>
                <a:lnTo>
                  <a:pt x="6537838" y="6849164"/>
                </a:lnTo>
                <a:lnTo>
                  <a:pt x="0" y="68491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3263651">
            <a:off x="13422597" y="3383683"/>
            <a:ext cx="2666122" cy="3519633"/>
          </a:xfrm>
          <a:custGeom>
            <a:avLst/>
            <a:gdLst/>
            <a:ahLst/>
            <a:cxnLst/>
            <a:rect r="r" b="b" t="t" l="l"/>
            <a:pathLst>
              <a:path h="3519633" w="2666122">
                <a:moveTo>
                  <a:pt x="0" y="0"/>
                </a:moveTo>
                <a:lnTo>
                  <a:pt x="2666122" y="0"/>
                </a:lnTo>
                <a:lnTo>
                  <a:pt x="2666122" y="3519634"/>
                </a:lnTo>
                <a:lnTo>
                  <a:pt x="0" y="35196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925265">
            <a:off x="14482333" y="1330340"/>
            <a:ext cx="2867578" cy="2867578"/>
          </a:xfrm>
          <a:custGeom>
            <a:avLst/>
            <a:gdLst/>
            <a:ahLst/>
            <a:cxnLst/>
            <a:rect r="r" b="b" t="t" l="l"/>
            <a:pathLst>
              <a:path h="2867578" w="2867578">
                <a:moveTo>
                  <a:pt x="0" y="0"/>
                </a:moveTo>
                <a:lnTo>
                  <a:pt x="2867578" y="0"/>
                </a:lnTo>
                <a:lnTo>
                  <a:pt x="2867578" y="2867579"/>
                </a:lnTo>
                <a:lnTo>
                  <a:pt x="0" y="28675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2286252" y="-796532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5"/>
                </a:lnTo>
                <a:lnTo>
                  <a:pt x="0" y="27819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10164406">
            <a:off x="16996813" y="1900787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5"/>
                </a:lnTo>
                <a:lnTo>
                  <a:pt x="0" y="27819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45008" y="323850"/>
            <a:ext cx="17200621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what is assessment for learning?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39929" y="2182602"/>
            <a:ext cx="18148071" cy="8734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Assessment for Learning is the process of gathering information about pupils' understanding during learning and using that information to inform next steps.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Unlike summative assessment, which evaluates learning after it has taken place, AfL happens continuously throughout lessons.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It helps teachers identify misconceptions, recognise strengths, and respond to pupils' needs in real time.</a:t>
            </a: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Assessment for Learning is not a test, a spreadsheet or a data collection exercise. It is a teaching approach that places assessment at the centre of learning.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Effective AfL enables teachers to answer three important questions:</a:t>
            </a:r>
          </a:p>
          <a:p>
            <a:pPr algn="l">
              <a:lnSpc>
                <a:spcPts val="3899"/>
              </a:lnSpc>
            </a:pP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Where is the learner now?</a:t>
            </a: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Where does the learner need to get to?</a:t>
            </a: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needs to happen next?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399083" y="2496437"/>
            <a:ext cx="15224470" cy="962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When used well, AfL helps pupils make better progress because teaching becomes responsive rather than fixed.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5195840" y="4100479"/>
            <a:ext cx="3758635" cy="2086042"/>
          </a:xfrm>
          <a:custGeom>
            <a:avLst/>
            <a:gdLst/>
            <a:ahLst/>
            <a:cxnLst/>
            <a:rect r="r" b="b" t="t" l="l"/>
            <a:pathLst>
              <a:path h="2086042" w="3758635">
                <a:moveTo>
                  <a:pt x="0" y="0"/>
                </a:moveTo>
                <a:lnTo>
                  <a:pt x="3758635" y="0"/>
                </a:lnTo>
                <a:lnTo>
                  <a:pt x="3758635" y="2086042"/>
                </a:lnTo>
                <a:lnTo>
                  <a:pt x="0" y="20860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4100479"/>
            <a:ext cx="3758635" cy="2086042"/>
          </a:xfrm>
          <a:custGeom>
            <a:avLst/>
            <a:gdLst/>
            <a:ahLst/>
            <a:cxnLst/>
            <a:rect r="r" b="b" t="t" l="l"/>
            <a:pathLst>
              <a:path h="2086042" w="3758635">
                <a:moveTo>
                  <a:pt x="0" y="0"/>
                </a:moveTo>
                <a:lnTo>
                  <a:pt x="3758635" y="0"/>
                </a:lnTo>
                <a:lnTo>
                  <a:pt x="3758635" y="2086042"/>
                </a:lnTo>
                <a:lnTo>
                  <a:pt x="0" y="20860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362981" y="4100479"/>
            <a:ext cx="3758635" cy="2086042"/>
          </a:xfrm>
          <a:custGeom>
            <a:avLst/>
            <a:gdLst/>
            <a:ahLst/>
            <a:cxnLst/>
            <a:rect r="r" b="b" t="t" l="l"/>
            <a:pathLst>
              <a:path h="2086042" w="3758635">
                <a:moveTo>
                  <a:pt x="0" y="0"/>
                </a:moveTo>
                <a:lnTo>
                  <a:pt x="3758634" y="0"/>
                </a:lnTo>
                <a:lnTo>
                  <a:pt x="3758634" y="2086042"/>
                </a:lnTo>
                <a:lnTo>
                  <a:pt x="0" y="20860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530121" y="4100479"/>
            <a:ext cx="3758635" cy="2086042"/>
          </a:xfrm>
          <a:custGeom>
            <a:avLst/>
            <a:gdLst/>
            <a:ahLst/>
            <a:cxnLst/>
            <a:rect r="r" b="b" t="t" l="l"/>
            <a:pathLst>
              <a:path h="2086042" w="3758635">
                <a:moveTo>
                  <a:pt x="0" y="0"/>
                </a:moveTo>
                <a:lnTo>
                  <a:pt x="3758634" y="0"/>
                </a:lnTo>
                <a:lnTo>
                  <a:pt x="3758634" y="2086042"/>
                </a:lnTo>
                <a:lnTo>
                  <a:pt x="0" y="20860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703558" y="4741992"/>
            <a:ext cx="2743200" cy="788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</a:pPr>
            <a:r>
              <a:rPr lang="en-US" sz="2400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Check understanding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513190" y="4741992"/>
            <a:ext cx="2743200" cy="788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</a:pPr>
            <a:r>
              <a:rPr lang="en-US" sz="2400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Identify misconceptions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4064590" y="4546730"/>
            <a:ext cx="2743200" cy="398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</a:pPr>
            <a:r>
              <a:rPr lang="en-US" sz="2400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Improve outcomes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868875" y="4741992"/>
            <a:ext cx="2743200" cy="398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</a:pPr>
            <a:r>
              <a:rPr lang="en-US" sz="2400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Adapt teaching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9583517" y="-2991737"/>
            <a:ext cx="9654592" cy="5983473"/>
            <a:chOff x="0" y="0"/>
            <a:chExt cx="12872789" cy="7977964"/>
          </a:xfrm>
        </p:grpSpPr>
        <p:sp>
          <p:nvSpPr>
            <p:cNvPr name="Freeform 12" id="12"/>
            <p:cNvSpPr/>
            <p:nvPr/>
          </p:nvSpPr>
          <p:spPr>
            <a:xfrm flipH="false" flipV="false" rot="1254322">
              <a:off x="490275" y="95209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4"/>
                  </a:lnTo>
                  <a:lnTo>
                    <a:pt x="0" y="38639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-9805223">
              <a:off x="6397962" y="333123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5"/>
                  </a:lnTo>
                  <a:lnTo>
                    <a:pt x="0" y="3863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845008" y="323850"/>
            <a:ext cx="17200621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why afl matters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99083" y="6796121"/>
            <a:ext cx="15224470" cy="3390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Without Assessment for Learning, teachers can only assume that pupils understand.</a:t>
            </a:r>
          </a:p>
          <a:p>
            <a:pPr algn="ctr">
              <a:lnSpc>
                <a:spcPts val="3899"/>
              </a:lnSpc>
            </a:pPr>
          </a:p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AfL provides evidence.</a:t>
            </a:r>
          </a:p>
          <a:p>
            <a:pPr algn="ctr">
              <a:lnSpc>
                <a:spcPts val="3899"/>
              </a:lnSpc>
            </a:pPr>
          </a:p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It allows us to identify misunderstandings before they become embedded and gives us the confidence to adjust teaching accordingly.</a:t>
            </a:r>
          </a:p>
          <a:p>
            <a:pPr algn="ctr">
              <a:lnSpc>
                <a:spcPts val="3899"/>
              </a:lnSpc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60266" y="323850"/>
            <a:ext cx="11581608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what afl is not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60266" y="1925447"/>
            <a:ext cx="16230600" cy="4241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80"/>
              </a:lnSpc>
            </a:pPr>
            <a:r>
              <a:rPr lang="en-US" sz="2600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AfL is not about generating more data. Data has little value unless it informs teaching and learning.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10341" y="2708642"/>
            <a:ext cx="4930630" cy="1125220"/>
            <a:chOff x="0" y="0"/>
            <a:chExt cx="1298602" cy="2963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298602" cy="296354"/>
            </a:xfrm>
            <a:custGeom>
              <a:avLst/>
              <a:gdLst/>
              <a:ahLst/>
              <a:cxnLst/>
              <a:rect r="r" b="b" t="t" l="l"/>
              <a:pathLst>
                <a:path h="296354" w="1298602">
                  <a:moveTo>
                    <a:pt x="109540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1095402" y="296354"/>
                  </a:lnTo>
                  <a:lnTo>
                    <a:pt x="1298602" y="148177"/>
                  </a:lnTo>
                  <a:lnTo>
                    <a:pt x="1095402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28575"/>
              <a:ext cx="118430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538476" y="3044874"/>
            <a:ext cx="3755536" cy="4241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80"/>
              </a:lnSpc>
            </a:pPr>
            <a:r>
              <a:rPr lang="en-US" b="true" sz="2600">
                <a:solidFill>
                  <a:srgbClr val="3B3B3B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Constant testing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69791" y="5549004"/>
            <a:ext cx="18036788" cy="4362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AfL is not about generating more data. Data has little value unless it informs teaching and learning.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It is not about testing pupils repeatedly. Frequent assessment should support learning, not create unnecessary pressure.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It is not about marking everything. Effective AfL often happens through discussion, observation and immediate feedback.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Most importantly, AfL is not about judging pupils. It is about helping them improve.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3723874" y="4300587"/>
            <a:ext cx="4930630" cy="1125220"/>
            <a:chOff x="0" y="0"/>
            <a:chExt cx="1298602" cy="29635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98602" cy="296354"/>
            </a:xfrm>
            <a:custGeom>
              <a:avLst/>
              <a:gdLst/>
              <a:ahLst/>
              <a:cxnLst/>
              <a:rect r="r" b="b" t="t" l="l"/>
              <a:pathLst>
                <a:path h="296354" w="1298602">
                  <a:moveTo>
                    <a:pt x="109540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1095402" y="296354"/>
                  </a:lnTo>
                  <a:lnTo>
                    <a:pt x="1298602" y="148177"/>
                  </a:lnTo>
                  <a:lnTo>
                    <a:pt x="1095402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118430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4152009" y="4638858"/>
            <a:ext cx="3755536" cy="4241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80"/>
              </a:lnSpc>
            </a:pPr>
            <a:r>
              <a:rPr lang="en-US" b="true" sz="2600">
                <a:solidFill>
                  <a:srgbClr val="3B3B3B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Data Collection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2439011" y="-1043882"/>
            <a:ext cx="7021138" cy="5995809"/>
            <a:chOff x="0" y="0"/>
            <a:chExt cx="9361517" cy="7994412"/>
          </a:xfrm>
        </p:grpSpPr>
        <p:sp>
          <p:nvSpPr>
            <p:cNvPr name="Freeform 14" id="14"/>
            <p:cNvSpPr/>
            <p:nvPr/>
          </p:nvSpPr>
          <p:spPr>
            <a:xfrm flipH="false" flipV="false" rot="707898">
              <a:off x="309533" y="340140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3" y="0"/>
                  </a:lnTo>
                  <a:lnTo>
                    <a:pt x="3679203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-6988485">
              <a:off x="3876044" y="1152596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2" y="0"/>
                  </a:lnTo>
                  <a:lnTo>
                    <a:pt x="3679202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-10298734">
              <a:off x="5454262" y="4337346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2" y="0"/>
                  </a:lnTo>
                  <a:lnTo>
                    <a:pt x="3679202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8891580" y="2708642"/>
            <a:ext cx="4930630" cy="1125220"/>
            <a:chOff x="0" y="0"/>
            <a:chExt cx="1298602" cy="296354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298602" cy="296354"/>
            </a:xfrm>
            <a:custGeom>
              <a:avLst/>
              <a:gdLst/>
              <a:ahLst/>
              <a:cxnLst/>
              <a:rect r="r" b="b" t="t" l="l"/>
              <a:pathLst>
                <a:path h="296354" w="1298602">
                  <a:moveTo>
                    <a:pt x="109540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1095402" y="296354"/>
                  </a:lnTo>
                  <a:lnTo>
                    <a:pt x="1298602" y="148177"/>
                  </a:lnTo>
                  <a:lnTo>
                    <a:pt x="1095402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28575"/>
              <a:ext cx="118430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9319715" y="2963899"/>
            <a:ext cx="3755536" cy="4241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80"/>
              </a:lnSpc>
            </a:pPr>
            <a:r>
              <a:rPr lang="en-US" b="true" sz="2600">
                <a:solidFill>
                  <a:srgbClr val="3B3B3B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Endless Marking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12439011" y="4300587"/>
            <a:ext cx="4930630" cy="1125220"/>
            <a:chOff x="0" y="0"/>
            <a:chExt cx="1298602" cy="296354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298602" cy="296354"/>
            </a:xfrm>
            <a:custGeom>
              <a:avLst/>
              <a:gdLst/>
              <a:ahLst/>
              <a:cxnLst/>
              <a:rect r="r" b="b" t="t" l="l"/>
              <a:pathLst>
                <a:path h="296354" w="1298602">
                  <a:moveTo>
                    <a:pt x="109540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1095402" y="296354"/>
                  </a:lnTo>
                  <a:lnTo>
                    <a:pt x="1298602" y="148177"/>
                  </a:lnTo>
                  <a:lnTo>
                    <a:pt x="1095402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28575"/>
              <a:ext cx="118430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12867147" y="4636819"/>
            <a:ext cx="3755536" cy="4241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80"/>
              </a:lnSpc>
            </a:pPr>
            <a:r>
              <a:rPr lang="en-US" b="true" sz="2600">
                <a:solidFill>
                  <a:srgbClr val="3B3B3B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Judging Pupils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710196" y="2038350"/>
            <a:ext cx="11422298" cy="8248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Teachers:</a:t>
            </a:r>
          </a:p>
          <a:p>
            <a:pPr algn="l">
              <a:lnSpc>
                <a:spcPts val="3899"/>
              </a:lnSpc>
            </a:pP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Question strategically</a:t>
            </a: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Observe carefully</a:t>
            </a: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Listen actively</a:t>
            </a: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Adapt responsively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AfL is visible when teachers:</a:t>
            </a:r>
          </a:p>
          <a:p>
            <a:pPr algn="l">
              <a:lnSpc>
                <a:spcPts val="3899"/>
              </a:lnSpc>
            </a:pP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Check understanding throughout lessons</a:t>
            </a: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Use pupil responses to guide instruction</a:t>
            </a: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Adjust explanations when needed</a:t>
            </a: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Respond to misconceptions immediately</a:t>
            </a:r>
          </a:p>
          <a:p>
            <a:pPr algn="l">
              <a:lnSpc>
                <a:spcPts val="3899"/>
              </a:lnSpc>
            </a:pPr>
          </a:p>
          <a:p>
            <a:pPr algn="ctr">
              <a:lnSpc>
                <a:spcPts val="3899"/>
              </a:lnSpc>
            </a:pPr>
            <a:r>
              <a:rPr lang="en-US" sz="29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Assessment becomes part of teaching rather than a separate activity.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230080" y="2334058"/>
            <a:ext cx="4829254" cy="7045330"/>
          </a:xfrm>
          <a:custGeom>
            <a:avLst/>
            <a:gdLst/>
            <a:ahLst/>
            <a:cxnLst/>
            <a:rect r="r" b="b" t="t" l="l"/>
            <a:pathLst>
              <a:path h="7045330" w="4829254">
                <a:moveTo>
                  <a:pt x="0" y="0"/>
                </a:moveTo>
                <a:lnTo>
                  <a:pt x="4829254" y="0"/>
                </a:lnTo>
                <a:lnTo>
                  <a:pt x="4829254" y="7045330"/>
                </a:lnTo>
                <a:lnTo>
                  <a:pt x="0" y="70453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30080" y="492775"/>
            <a:ext cx="16561232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What AfL Looks Like in Practice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813845" y="2755348"/>
            <a:ext cx="3758635" cy="2086042"/>
          </a:xfrm>
          <a:custGeom>
            <a:avLst/>
            <a:gdLst/>
            <a:ahLst/>
            <a:cxnLst/>
            <a:rect r="r" b="b" t="t" l="l"/>
            <a:pathLst>
              <a:path h="2086042" w="3758635">
                <a:moveTo>
                  <a:pt x="0" y="0"/>
                </a:moveTo>
                <a:lnTo>
                  <a:pt x="3758635" y="0"/>
                </a:lnTo>
                <a:lnTo>
                  <a:pt x="3758635" y="2086042"/>
                </a:lnTo>
                <a:lnTo>
                  <a:pt x="0" y="20860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46705" y="2755348"/>
            <a:ext cx="3758635" cy="2086042"/>
          </a:xfrm>
          <a:custGeom>
            <a:avLst/>
            <a:gdLst/>
            <a:ahLst/>
            <a:cxnLst/>
            <a:rect r="r" b="b" t="t" l="l"/>
            <a:pathLst>
              <a:path h="2086042" w="3758635">
                <a:moveTo>
                  <a:pt x="0" y="0"/>
                </a:moveTo>
                <a:lnTo>
                  <a:pt x="3758634" y="0"/>
                </a:lnTo>
                <a:lnTo>
                  <a:pt x="3758634" y="2086042"/>
                </a:lnTo>
                <a:lnTo>
                  <a:pt x="0" y="20860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980985" y="2755348"/>
            <a:ext cx="3758635" cy="2086042"/>
          </a:xfrm>
          <a:custGeom>
            <a:avLst/>
            <a:gdLst/>
            <a:ahLst/>
            <a:cxnLst/>
            <a:rect r="r" b="b" t="t" l="l"/>
            <a:pathLst>
              <a:path h="2086042" w="3758635">
                <a:moveTo>
                  <a:pt x="0" y="0"/>
                </a:moveTo>
                <a:lnTo>
                  <a:pt x="3758635" y="0"/>
                </a:lnTo>
                <a:lnTo>
                  <a:pt x="3758635" y="2086042"/>
                </a:lnTo>
                <a:lnTo>
                  <a:pt x="0" y="208604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148126" y="2755348"/>
            <a:ext cx="3758635" cy="2086042"/>
          </a:xfrm>
          <a:custGeom>
            <a:avLst/>
            <a:gdLst/>
            <a:ahLst/>
            <a:cxnLst/>
            <a:rect r="r" b="b" t="t" l="l"/>
            <a:pathLst>
              <a:path h="2086042" w="3758635">
                <a:moveTo>
                  <a:pt x="0" y="0"/>
                </a:moveTo>
                <a:lnTo>
                  <a:pt x="3758634" y="0"/>
                </a:lnTo>
                <a:lnTo>
                  <a:pt x="3758634" y="2086042"/>
                </a:lnTo>
                <a:lnTo>
                  <a:pt x="0" y="20860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99245" y="891505"/>
            <a:ext cx="6469671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The afl cycle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321562" y="3406386"/>
            <a:ext cx="2743200" cy="962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Interpret Understanding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31195" y="3406386"/>
            <a:ext cx="2743200" cy="962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Gather evidence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682595" y="3406386"/>
            <a:ext cx="2743200" cy="47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Improve learning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488703" y="3394509"/>
            <a:ext cx="2743200" cy="47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Adapt Teaching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3396191" y="-791950"/>
            <a:ext cx="7021138" cy="5995809"/>
            <a:chOff x="0" y="0"/>
            <a:chExt cx="9361517" cy="7994412"/>
          </a:xfrm>
        </p:grpSpPr>
        <p:sp>
          <p:nvSpPr>
            <p:cNvPr name="Freeform 12" id="12"/>
            <p:cNvSpPr/>
            <p:nvPr/>
          </p:nvSpPr>
          <p:spPr>
            <a:xfrm flipH="false" flipV="false" rot="707898">
              <a:off x="309533" y="340140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3" y="0"/>
                  </a:lnTo>
                  <a:lnTo>
                    <a:pt x="3679203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-6988485">
              <a:off x="3876044" y="1152596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2" y="0"/>
                  </a:lnTo>
                  <a:lnTo>
                    <a:pt x="3679202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-10298734">
              <a:off x="5454262" y="4337346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2" y="0"/>
                  </a:lnTo>
                  <a:lnTo>
                    <a:pt x="3679202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470308" y="5175285"/>
            <a:ext cx="18036788" cy="4848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Assessment for Learning follows a simple cycle.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First, gather evidence through questioning, discussion, observation or quick assessment strategies.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Next, interpret what that evidence tells you.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Then adapt teaching accordingly.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Finally, pupils benefit from improved learning because teaching is matched to their needs.</a:t>
            </a:r>
          </a:p>
          <a:p>
            <a:pPr algn="l">
              <a:lnSpc>
                <a:spcPts val="3899"/>
              </a:lnSpc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455826">
            <a:off x="11821061" y="5510721"/>
            <a:ext cx="4884612" cy="5117213"/>
          </a:xfrm>
          <a:custGeom>
            <a:avLst/>
            <a:gdLst/>
            <a:ahLst/>
            <a:cxnLst/>
            <a:rect r="r" b="b" t="t" l="l"/>
            <a:pathLst>
              <a:path h="5117213" w="4884612">
                <a:moveTo>
                  <a:pt x="0" y="0"/>
                </a:moveTo>
                <a:lnTo>
                  <a:pt x="4884612" y="0"/>
                </a:lnTo>
                <a:lnTo>
                  <a:pt x="4884612" y="5117213"/>
                </a:lnTo>
                <a:lnTo>
                  <a:pt x="0" y="51172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554707" y="273206"/>
            <a:ext cx="17178587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Why Responsive Teaching Matters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39929" y="2327808"/>
            <a:ext cx="12638569" cy="7277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Responsive teaching means:</a:t>
            </a:r>
          </a:p>
          <a:p>
            <a:pPr algn="l">
              <a:lnSpc>
                <a:spcPts val="3899"/>
              </a:lnSpc>
            </a:pP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Reteaching when needed</a:t>
            </a: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Extending when secure</a:t>
            </a: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Clarifying mi</a:t>
            </a: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sconceptions</a:t>
            </a:r>
          </a:p>
          <a:p>
            <a:pPr algn="l" marL="647698" indent="-323849" lvl="1">
              <a:lnSpc>
                <a:spcPts val="3899"/>
              </a:lnSpc>
              <a:buFont typeface="Arial"/>
              <a:buChar char="•"/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Adjusting support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Effective teachers do not simply deliver a lesson.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They continually evaluate whether learning is taking place and make adjustments based on what pupils know and understand.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AfL is the engine that drives responsive teaching.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2912071">
            <a:off x="13569824" y="1645705"/>
            <a:ext cx="4442429" cy="4114800"/>
          </a:xfrm>
          <a:custGeom>
            <a:avLst/>
            <a:gdLst/>
            <a:ahLst/>
            <a:cxnLst/>
            <a:rect r="r" b="b" t="t" l="l"/>
            <a:pathLst>
              <a:path h="4114800" w="4442429">
                <a:moveTo>
                  <a:pt x="0" y="0"/>
                </a:moveTo>
                <a:lnTo>
                  <a:pt x="4442430" y="0"/>
                </a:lnTo>
                <a:lnTo>
                  <a:pt x="444243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06030" y="209550"/>
            <a:ext cx="8607053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Common Pitfalls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11755" y="2948523"/>
            <a:ext cx="7416416" cy="4848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Assessment only has value if it influences teaching.</a:t>
            </a:r>
          </a:p>
          <a:p>
            <a:pPr algn="ctr">
              <a:lnSpc>
                <a:spcPts val="3899"/>
              </a:lnSpc>
            </a:pPr>
          </a:p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One of the biggest mistakes is collecting information but failing to use it.</a:t>
            </a:r>
          </a:p>
          <a:p>
            <a:pPr algn="ctr">
              <a:lnSpc>
                <a:spcPts val="3899"/>
              </a:lnSpc>
            </a:pPr>
          </a:p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key question should always be:</a:t>
            </a:r>
          </a:p>
          <a:p>
            <a:pPr algn="ctr">
              <a:lnSpc>
                <a:spcPts val="3899"/>
              </a:lnSpc>
            </a:pPr>
          </a:p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"What will I do with this information?"</a:t>
            </a:r>
          </a:p>
          <a:p>
            <a:pPr algn="ctr">
              <a:lnSpc>
                <a:spcPts val="3899"/>
              </a:lnSpc>
            </a:pPr>
          </a:p>
        </p:txBody>
      </p:sp>
      <p:grpSp>
        <p:nvGrpSpPr>
          <p:cNvPr name="Group 4" id="4"/>
          <p:cNvGrpSpPr/>
          <p:nvPr/>
        </p:nvGrpSpPr>
        <p:grpSpPr>
          <a:xfrm rot="0">
            <a:off x="8612743" y="1073168"/>
            <a:ext cx="9285536" cy="1714500"/>
            <a:chOff x="0" y="0"/>
            <a:chExt cx="2083183" cy="38464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083183" cy="384643"/>
            </a:xfrm>
            <a:custGeom>
              <a:avLst/>
              <a:gdLst/>
              <a:ahLst/>
              <a:cxnLst/>
              <a:rect r="r" b="b" t="t" l="l"/>
              <a:pathLst>
                <a:path h="384643" w="2083183">
                  <a:moveTo>
                    <a:pt x="1879983" y="0"/>
                  </a:moveTo>
                  <a:lnTo>
                    <a:pt x="0" y="0"/>
                  </a:lnTo>
                  <a:lnTo>
                    <a:pt x="0" y="384643"/>
                  </a:lnTo>
                  <a:lnTo>
                    <a:pt x="1879983" y="384643"/>
                  </a:lnTo>
                  <a:lnTo>
                    <a:pt x="2083183" y="192322"/>
                  </a:lnTo>
                  <a:lnTo>
                    <a:pt x="1879983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28575"/>
              <a:ext cx="1968883" cy="4132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8612743" y="5386923"/>
            <a:ext cx="9285536" cy="1714500"/>
            <a:chOff x="0" y="0"/>
            <a:chExt cx="2083183" cy="38464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083183" cy="384643"/>
            </a:xfrm>
            <a:custGeom>
              <a:avLst/>
              <a:gdLst/>
              <a:ahLst/>
              <a:cxnLst/>
              <a:rect r="r" b="b" t="t" l="l"/>
              <a:pathLst>
                <a:path h="384643" w="2083183">
                  <a:moveTo>
                    <a:pt x="1879983" y="0"/>
                  </a:moveTo>
                  <a:lnTo>
                    <a:pt x="0" y="0"/>
                  </a:lnTo>
                  <a:lnTo>
                    <a:pt x="0" y="384643"/>
                  </a:lnTo>
                  <a:lnTo>
                    <a:pt x="1879983" y="384643"/>
                  </a:lnTo>
                  <a:lnTo>
                    <a:pt x="2083183" y="192322"/>
                  </a:lnTo>
                  <a:lnTo>
                    <a:pt x="1879983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28575"/>
              <a:ext cx="1968883" cy="4132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8612743" y="3230045"/>
            <a:ext cx="9285536" cy="1714500"/>
            <a:chOff x="0" y="0"/>
            <a:chExt cx="2083183" cy="384643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083183" cy="384643"/>
            </a:xfrm>
            <a:custGeom>
              <a:avLst/>
              <a:gdLst/>
              <a:ahLst/>
              <a:cxnLst/>
              <a:rect r="r" b="b" t="t" l="l"/>
              <a:pathLst>
                <a:path h="384643" w="2083183">
                  <a:moveTo>
                    <a:pt x="1879983" y="0"/>
                  </a:moveTo>
                  <a:lnTo>
                    <a:pt x="0" y="0"/>
                  </a:lnTo>
                  <a:lnTo>
                    <a:pt x="0" y="384643"/>
                  </a:lnTo>
                  <a:lnTo>
                    <a:pt x="1879983" y="384643"/>
                  </a:lnTo>
                  <a:lnTo>
                    <a:pt x="2083183" y="192322"/>
                  </a:lnTo>
                  <a:lnTo>
                    <a:pt x="1879983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1968883" cy="4132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9030576" y="1678005"/>
            <a:ext cx="8033595" cy="47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Asking but not listening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8612743" y="7543800"/>
            <a:ext cx="9285536" cy="1714500"/>
            <a:chOff x="0" y="0"/>
            <a:chExt cx="2083183" cy="384643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083183" cy="384643"/>
            </a:xfrm>
            <a:custGeom>
              <a:avLst/>
              <a:gdLst/>
              <a:ahLst/>
              <a:cxnLst/>
              <a:rect r="r" b="b" t="t" l="l"/>
              <a:pathLst>
                <a:path h="384643" w="2083183">
                  <a:moveTo>
                    <a:pt x="1879983" y="0"/>
                  </a:moveTo>
                  <a:lnTo>
                    <a:pt x="0" y="0"/>
                  </a:lnTo>
                  <a:lnTo>
                    <a:pt x="0" y="384643"/>
                  </a:lnTo>
                  <a:lnTo>
                    <a:pt x="1879983" y="384643"/>
                  </a:lnTo>
                  <a:lnTo>
                    <a:pt x="2083183" y="192322"/>
                  </a:lnTo>
                  <a:lnTo>
                    <a:pt x="1879983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28575"/>
              <a:ext cx="1968883" cy="4132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9144000" y="3815297"/>
            <a:ext cx="8033595" cy="47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Collecting evidence but not acting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030576" y="5992295"/>
            <a:ext cx="8033595" cy="47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Hearing only confident puils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030576" y="8130123"/>
            <a:ext cx="8033595" cy="47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Moving on too quickly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721131" y="2825233"/>
            <a:ext cx="11538169" cy="2700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9"/>
              </a:lnSpc>
            </a:pPr>
            <a:r>
              <a:rPr lang="en-US" b="true" sz="4099" i="true">
                <a:solidFill>
                  <a:srgbClr val="343434"/>
                </a:solidFill>
                <a:latin typeface="Glacial Indifference Bold Italics"/>
                <a:ea typeface="Glacial Indifference Bold Italics"/>
                <a:cs typeface="Glacial Indifference Bold Italics"/>
                <a:sym typeface="Glacial Indifference Bold Italics"/>
              </a:rPr>
              <a:t>How do I currently assess understanding?</a:t>
            </a:r>
          </a:p>
          <a:p>
            <a:pPr algn="ctr">
              <a:lnSpc>
                <a:spcPts val="5329"/>
              </a:lnSpc>
            </a:pPr>
            <a:r>
              <a:rPr lang="en-US" b="true" sz="4099" i="true">
                <a:solidFill>
                  <a:srgbClr val="343434"/>
                </a:solidFill>
                <a:latin typeface="Glacial Indifference Bold Italics"/>
                <a:ea typeface="Glacial Indifference Bold Italics"/>
                <a:cs typeface="Glacial Indifference Bold Italics"/>
                <a:sym typeface="Glacial Indifference Bold Italics"/>
              </a:rPr>
              <a:t>How often do I adapt teaching?</a:t>
            </a:r>
          </a:p>
          <a:p>
            <a:pPr algn="ctr">
              <a:lnSpc>
                <a:spcPts val="5329"/>
              </a:lnSpc>
            </a:pPr>
            <a:r>
              <a:rPr lang="en-US" b="true" sz="4099" i="true">
                <a:solidFill>
                  <a:srgbClr val="343434"/>
                </a:solidFill>
                <a:latin typeface="Glacial Indifference Bold Italics"/>
                <a:ea typeface="Glacial Indifference Bold Italics"/>
                <a:cs typeface="Glacial Indifference Bold Italics"/>
                <a:sym typeface="Glacial Indifference Bold Italics"/>
              </a:rPr>
              <a:t>What evidence do I rely on most?</a:t>
            </a:r>
          </a:p>
          <a:p>
            <a:pPr algn="ctr">
              <a:lnSpc>
                <a:spcPts val="532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3815148">
            <a:off x="325925" y="5324617"/>
            <a:ext cx="4610437" cy="4784416"/>
          </a:xfrm>
          <a:custGeom>
            <a:avLst/>
            <a:gdLst/>
            <a:ahLst/>
            <a:cxnLst/>
            <a:rect r="r" b="b" t="t" l="l"/>
            <a:pathLst>
              <a:path h="4784416" w="4610437">
                <a:moveTo>
                  <a:pt x="0" y="0"/>
                </a:moveTo>
                <a:lnTo>
                  <a:pt x="4610438" y="0"/>
                </a:lnTo>
                <a:lnTo>
                  <a:pt x="4610438" y="4784416"/>
                </a:lnTo>
                <a:lnTo>
                  <a:pt x="0" y="47844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313510" y="484379"/>
            <a:ext cx="10945790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Reflection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3899393">
            <a:off x="1357814" y="-67880"/>
            <a:ext cx="3597657" cy="3733418"/>
          </a:xfrm>
          <a:custGeom>
            <a:avLst/>
            <a:gdLst/>
            <a:ahLst/>
            <a:cxnLst/>
            <a:rect r="r" b="b" t="t" l="l"/>
            <a:pathLst>
              <a:path h="3733418" w="3597657">
                <a:moveTo>
                  <a:pt x="0" y="0"/>
                </a:moveTo>
                <a:lnTo>
                  <a:pt x="3597658" y="0"/>
                </a:lnTo>
                <a:lnTo>
                  <a:pt x="3597658" y="3733418"/>
                </a:lnTo>
                <a:lnTo>
                  <a:pt x="0" y="37334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8167581">
            <a:off x="359944" y="3221850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1"/>
                </a:lnTo>
                <a:lnTo>
                  <a:pt x="0" y="199268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3636604">
            <a:off x="16074943" y="7958643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6017320" y="6767436"/>
            <a:ext cx="11538169" cy="2700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9"/>
              </a:lnSpc>
            </a:pPr>
            <a:r>
              <a:rPr lang="en-US" b="true" sz="4099" i="true">
                <a:solidFill>
                  <a:srgbClr val="343434"/>
                </a:solidFill>
                <a:latin typeface="Glacial Indifference Bold Italics"/>
                <a:ea typeface="Glacial Indifference Bold Italics"/>
                <a:cs typeface="Glacial Indifference Bold Italics"/>
                <a:sym typeface="Glacial Indifference Bold Italics"/>
              </a:rPr>
              <a:t>How did you know pupils understood?</a:t>
            </a:r>
          </a:p>
          <a:p>
            <a:pPr algn="ctr">
              <a:lnSpc>
                <a:spcPts val="5329"/>
              </a:lnSpc>
            </a:pPr>
            <a:r>
              <a:rPr lang="en-US" b="true" sz="4099" i="true">
                <a:solidFill>
                  <a:srgbClr val="343434"/>
                </a:solidFill>
                <a:latin typeface="Glacial Indifference Bold Italics"/>
                <a:ea typeface="Glacial Indifference Bold Italics"/>
                <a:cs typeface="Glacial Indifference Bold Italics"/>
                <a:sym typeface="Glacial Indifference Bold Italics"/>
              </a:rPr>
              <a:t>What evidence did you collect?</a:t>
            </a:r>
          </a:p>
          <a:p>
            <a:pPr algn="ctr">
              <a:lnSpc>
                <a:spcPts val="5329"/>
              </a:lnSpc>
            </a:pPr>
            <a:r>
              <a:rPr lang="en-US" b="true" sz="4099" i="true">
                <a:solidFill>
                  <a:srgbClr val="343434"/>
                </a:solidFill>
                <a:latin typeface="Glacial Indifference Bold Italics"/>
                <a:ea typeface="Glacial Indifference Bold Italics"/>
                <a:cs typeface="Glacial Indifference Bold Italics"/>
                <a:sym typeface="Glacial Indifference Bold Italics"/>
              </a:rPr>
              <a:t>How did it influence your teaching?</a:t>
            </a:r>
          </a:p>
          <a:p>
            <a:pPr algn="ctr">
              <a:lnSpc>
                <a:spcPts val="5329"/>
              </a:lnSpc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124604" y="7801445"/>
            <a:ext cx="2191808" cy="2485555"/>
          </a:xfrm>
          <a:custGeom>
            <a:avLst/>
            <a:gdLst/>
            <a:ahLst/>
            <a:cxnLst/>
            <a:rect r="r" b="b" t="t" l="l"/>
            <a:pathLst>
              <a:path h="2485555" w="2191808">
                <a:moveTo>
                  <a:pt x="0" y="0"/>
                </a:moveTo>
                <a:lnTo>
                  <a:pt x="2191808" y="0"/>
                </a:lnTo>
                <a:lnTo>
                  <a:pt x="2191808" y="2485555"/>
                </a:lnTo>
                <a:lnTo>
                  <a:pt x="0" y="24855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28064" y="323850"/>
            <a:ext cx="8144755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evidence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845008" y="2092643"/>
            <a:ext cx="17956655" cy="2288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39"/>
              </a:lnSpc>
            </a:pPr>
            <a:r>
              <a:rPr lang="en-US" sz="2799" u="sng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4" tooltip="https://educationendowmentfoundation.org.uk/education-evidence/guidance-reports/feedback"/>
              </a:rPr>
              <a:t>📌 Education Endowment Foundation – Feedback Guidance Report</a:t>
            </a:r>
          </a:p>
          <a:p>
            <a:pPr algn="l">
              <a:lnSpc>
                <a:spcPts val="3639"/>
              </a:lnSpc>
            </a:pPr>
            <a:r>
              <a:rPr lang="en-US" sz="2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Highlights how effective feedback and responsive teaching improve pupil outcomes.</a:t>
            </a:r>
          </a:p>
          <a:p>
            <a:pPr algn="l">
              <a:lnSpc>
                <a:spcPts val="3639"/>
              </a:lnSpc>
            </a:pPr>
          </a:p>
          <a:p>
            <a:pPr algn="l">
              <a:lnSpc>
                <a:spcPts val="3639"/>
              </a:lnSpc>
            </a:pPr>
          </a:p>
          <a:p>
            <a:pPr algn="l">
              <a:lnSpc>
                <a:spcPts val="3639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-67204" y="7801445"/>
            <a:ext cx="2191808" cy="2485555"/>
          </a:xfrm>
          <a:custGeom>
            <a:avLst/>
            <a:gdLst/>
            <a:ahLst/>
            <a:cxnLst/>
            <a:rect r="r" b="b" t="t" l="l"/>
            <a:pathLst>
              <a:path h="2485555" w="2191808">
                <a:moveTo>
                  <a:pt x="0" y="0"/>
                </a:moveTo>
                <a:lnTo>
                  <a:pt x="2191808" y="0"/>
                </a:lnTo>
                <a:lnTo>
                  <a:pt x="2191808" y="2485555"/>
                </a:lnTo>
                <a:lnTo>
                  <a:pt x="0" y="24855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140500" y="3790633"/>
            <a:ext cx="11975455" cy="916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39"/>
              </a:lnSpc>
              <a:spcBef>
                <a:spcPct val="0"/>
              </a:spcBef>
            </a:pPr>
            <a:r>
              <a:rPr lang="en-US" sz="2799" u="sng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5" tooltip="https://educationendowmentfoundation.org.uk/education-evidence/teaching-learning-toolkit/feedback"/>
              </a:rPr>
              <a:t>📌 Education Endowment Foundation – Teaching &amp; Learning Toolkit: Feedbac</a:t>
            </a:r>
            <a:r>
              <a:rPr lang="en-US" sz="2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k</a:t>
            </a:r>
          </a:p>
          <a:p>
            <a:pPr algn="l">
              <a:lnSpc>
                <a:spcPts val="3639"/>
              </a:lnSpc>
              <a:spcBef>
                <a:spcPct val="0"/>
              </a:spcBef>
            </a:pPr>
            <a:r>
              <a:rPr lang="en-US" sz="2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Identifies feedback as one of the highest-impact teaching approaches.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34043" y="5313760"/>
            <a:ext cx="13909179" cy="916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39"/>
              </a:lnSpc>
              <a:spcBef>
                <a:spcPct val="0"/>
              </a:spcBef>
            </a:pPr>
            <a:r>
              <a:rPr lang="en-US" sz="2799" u="sng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6" tooltip="https://weaeducation.typepad.co.uk/files/blackbox-1.pdf"/>
              </a:rPr>
              <a:t>📌 Assessment for Learning – Black &amp; Wiliam, Inside the Black Box</a:t>
            </a:r>
          </a:p>
          <a:p>
            <a:pPr algn="l">
              <a:lnSpc>
                <a:spcPts val="3639"/>
              </a:lnSpc>
              <a:spcBef>
                <a:spcPct val="0"/>
              </a:spcBef>
            </a:pPr>
            <a:r>
              <a:rPr lang="en-US" sz="2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Seminal research demonstrating the impact of formative assessment on pupil achievement</a:t>
            </a:r>
            <a:r>
              <a:rPr lang="en-US" sz="2799" u="sng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493039" y="6833315"/>
            <a:ext cx="11374991" cy="916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39"/>
              </a:lnSpc>
              <a:spcBef>
                <a:spcPct val="0"/>
              </a:spcBef>
            </a:pPr>
            <a:r>
              <a:rPr lang="en-US" sz="2799" u="sng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7" tooltip="https://www.gov.uk/government/publications/education-inspection-framework"/>
              </a:rPr>
              <a:t>📌 Ofsted – Education Inspection Framework</a:t>
            </a:r>
          </a:p>
          <a:p>
            <a:pPr algn="l">
              <a:lnSpc>
                <a:spcPts val="3639"/>
              </a:lnSpc>
              <a:spcBef>
                <a:spcPct val="0"/>
              </a:spcBef>
            </a:pPr>
            <a:r>
              <a:rPr lang="en-US" sz="2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Emphasises responsive teaching and checking pupils' understanding.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-8167581">
            <a:off x="16074943" y="-259480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1"/>
                </a:lnTo>
                <a:lnTo>
                  <a:pt x="0" y="199268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8167581">
            <a:off x="14086961" y="379499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D48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1110131"/>
            <a:ext cx="10704092" cy="8839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40"/>
              </a:lnSpc>
            </a:pPr>
            <a:r>
              <a:rPr lang="en-US" sz="7200" spc="43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Assessment for Learning is not about measuring learning after it happens —</a:t>
            </a:r>
          </a:p>
          <a:p>
            <a:pPr algn="ctr">
              <a:lnSpc>
                <a:spcPts val="8640"/>
              </a:lnSpc>
            </a:pPr>
            <a:r>
              <a:rPr lang="en-US" sz="7200" spc="43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it is about shaping learning while it happens.</a:t>
            </a:r>
          </a:p>
          <a:p>
            <a:pPr algn="ctr" marL="0" indent="0" lvl="0">
              <a:lnSpc>
                <a:spcPts val="8640"/>
              </a:lnSpc>
              <a:spcBef>
                <a:spcPct val="0"/>
              </a:spcBef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1093235">
            <a:off x="12440102" y="4099790"/>
            <a:ext cx="6537838" cy="6849164"/>
          </a:xfrm>
          <a:custGeom>
            <a:avLst/>
            <a:gdLst/>
            <a:ahLst/>
            <a:cxnLst/>
            <a:rect r="r" b="b" t="t" l="l"/>
            <a:pathLst>
              <a:path h="6849164" w="6537838">
                <a:moveTo>
                  <a:pt x="0" y="0"/>
                </a:moveTo>
                <a:lnTo>
                  <a:pt x="6537838" y="0"/>
                </a:lnTo>
                <a:lnTo>
                  <a:pt x="6537838" y="6849163"/>
                </a:lnTo>
                <a:lnTo>
                  <a:pt x="0" y="68491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3263651">
            <a:off x="12606650" y="3112722"/>
            <a:ext cx="2666122" cy="3519633"/>
          </a:xfrm>
          <a:custGeom>
            <a:avLst/>
            <a:gdLst/>
            <a:ahLst/>
            <a:cxnLst/>
            <a:rect r="r" b="b" t="t" l="l"/>
            <a:pathLst>
              <a:path h="3519633" w="2666122">
                <a:moveTo>
                  <a:pt x="0" y="0"/>
                </a:moveTo>
                <a:lnTo>
                  <a:pt x="2666122" y="0"/>
                </a:lnTo>
                <a:lnTo>
                  <a:pt x="2666122" y="3519633"/>
                </a:lnTo>
                <a:lnTo>
                  <a:pt x="0" y="3519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925265">
            <a:off x="14482333" y="1330340"/>
            <a:ext cx="2867578" cy="2867578"/>
          </a:xfrm>
          <a:custGeom>
            <a:avLst/>
            <a:gdLst/>
            <a:ahLst/>
            <a:cxnLst/>
            <a:rect r="r" b="b" t="t" l="l"/>
            <a:pathLst>
              <a:path h="2867578" w="2867578">
                <a:moveTo>
                  <a:pt x="0" y="0"/>
                </a:moveTo>
                <a:lnTo>
                  <a:pt x="2867578" y="0"/>
                </a:lnTo>
                <a:lnTo>
                  <a:pt x="2867578" y="2867579"/>
                </a:lnTo>
                <a:lnTo>
                  <a:pt x="0" y="28675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5400000">
            <a:off x="12286252" y="-796532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5"/>
                </a:lnTo>
                <a:lnTo>
                  <a:pt x="0" y="27819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0164406">
            <a:off x="16996813" y="1900787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5"/>
                </a:lnTo>
                <a:lnTo>
                  <a:pt x="0" y="27819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DAHMiREmpaw</dc:identifier>
  <dcterms:modified xsi:type="dcterms:W3CDTF">2011-08-01T06:04:30Z</dcterms:modified>
  <cp:revision>1</cp:revision>
  <dc:title>1- What AFL looks like in practice</dc:title>
</cp:coreProperties>
</file>