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Monterchi Bold" charset="1" panose="02000503060000020004"/>
      <p:regular r:id="rId27"/>
    </p:embeddedFont>
    <p:embeddedFont>
      <p:font typeface="Bugaki" charset="1" panose="00000000000000000000"/>
      <p:regular r:id="rId28"/>
    </p:embeddedFont>
    <p:embeddedFont>
      <p:font typeface="Monterchi" charset="1" panose="02000503060000020004"/>
      <p:regular r:id="rId29"/>
    </p:embeddedFont>
    <p:embeddedFont>
      <p:font typeface="Monterchi Bold Italics" charset="1" panose="02000503060000020004"/>
      <p:regular r:id="rId30"/>
    </p:embeddedFont>
    <p:embeddedFont>
      <p:font typeface="Canva Sans" charset="1" panose="020B0503030501040103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28.png" Type="http://schemas.openxmlformats.org/officeDocument/2006/relationships/image"/><Relationship Id="rId13" Target="../media/image29.svg" Type="http://schemas.openxmlformats.org/officeDocument/2006/relationships/image"/><Relationship Id="rId14" Target="../media/image30.png" Type="http://schemas.openxmlformats.org/officeDocument/2006/relationships/image"/><Relationship Id="rId15" Target="../media/image31.svg" Type="http://schemas.openxmlformats.org/officeDocument/2006/relationships/image"/><Relationship Id="rId16" Target="../media/image32.png" Type="http://schemas.openxmlformats.org/officeDocument/2006/relationships/image"/><Relationship Id="rId17" Target="../media/image33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Relationship Id="rId3" Target="../media/image37.svg" Type="http://schemas.openxmlformats.org/officeDocument/2006/relationships/image"/><Relationship Id="rId4" Target="../media/image38.png" Type="http://schemas.openxmlformats.org/officeDocument/2006/relationships/image"/><Relationship Id="rId5" Target="../media/image39.sv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Relationship Id="rId8" Target="../media/image42.png" Type="http://schemas.openxmlformats.org/officeDocument/2006/relationships/image"/><Relationship Id="rId9" Target="../media/image43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Relationship Id="rId6" Target="../media/image46.png" Type="http://schemas.openxmlformats.org/officeDocument/2006/relationships/image"/><Relationship Id="rId7" Target="../media/image47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educationendowmentfoundation.org.uk/education-evidence/guidance-reports/teaching-assistants?utm_source=chatgpt.com" TargetMode="External" Type="http://schemas.openxmlformats.org/officeDocument/2006/relationships/hyperlink"/><Relationship Id="rId3" Target="https://educationendowmentfoundation.org.uk/education-evidence/guidance-reports/send?utm_source=chatgpt.com" TargetMode="External" Type="http://schemas.openxmlformats.org/officeDocument/2006/relationships/hyperlink"/><Relationship Id="rId4" Target="https://educationendowmentfoundation.org.uk/education-evidence/guidance-reports/literacy-ks2?utm_source=chatgpt.com" TargetMode="External" Type="http://schemas.openxmlformats.org/officeDocument/2006/relationships/hyperlink"/><Relationship Id="rId5" Target="https://educationendowmentfoundation.org.uk/education-evidence/teaching-learning-toolkit/oral-language-interventions?utm_source=chatgpt.com" TargetMode="External" Type="http://schemas.openxmlformats.org/officeDocument/2006/relationships/hyperlink"/><Relationship Id="rId6" Target="../media/image7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42.png" Type="http://schemas.openxmlformats.org/officeDocument/2006/relationships/image"/><Relationship Id="rId5" Target="../media/image4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4624" y="947100"/>
            <a:ext cx="15554211" cy="8392801"/>
            <a:chOff x="0" y="0"/>
            <a:chExt cx="20738948" cy="11190401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0691668" cy="11190401"/>
              <a:chOff x="0" y="0"/>
              <a:chExt cx="4024515" cy="217652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4024839" cy="2174550"/>
              </a:xfrm>
              <a:custGeom>
                <a:avLst/>
                <a:gdLst/>
                <a:ahLst/>
                <a:cxnLst/>
                <a:rect r="r" b="b" t="t" l="l"/>
                <a:pathLst>
                  <a:path h="2174550" w="4024839">
                    <a:moveTo>
                      <a:pt x="4014355" y="27234"/>
                    </a:moveTo>
                    <a:cubicBezTo>
                      <a:pt x="4005466" y="23424"/>
                      <a:pt x="3996575" y="20884"/>
                      <a:pt x="3987685" y="20884"/>
                    </a:cubicBezTo>
                    <a:cubicBezTo>
                      <a:pt x="3961016" y="19614"/>
                      <a:pt x="3901553" y="19614"/>
                      <a:pt x="3835672" y="17074"/>
                    </a:cubicBezTo>
                    <a:cubicBezTo>
                      <a:pt x="3685086" y="11994"/>
                      <a:pt x="3537637" y="5644"/>
                      <a:pt x="3387050" y="3104"/>
                    </a:cubicBezTo>
                    <a:cubicBezTo>
                      <a:pt x="3264699" y="564"/>
                      <a:pt x="3145485" y="3104"/>
                      <a:pt x="3023133" y="1834"/>
                    </a:cubicBezTo>
                    <a:cubicBezTo>
                      <a:pt x="2969801" y="1834"/>
                      <a:pt x="2916468" y="-706"/>
                      <a:pt x="2863136" y="1834"/>
                    </a:cubicBezTo>
                    <a:cubicBezTo>
                      <a:pt x="2734510" y="9454"/>
                      <a:pt x="2605884" y="10724"/>
                      <a:pt x="2474121" y="8184"/>
                    </a:cubicBezTo>
                    <a:cubicBezTo>
                      <a:pt x="2408239" y="6914"/>
                      <a:pt x="2342358" y="6914"/>
                      <a:pt x="2276477" y="6914"/>
                    </a:cubicBezTo>
                    <a:cubicBezTo>
                      <a:pt x="2157262" y="6914"/>
                      <a:pt x="2038048" y="6914"/>
                      <a:pt x="1918834" y="5644"/>
                    </a:cubicBezTo>
                    <a:cubicBezTo>
                      <a:pt x="1793346" y="4374"/>
                      <a:pt x="557283" y="1834"/>
                      <a:pt x="434932" y="564"/>
                    </a:cubicBezTo>
                    <a:cubicBezTo>
                      <a:pt x="334541" y="-706"/>
                      <a:pt x="237288" y="564"/>
                      <a:pt x="136897" y="564"/>
                    </a:cubicBezTo>
                    <a:cubicBezTo>
                      <a:pt x="67878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32850"/>
                      <a:pt x="16510" y="226656"/>
                      <a:pt x="17780" y="318815"/>
                    </a:cubicBezTo>
                    <a:cubicBezTo>
                      <a:pt x="19050" y="412621"/>
                      <a:pt x="17780" y="506426"/>
                      <a:pt x="16510" y="601877"/>
                    </a:cubicBezTo>
                    <a:cubicBezTo>
                      <a:pt x="15240" y="698974"/>
                      <a:pt x="2540" y="1717667"/>
                      <a:pt x="2540" y="1814764"/>
                    </a:cubicBezTo>
                    <a:cubicBezTo>
                      <a:pt x="2540" y="1910215"/>
                      <a:pt x="1270" y="2005666"/>
                      <a:pt x="0" y="2101117"/>
                    </a:cubicBezTo>
                    <a:cubicBezTo>
                      <a:pt x="0" y="2119939"/>
                      <a:pt x="3810" y="2130099"/>
                      <a:pt x="15240" y="2135179"/>
                    </a:cubicBezTo>
                    <a:cubicBezTo>
                      <a:pt x="22860" y="2138989"/>
                      <a:pt x="31750" y="2141529"/>
                      <a:pt x="40640" y="2142799"/>
                    </a:cubicBezTo>
                    <a:cubicBezTo>
                      <a:pt x="133760" y="2147879"/>
                      <a:pt x="252974" y="2151689"/>
                      <a:pt x="372188" y="2156769"/>
                    </a:cubicBezTo>
                    <a:cubicBezTo>
                      <a:pt x="438069" y="2159309"/>
                      <a:pt x="503951" y="2164389"/>
                      <a:pt x="569832" y="2165659"/>
                    </a:cubicBezTo>
                    <a:cubicBezTo>
                      <a:pt x="679635" y="2168199"/>
                      <a:pt x="1903148" y="2169469"/>
                      <a:pt x="2012951" y="2170739"/>
                    </a:cubicBezTo>
                    <a:cubicBezTo>
                      <a:pt x="2028637" y="2170739"/>
                      <a:pt x="2044323" y="2170739"/>
                      <a:pt x="2060009" y="2170739"/>
                    </a:cubicBezTo>
                    <a:cubicBezTo>
                      <a:pt x="2135302" y="2170739"/>
                      <a:pt x="2213732" y="2169469"/>
                      <a:pt x="2289025" y="2169469"/>
                    </a:cubicBezTo>
                    <a:cubicBezTo>
                      <a:pt x="2376867" y="2169469"/>
                      <a:pt x="2461572" y="2170739"/>
                      <a:pt x="2549414" y="2170739"/>
                    </a:cubicBezTo>
                    <a:cubicBezTo>
                      <a:pt x="2678040" y="2170739"/>
                      <a:pt x="2809803" y="2170739"/>
                      <a:pt x="2938429" y="2170739"/>
                    </a:cubicBezTo>
                    <a:cubicBezTo>
                      <a:pt x="3057643" y="2170739"/>
                      <a:pt x="3176857" y="2172009"/>
                      <a:pt x="3296071" y="2173279"/>
                    </a:cubicBezTo>
                    <a:cubicBezTo>
                      <a:pt x="3349404" y="2173279"/>
                      <a:pt x="3405874" y="2174549"/>
                      <a:pt x="3459206" y="2174549"/>
                    </a:cubicBezTo>
                    <a:cubicBezTo>
                      <a:pt x="3631753" y="2173279"/>
                      <a:pt x="3801163" y="2166929"/>
                      <a:pt x="3964825" y="2166929"/>
                    </a:cubicBezTo>
                    <a:cubicBezTo>
                      <a:pt x="3968635" y="2166929"/>
                      <a:pt x="3973716" y="2164389"/>
                      <a:pt x="3977525" y="2161849"/>
                    </a:cubicBezTo>
                    <a:cubicBezTo>
                      <a:pt x="3982605" y="2158039"/>
                      <a:pt x="3985146" y="2151689"/>
                      <a:pt x="3987685" y="2149149"/>
                    </a:cubicBezTo>
                    <a:cubicBezTo>
                      <a:pt x="3988955" y="2089597"/>
                      <a:pt x="3990225" y="2020477"/>
                      <a:pt x="3991496" y="1951358"/>
                    </a:cubicBezTo>
                    <a:cubicBezTo>
                      <a:pt x="3992766" y="1844387"/>
                      <a:pt x="4002925" y="817465"/>
                      <a:pt x="4004196" y="710494"/>
                    </a:cubicBezTo>
                    <a:cubicBezTo>
                      <a:pt x="4004196" y="646311"/>
                      <a:pt x="4005466" y="582129"/>
                      <a:pt x="4006735" y="517946"/>
                    </a:cubicBezTo>
                    <a:cubicBezTo>
                      <a:pt x="4008005" y="448826"/>
                      <a:pt x="4009275" y="379707"/>
                      <a:pt x="4011816" y="310587"/>
                    </a:cubicBezTo>
                    <a:cubicBezTo>
                      <a:pt x="4013085" y="269444"/>
                      <a:pt x="4013085" y="226656"/>
                      <a:pt x="4018166" y="185513"/>
                    </a:cubicBezTo>
                    <a:cubicBezTo>
                      <a:pt x="4023246" y="136142"/>
                      <a:pt x="4025785" y="88416"/>
                      <a:pt x="4024516" y="43744"/>
                    </a:cubicBezTo>
                    <a:cubicBezTo>
                      <a:pt x="4024516" y="37394"/>
                      <a:pt x="4020705" y="29774"/>
                      <a:pt x="4014355" y="27234"/>
                    </a:cubicBezTo>
                    <a:close/>
                  </a:path>
                </a:pathLst>
              </a:custGeom>
              <a:solidFill>
                <a:srgbClr val="64220A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349425"/>
              <a:ext cx="20691668" cy="10491550"/>
              <a:chOff x="0" y="0"/>
              <a:chExt cx="4024515" cy="2040599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-564"/>
                <a:ext cx="4024839" cy="2038624"/>
              </a:xfrm>
              <a:custGeom>
                <a:avLst/>
                <a:gdLst/>
                <a:ahLst/>
                <a:cxnLst/>
                <a:rect r="r" b="b" t="t" l="l"/>
                <a:pathLst>
                  <a:path h="2038624" w="4024839">
                    <a:moveTo>
                      <a:pt x="4014355" y="27234"/>
                    </a:moveTo>
                    <a:cubicBezTo>
                      <a:pt x="4005466" y="23424"/>
                      <a:pt x="3996575" y="20884"/>
                      <a:pt x="3987685" y="20884"/>
                    </a:cubicBezTo>
                    <a:cubicBezTo>
                      <a:pt x="3961016" y="19614"/>
                      <a:pt x="3901553" y="19614"/>
                      <a:pt x="3835672" y="17074"/>
                    </a:cubicBezTo>
                    <a:cubicBezTo>
                      <a:pt x="3685086" y="11994"/>
                      <a:pt x="3537637" y="5644"/>
                      <a:pt x="3387050" y="3104"/>
                    </a:cubicBezTo>
                    <a:cubicBezTo>
                      <a:pt x="3264699" y="564"/>
                      <a:pt x="3145485" y="3104"/>
                      <a:pt x="3023133" y="1834"/>
                    </a:cubicBezTo>
                    <a:cubicBezTo>
                      <a:pt x="2969801" y="1834"/>
                      <a:pt x="2916468" y="-706"/>
                      <a:pt x="2863136" y="1834"/>
                    </a:cubicBezTo>
                    <a:cubicBezTo>
                      <a:pt x="2734510" y="9454"/>
                      <a:pt x="2605884" y="10724"/>
                      <a:pt x="2474121" y="8184"/>
                    </a:cubicBezTo>
                    <a:cubicBezTo>
                      <a:pt x="2408239" y="6914"/>
                      <a:pt x="2342358" y="6914"/>
                      <a:pt x="2276477" y="6914"/>
                    </a:cubicBezTo>
                    <a:cubicBezTo>
                      <a:pt x="2157262" y="6914"/>
                      <a:pt x="2038048" y="6914"/>
                      <a:pt x="1918834" y="5644"/>
                    </a:cubicBezTo>
                    <a:cubicBezTo>
                      <a:pt x="1793346" y="4374"/>
                      <a:pt x="557283" y="1834"/>
                      <a:pt x="434932" y="564"/>
                    </a:cubicBezTo>
                    <a:cubicBezTo>
                      <a:pt x="334541" y="-706"/>
                      <a:pt x="237288" y="564"/>
                      <a:pt x="136897" y="564"/>
                    </a:cubicBezTo>
                    <a:cubicBezTo>
                      <a:pt x="67878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8356"/>
                      <a:pt x="16510" y="215929"/>
                      <a:pt x="17780" y="301966"/>
                    </a:cubicBezTo>
                    <a:cubicBezTo>
                      <a:pt x="19050" y="389540"/>
                      <a:pt x="17780" y="477113"/>
                      <a:pt x="16510" y="566223"/>
                    </a:cubicBezTo>
                    <a:cubicBezTo>
                      <a:pt x="15240" y="656870"/>
                      <a:pt x="2540" y="1607888"/>
                      <a:pt x="2540" y="1698534"/>
                    </a:cubicBezTo>
                    <a:cubicBezTo>
                      <a:pt x="2540" y="1787644"/>
                      <a:pt x="1270" y="1876754"/>
                      <a:pt x="0" y="1965864"/>
                    </a:cubicBezTo>
                    <a:cubicBezTo>
                      <a:pt x="0" y="1984013"/>
                      <a:pt x="3810" y="1994173"/>
                      <a:pt x="15240" y="1999253"/>
                    </a:cubicBezTo>
                    <a:cubicBezTo>
                      <a:pt x="22860" y="2003063"/>
                      <a:pt x="31750" y="2005603"/>
                      <a:pt x="40640" y="2006873"/>
                    </a:cubicBezTo>
                    <a:cubicBezTo>
                      <a:pt x="133760" y="2011953"/>
                      <a:pt x="252974" y="2015763"/>
                      <a:pt x="372188" y="2020843"/>
                    </a:cubicBezTo>
                    <a:cubicBezTo>
                      <a:pt x="438069" y="2023383"/>
                      <a:pt x="503951" y="2028463"/>
                      <a:pt x="569832" y="2029733"/>
                    </a:cubicBezTo>
                    <a:cubicBezTo>
                      <a:pt x="679635" y="2032273"/>
                      <a:pt x="1903148" y="2033543"/>
                      <a:pt x="2012951" y="2034813"/>
                    </a:cubicBezTo>
                    <a:cubicBezTo>
                      <a:pt x="2028637" y="2034813"/>
                      <a:pt x="2044323" y="2034813"/>
                      <a:pt x="2060009" y="2034813"/>
                    </a:cubicBezTo>
                    <a:cubicBezTo>
                      <a:pt x="2135302" y="2034813"/>
                      <a:pt x="2213732" y="2033543"/>
                      <a:pt x="2289025" y="2033543"/>
                    </a:cubicBezTo>
                    <a:cubicBezTo>
                      <a:pt x="2376867" y="2033543"/>
                      <a:pt x="2461572" y="2034813"/>
                      <a:pt x="2549414" y="2034813"/>
                    </a:cubicBezTo>
                    <a:cubicBezTo>
                      <a:pt x="2678040" y="2034813"/>
                      <a:pt x="2809803" y="2034813"/>
                      <a:pt x="2938429" y="2034813"/>
                    </a:cubicBezTo>
                    <a:cubicBezTo>
                      <a:pt x="3057643" y="2034813"/>
                      <a:pt x="3176857" y="2036083"/>
                      <a:pt x="3296071" y="2037353"/>
                    </a:cubicBezTo>
                    <a:cubicBezTo>
                      <a:pt x="3349404" y="2037353"/>
                      <a:pt x="3405874" y="2038623"/>
                      <a:pt x="3459206" y="2038623"/>
                    </a:cubicBezTo>
                    <a:cubicBezTo>
                      <a:pt x="3631753" y="2037353"/>
                      <a:pt x="3801163" y="2031003"/>
                      <a:pt x="3964825" y="2031003"/>
                    </a:cubicBezTo>
                    <a:cubicBezTo>
                      <a:pt x="3968635" y="2031003"/>
                      <a:pt x="3973716" y="2028463"/>
                      <a:pt x="3977525" y="2025923"/>
                    </a:cubicBezTo>
                    <a:cubicBezTo>
                      <a:pt x="3982605" y="2022113"/>
                      <a:pt x="3985146" y="2015763"/>
                      <a:pt x="3987685" y="2013223"/>
                    </a:cubicBezTo>
                    <a:cubicBezTo>
                      <a:pt x="3988955" y="1955109"/>
                      <a:pt x="3990225" y="1890581"/>
                      <a:pt x="3991496" y="1826054"/>
                    </a:cubicBezTo>
                    <a:cubicBezTo>
                      <a:pt x="3992766" y="1726189"/>
                      <a:pt x="4002925" y="767489"/>
                      <a:pt x="4004196" y="667624"/>
                    </a:cubicBezTo>
                    <a:cubicBezTo>
                      <a:pt x="4004196" y="607705"/>
                      <a:pt x="4005466" y="547787"/>
                      <a:pt x="4006735" y="487868"/>
                    </a:cubicBezTo>
                    <a:cubicBezTo>
                      <a:pt x="4008005" y="423340"/>
                      <a:pt x="4009275" y="358812"/>
                      <a:pt x="4011816" y="294284"/>
                    </a:cubicBezTo>
                    <a:cubicBezTo>
                      <a:pt x="4013085" y="255875"/>
                      <a:pt x="4013085" y="215929"/>
                      <a:pt x="4018166" y="177520"/>
                    </a:cubicBezTo>
                    <a:cubicBezTo>
                      <a:pt x="4023246" y="131428"/>
                      <a:pt x="4025785" y="86873"/>
                      <a:pt x="4024516" y="43744"/>
                    </a:cubicBezTo>
                    <a:cubicBezTo>
                      <a:pt x="4024516" y="37394"/>
                      <a:pt x="4020705" y="29774"/>
                      <a:pt x="4014355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-5400000">
              <a:off x="-277111" y="926991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3"/>
                  </a:lnTo>
                  <a:lnTo>
                    <a:pt x="0" y="609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227103" y="3037991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5400000">
              <a:off x="-277111" y="5148992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5400000">
              <a:off x="-302116" y="7259993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3"/>
                  </a:lnTo>
                  <a:lnTo>
                    <a:pt x="0" y="609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5400000">
              <a:off x="-302116" y="9370993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9692858" y="9370993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5400000">
              <a:off x="19642849" y="7259993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3"/>
                  </a:lnTo>
                  <a:lnTo>
                    <a:pt x="0" y="609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400000">
              <a:off x="19667854" y="5148992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5400000">
              <a:off x="19709169" y="3037991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5490567">
              <a:off x="19811813" y="922916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2175588" y="1724185"/>
            <a:ext cx="13936825" cy="6838631"/>
            <a:chOff x="0" y="0"/>
            <a:chExt cx="3710469" cy="182068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6510" y="11430"/>
              <a:ext cx="3679989" cy="1796552"/>
            </a:xfrm>
            <a:custGeom>
              <a:avLst/>
              <a:gdLst/>
              <a:ahLst/>
              <a:cxnLst/>
              <a:rect r="r" b="b" t="t" l="l"/>
              <a:pathLst>
                <a:path h="1796552" w="3679989">
                  <a:moveTo>
                    <a:pt x="1270" y="0"/>
                  </a:moveTo>
                  <a:lnTo>
                    <a:pt x="3679989" y="15240"/>
                  </a:lnTo>
                  <a:lnTo>
                    <a:pt x="3648239" y="1796552"/>
                  </a:lnTo>
                  <a:lnTo>
                    <a:pt x="1330217" y="1796552"/>
                  </a:lnTo>
                  <a:lnTo>
                    <a:pt x="0" y="1769882"/>
                  </a:lnTo>
                  <a:lnTo>
                    <a:pt x="11430" y="583190"/>
                  </a:lnTo>
                  <a:close/>
                </a:path>
              </a:pathLst>
            </a:custGeom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080" y="0"/>
              <a:ext cx="3707099" cy="1820682"/>
            </a:xfrm>
            <a:custGeom>
              <a:avLst/>
              <a:gdLst/>
              <a:ahLst/>
              <a:cxnLst/>
              <a:rect r="r" b="b" t="t" l="l"/>
              <a:pathLst>
                <a:path h="1820682" w="3707099">
                  <a:moveTo>
                    <a:pt x="3673829" y="1795282"/>
                  </a:moveTo>
                  <a:cubicBezTo>
                    <a:pt x="3671289" y="1799092"/>
                    <a:pt x="3667479" y="1804172"/>
                    <a:pt x="3663669" y="1807982"/>
                  </a:cubicBezTo>
                  <a:cubicBezTo>
                    <a:pt x="3659859" y="1810522"/>
                    <a:pt x="3654779" y="1813062"/>
                    <a:pt x="3650969" y="1813062"/>
                  </a:cubicBezTo>
                  <a:cubicBezTo>
                    <a:pt x="3529013" y="1811792"/>
                    <a:pt x="3372437" y="1818142"/>
                    <a:pt x="3212961" y="1820682"/>
                  </a:cubicBezTo>
                  <a:cubicBezTo>
                    <a:pt x="3163669" y="1820682"/>
                    <a:pt x="3111477" y="1819412"/>
                    <a:pt x="3062184" y="1819412"/>
                  </a:cubicBezTo>
                  <a:cubicBezTo>
                    <a:pt x="2952001" y="1818142"/>
                    <a:pt x="2841818" y="1816872"/>
                    <a:pt x="2731635" y="1816872"/>
                  </a:cubicBezTo>
                  <a:lnTo>
                    <a:pt x="2372090" y="1816872"/>
                  </a:lnTo>
                  <a:cubicBezTo>
                    <a:pt x="2290902" y="1816872"/>
                    <a:pt x="2212614" y="1815602"/>
                    <a:pt x="2131427" y="1815602"/>
                  </a:cubicBezTo>
                  <a:cubicBezTo>
                    <a:pt x="2061837" y="1815602"/>
                    <a:pt x="1989349" y="1815602"/>
                    <a:pt x="1919759" y="1816872"/>
                  </a:cubicBezTo>
                  <a:lnTo>
                    <a:pt x="1876266" y="1816872"/>
                  </a:lnTo>
                  <a:cubicBezTo>
                    <a:pt x="1774781" y="1815602"/>
                    <a:pt x="643955" y="1814332"/>
                    <a:pt x="542470" y="1811792"/>
                  </a:cubicBezTo>
                  <a:cubicBezTo>
                    <a:pt x="481579" y="1810522"/>
                    <a:pt x="420689" y="1805442"/>
                    <a:pt x="359798" y="1802902"/>
                  </a:cubicBezTo>
                  <a:cubicBezTo>
                    <a:pt x="249615" y="1797822"/>
                    <a:pt x="139432" y="1794012"/>
                    <a:pt x="40830" y="1788932"/>
                  </a:cubicBezTo>
                  <a:cubicBezTo>
                    <a:pt x="31940" y="1787662"/>
                    <a:pt x="23050" y="1785122"/>
                    <a:pt x="15430" y="1781312"/>
                  </a:cubicBezTo>
                  <a:cubicBezTo>
                    <a:pt x="4000" y="1776232"/>
                    <a:pt x="-1080" y="1764802"/>
                    <a:pt x="190" y="1749173"/>
                  </a:cubicBezTo>
                  <a:cubicBezTo>
                    <a:pt x="1460" y="1670299"/>
                    <a:pt x="2730" y="1590065"/>
                    <a:pt x="2730" y="1511191"/>
                  </a:cubicBezTo>
                  <a:cubicBezTo>
                    <a:pt x="4000" y="1430957"/>
                    <a:pt x="16700" y="589180"/>
                    <a:pt x="16700" y="508946"/>
                  </a:cubicBezTo>
                  <a:cubicBezTo>
                    <a:pt x="17970" y="431432"/>
                    <a:pt x="19240" y="353918"/>
                    <a:pt x="17970" y="275044"/>
                  </a:cubicBezTo>
                  <a:cubicBezTo>
                    <a:pt x="16700" y="197530"/>
                    <a:pt x="15430" y="121375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78541" y="3810"/>
                    <a:pt x="142331" y="2540"/>
                  </a:cubicBezTo>
                  <a:cubicBezTo>
                    <a:pt x="232218" y="0"/>
                    <a:pt x="325003" y="0"/>
                    <a:pt x="414890" y="0"/>
                  </a:cubicBezTo>
                  <a:cubicBezTo>
                    <a:pt x="527972" y="1270"/>
                    <a:pt x="1670397" y="3810"/>
                    <a:pt x="1783480" y="5080"/>
                  </a:cubicBezTo>
                  <a:cubicBezTo>
                    <a:pt x="1893663" y="6350"/>
                    <a:pt x="2003846" y="6350"/>
                    <a:pt x="2114029" y="6350"/>
                  </a:cubicBezTo>
                  <a:cubicBezTo>
                    <a:pt x="2174920" y="6350"/>
                    <a:pt x="2235811" y="6350"/>
                    <a:pt x="2296701" y="7620"/>
                  </a:cubicBezTo>
                  <a:cubicBezTo>
                    <a:pt x="2415583" y="10160"/>
                    <a:pt x="2537365" y="8890"/>
                    <a:pt x="2656246" y="1270"/>
                  </a:cubicBezTo>
                  <a:cubicBezTo>
                    <a:pt x="2705539" y="-1270"/>
                    <a:pt x="2754831" y="1270"/>
                    <a:pt x="2804124" y="1270"/>
                  </a:cubicBezTo>
                  <a:cubicBezTo>
                    <a:pt x="2914307" y="1270"/>
                    <a:pt x="3024490" y="0"/>
                    <a:pt x="3134673" y="2540"/>
                  </a:cubicBezTo>
                  <a:cubicBezTo>
                    <a:pt x="3273851" y="5080"/>
                    <a:pt x="3410131" y="12700"/>
                    <a:pt x="3549309" y="16510"/>
                  </a:cubicBezTo>
                  <a:cubicBezTo>
                    <a:pt x="3610200" y="19050"/>
                    <a:pt x="3642079" y="17780"/>
                    <a:pt x="3668749" y="20320"/>
                  </a:cubicBezTo>
                  <a:cubicBezTo>
                    <a:pt x="3677639" y="21590"/>
                    <a:pt x="3686529" y="24130"/>
                    <a:pt x="3695419" y="26670"/>
                  </a:cubicBezTo>
                  <a:cubicBezTo>
                    <a:pt x="3703039" y="29210"/>
                    <a:pt x="3706849" y="35560"/>
                    <a:pt x="3706849" y="45720"/>
                  </a:cubicBezTo>
                  <a:cubicBezTo>
                    <a:pt x="3708119" y="84658"/>
                    <a:pt x="3704309" y="125455"/>
                    <a:pt x="3700499" y="166252"/>
                  </a:cubicBezTo>
                  <a:cubicBezTo>
                    <a:pt x="3696689" y="200249"/>
                    <a:pt x="3695419" y="235607"/>
                    <a:pt x="3694149" y="269604"/>
                  </a:cubicBezTo>
                  <a:cubicBezTo>
                    <a:pt x="3691609" y="326720"/>
                    <a:pt x="3690339" y="383836"/>
                    <a:pt x="3689069" y="440951"/>
                  </a:cubicBezTo>
                  <a:cubicBezTo>
                    <a:pt x="3687799" y="493987"/>
                    <a:pt x="3686529" y="547023"/>
                    <a:pt x="3686529" y="600059"/>
                  </a:cubicBezTo>
                  <a:cubicBezTo>
                    <a:pt x="3686529" y="688453"/>
                    <a:pt x="3675099" y="1537029"/>
                    <a:pt x="3673829" y="1625422"/>
                  </a:cubicBezTo>
                  <a:cubicBezTo>
                    <a:pt x="3676369" y="1682538"/>
                    <a:pt x="3675099" y="1739654"/>
                    <a:pt x="3673829" y="1795282"/>
                  </a:cubicBezTo>
                  <a:close/>
                  <a:moveTo>
                    <a:pt x="16700" y="1764802"/>
                  </a:moveTo>
                  <a:cubicBezTo>
                    <a:pt x="21780" y="1766072"/>
                    <a:pt x="28130" y="1768612"/>
                    <a:pt x="35750" y="1768612"/>
                  </a:cubicBezTo>
                  <a:cubicBezTo>
                    <a:pt x="136532" y="1773692"/>
                    <a:pt x="255414" y="1778772"/>
                    <a:pt x="371396" y="1782582"/>
                  </a:cubicBezTo>
                  <a:cubicBezTo>
                    <a:pt x="426488" y="1785122"/>
                    <a:pt x="481579" y="1788932"/>
                    <a:pt x="539571" y="1790202"/>
                  </a:cubicBezTo>
                  <a:cubicBezTo>
                    <a:pt x="577265" y="1791472"/>
                    <a:pt x="1644301" y="1787662"/>
                    <a:pt x="1679096" y="1788932"/>
                  </a:cubicBezTo>
                  <a:cubicBezTo>
                    <a:pt x="1739987" y="1790202"/>
                    <a:pt x="1800877" y="1792742"/>
                    <a:pt x="1861768" y="1794012"/>
                  </a:cubicBezTo>
                  <a:cubicBezTo>
                    <a:pt x="1890764" y="1795282"/>
                    <a:pt x="1916860" y="1795282"/>
                    <a:pt x="1945855" y="1795282"/>
                  </a:cubicBezTo>
                  <a:cubicBezTo>
                    <a:pt x="2076335" y="1795282"/>
                    <a:pt x="2203915" y="1794012"/>
                    <a:pt x="2334395" y="1795282"/>
                  </a:cubicBezTo>
                  <a:cubicBezTo>
                    <a:pt x="2383688" y="1795282"/>
                    <a:pt x="2435880" y="1797822"/>
                    <a:pt x="2485173" y="1797822"/>
                  </a:cubicBezTo>
                  <a:cubicBezTo>
                    <a:pt x="2560561" y="1797822"/>
                    <a:pt x="2633050" y="1794012"/>
                    <a:pt x="2708438" y="1794012"/>
                  </a:cubicBezTo>
                  <a:cubicBezTo>
                    <a:pt x="2798325" y="1794012"/>
                    <a:pt x="2885311" y="1795282"/>
                    <a:pt x="2975198" y="1795282"/>
                  </a:cubicBezTo>
                  <a:cubicBezTo>
                    <a:pt x="3094079" y="1795282"/>
                    <a:pt x="3215860" y="1795282"/>
                    <a:pt x="3334742" y="1794012"/>
                  </a:cubicBezTo>
                  <a:cubicBezTo>
                    <a:pt x="3442026" y="1792742"/>
                    <a:pt x="3546410" y="1790202"/>
                    <a:pt x="3635729" y="1787662"/>
                  </a:cubicBezTo>
                  <a:cubicBezTo>
                    <a:pt x="3640809" y="1787662"/>
                    <a:pt x="3645889" y="1785122"/>
                    <a:pt x="3652239" y="1783852"/>
                  </a:cubicBezTo>
                  <a:cubicBezTo>
                    <a:pt x="3652239" y="1771152"/>
                    <a:pt x="3653509" y="1758452"/>
                    <a:pt x="3653509" y="1745093"/>
                  </a:cubicBezTo>
                  <a:lnTo>
                    <a:pt x="3653509" y="1702936"/>
                  </a:lnTo>
                  <a:cubicBezTo>
                    <a:pt x="3654779" y="1633581"/>
                    <a:pt x="3657319" y="1562867"/>
                    <a:pt x="3656049" y="1493512"/>
                  </a:cubicBezTo>
                  <a:cubicBezTo>
                    <a:pt x="3654779" y="1395600"/>
                    <a:pt x="3667479" y="538864"/>
                    <a:pt x="3671289" y="440951"/>
                  </a:cubicBezTo>
                  <a:cubicBezTo>
                    <a:pt x="3673829" y="383836"/>
                    <a:pt x="3676369" y="326720"/>
                    <a:pt x="3676369" y="269604"/>
                  </a:cubicBezTo>
                  <a:cubicBezTo>
                    <a:pt x="3676369" y="222008"/>
                    <a:pt x="3677639" y="175771"/>
                    <a:pt x="3685259" y="129535"/>
                  </a:cubicBezTo>
                  <a:cubicBezTo>
                    <a:pt x="3689069" y="102337"/>
                    <a:pt x="3691609" y="75139"/>
                    <a:pt x="3686529" y="48260"/>
                  </a:cubicBezTo>
                  <a:cubicBezTo>
                    <a:pt x="3678909" y="48260"/>
                    <a:pt x="3672559" y="46990"/>
                    <a:pt x="3664939" y="46990"/>
                  </a:cubicBezTo>
                  <a:cubicBezTo>
                    <a:pt x="3631919" y="44450"/>
                    <a:pt x="3569606" y="44450"/>
                    <a:pt x="3491318" y="39370"/>
                  </a:cubicBezTo>
                  <a:cubicBezTo>
                    <a:pt x="3346340" y="31750"/>
                    <a:pt x="3198463" y="26670"/>
                    <a:pt x="3053485" y="26670"/>
                  </a:cubicBezTo>
                  <a:cubicBezTo>
                    <a:pt x="2952001" y="26670"/>
                    <a:pt x="2847617" y="30480"/>
                    <a:pt x="2746133" y="22860"/>
                  </a:cubicBezTo>
                  <a:lnTo>
                    <a:pt x="2717137" y="22860"/>
                  </a:lnTo>
                  <a:cubicBezTo>
                    <a:pt x="2633050" y="26670"/>
                    <a:pt x="2543164" y="31750"/>
                    <a:pt x="2456177" y="33020"/>
                  </a:cubicBezTo>
                  <a:cubicBezTo>
                    <a:pt x="2360492" y="34290"/>
                    <a:pt x="2267706" y="30480"/>
                    <a:pt x="2172020" y="29210"/>
                  </a:cubicBezTo>
                  <a:cubicBezTo>
                    <a:pt x="2082134" y="27940"/>
                    <a:pt x="1992248" y="26670"/>
                    <a:pt x="1905261" y="26670"/>
                  </a:cubicBezTo>
                  <a:cubicBezTo>
                    <a:pt x="1873366" y="26670"/>
                    <a:pt x="1844371" y="27940"/>
                    <a:pt x="1812476" y="26670"/>
                  </a:cubicBezTo>
                  <a:cubicBezTo>
                    <a:pt x="1702292" y="25400"/>
                    <a:pt x="562767" y="22860"/>
                    <a:pt x="449684" y="22860"/>
                  </a:cubicBezTo>
                  <a:cubicBezTo>
                    <a:pt x="351099" y="21590"/>
                    <a:pt x="252515" y="22860"/>
                    <a:pt x="153930" y="22860"/>
                  </a:cubicBezTo>
                  <a:cubicBezTo>
                    <a:pt x="101738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0578"/>
                    <a:pt x="30670" y="124095"/>
                    <a:pt x="33210" y="166252"/>
                  </a:cubicBezTo>
                  <a:cubicBezTo>
                    <a:pt x="35750" y="242406"/>
                    <a:pt x="37020" y="318560"/>
                    <a:pt x="37020" y="394715"/>
                  </a:cubicBezTo>
                  <a:cubicBezTo>
                    <a:pt x="37020" y="443671"/>
                    <a:pt x="35750" y="491267"/>
                    <a:pt x="34480" y="540224"/>
                  </a:cubicBezTo>
                  <a:cubicBezTo>
                    <a:pt x="33210" y="587820"/>
                    <a:pt x="21780" y="1394240"/>
                    <a:pt x="20510" y="1440476"/>
                  </a:cubicBezTo>
                  <a:lnTo>
                    <a:pt x="20510" y="1530229"/>
                  </a:lnTo>
                  <a:cubicBezTo>
                    <a:pt x="20510" y="1598224"/>
                    <a:pt x="19240" y="1667579"/>
                    <a:pt x="19240" y="1735574"/>
                  </a:cubicBezTo>
                  <a:cubicBezTo>
                    <a:pt x="19240" y="1745093"/>
                    <a:pt x="17970" y="1753252"/>
                    <a:pt x="16700" y="1764802"/>
                  </a:cubicBezTo>
                  <a:close/>
                </a:path>
              </a:pathLst>
            </a:custGeom>
            <a:solidFill>
              <a:srgbClr val="AB5333"/>
            </a:solidFill>
          </p:spPr>
        </p:sp>
      </p:grpSp>
      <p:grpSp>
        <p:nvGrpSpPr>
          <p:cNvPr name="Group 20" id="20"/>
          <p:cNvGrpSpPr/>
          <p:nvPr/>
        </p:nvGrpSpPr>
        <p:grpSpPr>
          <a:xfrm rot="1086787">
            <a:off x="14396364" y="2012769"/>
            <a:ext cx="1446735" cy="1045808"/>
            <a:chOff x="0" y="0"/>
            <a:chExt cx="1928980" cy="1394410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1928980" cy="1394410"/>
              <a:chOff x="0" y="0"/>
              <a:chExt cx="3930483" cy="2841247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3930483" cy="2841247"/>
              </a:xfrm>
              <a:custGeom>
                <a:avLst/>
                <a:gdLst/>
                <a:ahLst/>
                <a:cxnLst/>
                <a:rect r="r" b="b" t="t" l="l"/>
                <a:pathLst>
                  <a:path h="2841247" w="3930483">
                    <a:moveTo>
                      <a:pt x="3929088" y="1207874"/>
                    </a:moveTo>
                    <a:lnTo>
                      <a:pt x="3929088" y="1207883"/>
                    </a:lnTo>
                    <a:cubicBezTo>
                      <a:pt x="3929088" y="2041954"/>
                      <a:pt x="3662411" y="2463240"/>
                      <a:pt x="3055318" y="2538382"/>
                    </a:cubicBezTo>
                    <a:cubicBezTo>
                      <a:pt x="3017276" y="2570405"/>
                      <a:pt x="2947210" y="2626474"/>
                      <a:pt x="2865932" y="2677462"/>
                    </a:cubicBezTo>
                    <a:cubicBezTo>
                      <a:pt x="2726537" y="2764910"/>
                      <a:pt x="2655482" y="2806277"/>
                      <a:pt x="2603503" y="2838763"/>
                    </a:cubicBezTo>
                    <a:cubicBezTo>
                      <a:pt x="2592121" y="2845876"/>
                      <a:pt x="2577585" y="2836772"/>
                      <a:pt x="2578988" y="2823423"/>
                    </a:cubicBezTo>
                    <a:lnTo>
                      <a:pt x="2612603" y="2558018"/>
                    </a:lnTo>
                    <a:cubicBezTo>
                      <a:pt x="2468305" y="2561360"/>
                      <a:pt x="2295918" y="2563470"/>
                      <a:pt x="2116992" y="2561443"/>
                    </a:cubicBezTo>
                    <a:cubicBezTo>
                      <a:pt x="1735265" y="2557116"/>
                      <a:pt x="1057072" y="2541468"/>
                      <a:pt x="1057072" y="2541468"/>
                    </a:cubicBezTo>
                    <a:cubicBezTo>
                      <a:pt x="812930" y="2523800"/>
                      <a:pt x="565144" y="2489838"/>
                      <a:pt x="398404" y="2373483"/>
                    </a:cubicBezTo>
                    <a:cubicBezTo>
                      <a:pt x="120505" y="2179559"/>
                      <a:pt x="0" y="1824502"/>
                      <a:pt x="0" y="1207883"/>
                    </a:cubicBezTo>
                    <a:lnTo>
                      <a:pt x="0" y="1207874"/>
                    </a:lnTo>
                    <a:cubicBezTo>
                      <a:pt x="8537" y="872335"/>
                      <a:pt x="34263" y="614079"/>
                      <a:pt x="140291" y="442991"/>
                    </a:cubicBezTo>
                    <a:cubicBezTo>
                      <a:pt x="342602" y="116533"/>
                      <a:pt x="736658" y="6821"/>
                      <a:pt x="1165678" y="6821"/>
                    </a:cubicBezTo>
                    <a:cubicBezTo>
                      <a:pt x="1165678" y="6821"/>
                      <a:pt x="1575098" y="22836"/>
                      <a:pt x="1976237" y="6821"/>
                    </a:cubicBezTo>
                    <a:cubicBezTo>
                      <a:pt x="2360650" y="-8527"/>
                      <a:pt x="2824577" y="6821"/>
                      <a:pt x="2824577" y="6821"/>
                    </a:cubicBezTo>
                    <a:cubicBezTo>
                      <a:pt x="3192883" y="21781"/>
                      <a:pt x="3556198" y="160443"/>
                      <a:pt x="3753938" y="405605"/>
                    </a:cubicBezTo>
                    <a:cubicBezTo>
                      <a:pt x="3904956" y="592839"/>
                      <a:pt x="3938230" y="842189"/>
                      <a:pt x="3929088" y="1207874"/>
                    </a:cubicBezTo>
                    <a:close/>
                  </a:path>
                </a:pathLst>
              </a:custGeom>
              <a:solidFill>
                <a:srgbClr val="FBC58A"/>
              </a:solidFill>
            </p:spPr>
          </p:sp>
        </p:grpSp>
        <p:sp>
          <p:nvSpPr>
            <p:cNvPr name="Freeform 23" id="23"/>
            <p:cNvSpPr/>
            <p:nvPr/>
          </p:nvSpPr>
          <p:spPr>
            <a:xfrm flipH="false" flipV="false" rot="0">
              <a:off x="604769" y="409506"/>
              <a:ext cx="719442" cy="497069"/>
            </a:xfrm>
            <a:custGeom>
              <a:avLst/>
              <a:gdLst/>
              <a:ahLst/>
              <a:cxnLst/>
              <a:rect r="r" b="b" t="t" l="l"/>
              <a:pathLst>
                <a:path h="497069" w="719442">
                  <a:moveTo>
                    <a:pt x="0" y="0"/>
                  </a:moveTo>
                  <a:lnTo>
                    <a:pt x="719442" y="0"/>
                  </a:lnTo>
                  <a:lnTo>
                    <a:pt x="719442" y="497069"/>
                  </a:lnTo>
                  <a:lnTo>
                    <a:pt x="0" y="4970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-1219210">
            <a:off x="2609024" y="2012769"/>
            <a:ext cx="1318071" cy="983169"/>
            <a:chOff x="0" y="0"/>
            <a:chExt cx="1757429" cy="1310892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757429" cy="1310892"/>
              <a:chOff x="0" y="0"/>
              <a:chExt cx="3023432" cy="2255223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-1" y="0"/>
                <a:ext cx="3023434" cy="2255222"/>
              </a:xfrm>
              <a:custGeom>
                <a:avLst/>
                <a:gdLst/>
                <a:ahLst/>
                <a:cxnLst/>
                <a:rect r="r" b="b" t="t" l="l"/>
                <a:pathLst>
                  <a:path h="2255222" w="3023434">
                    <a:moveTo>
                      <a:pt x="2991602" y="1654679"/>
                    </a:moveTo>
                    <a:cubicBezTo>
                      <a:pt x="2989175" y="1834703"/>
                      <a:pt x="2816060" y="1968357"/>
                      <a:pt x="2615184" y="1968357"/>
                    </a:cubicBezTo>
                    <a:cubicBezTo>
                      <a:pt x="2615184" y="1968357"/>
                      <a:pt x="2421204" y="1958387"/>
                      <a:pt x="2124796" y="1971831"/>
                    </a:cubicBezTo>
                    <a:cubicBezTo>
                      <a:pt x="1937621" y="1980321"/>
                      <a:pt x="1393481" y="1983448"/>
                      <a:pt x="908799" y="1984601"/>
                    </a:cubicBezTo>
                    <a:lnTo>
                      <a:pt x="940817" y="2237399"/>
                    </a:lnTo>
                    <a:cubicBezTo>
                      <a:pt x="942220" y="2250746"/>
                      <a:pt x="927684" y="2259851"/>
                      <a:pt x="916302" y="2252737"/>
                    </a:cubicBezTo>
                    <a:cubicBezTo>
                      <a:pt x="864324" y="2220252"/>
                      <a:pt x="793268" y="2178884"/>
                      <a:pt x="653873" y="2091437"/>
                    </a:cubicBezTo>
                    <a:cubicBezTo>
                      <a:pt x="595960" y="2055106"/>
                      <a:pt x="543807" y="2016223"/>
                      <a:pt x="504750" y="1985226"/>
                    </a:cubicBezTo>
                    <a:cubicBezTo>
                      <a:pt x="439719" y="1985274"/>
                      <a:pt x="401817" y="1985274"/>
                      <a:pt x="401817" y="1985274"/>
                    </a:cubicBezTo>
                    <a:cubicBezTo>
                      <a:pt x="200942" y="1985274"/>
                      <a:pt x="26610" y="1888006"/>
                      <a:pt x="25400" y="1727894"/>
                    </a:cubicBezTo>
                    <a:cubicBezTo>
                      <a:pt x="25400" y="1727894"/>
                      <a:pt x="0" y="821138"/>
                      <a:pt x="0" y="606979"/>
                    </a:cubicBezTo>
                    <a:cubicBezTo>
                      <a:pt x="0" y="392820"/>
                      <a:pt x="12700" y="249245"/>
                      <a:pt x="12700" y="249245"/>
                    </a:cubicBezTo>
                    <a:cubicBezTo>
                      <a:pt x="12701" y="120576"/>
                      <a:pt x="1" y="0"/>
                      <a:pt x="376419" y="8134"/>
                    </a:cubicBezTo>
                    <a:cubicBezTo>
                      <a:pt x="376419" y="8134"/>
                      <a:pt x="936900" y="28433"/>
                      <a:pt x="1332325" y="20834"/>
                    </a:cubicBezTo>
                    <a:cubicBezTo>
                      <a:pt x="1596671" y="12700"/>
                      <a:pt x="2577084" y="0"/>
                      <a:pt x="2577084" y="0"/>
                    </a:cubicBezTo>
                    <a:cubicBezTo>
                      <a:pt x="2832372" y="0"/>
                      <a:pt x="3023432" y="101068"/>
                      <a:pt x="3017002" y="303615"/>
                    </a:cubicBezTo>
                    <a:cubicBezTo>
                      <a:pt x="3017002" y="303615"/>
                      <a:pt x="3015367" y="802156"/>
                      <a:pt x="3022535" y="1036845"/>
                    </a:cubicBezTo>
                    <a:cubicBezTo>
                      <a:pt x="3029703" y="1321609"/>
                      <a:pt x="2991602" y="1654679"/>
                      <a:pt x="2991602" y="1654679"/>
                    </a:cubicBezTo>
                    <a:close/>
                  </a:path>
                </a:pathLst>
              </a:custGeom>
              <a:solidFill>
                <a:srgbClr val="AB5333"/>
              </a:solidFill>
            </p:spPr>
          </p:sp>
        </p:grpSp>
        <p:sp>
          <p:nvSpPr>
            <p:cNvPr name="Freeform 27" id="27"/>
            <p:cNvSpPr/>
            <p:nvPr/>
          </p:nvSpPr>
          <p:spPr>
            <a:xfrm flipH="false" flipV="false" rot="0">
              <a:off x="382467" y="458612"/>
              <a:ext cx="992495" cy="274290"/>
            </a:xfrm>
            <a:custGeom>
              <a:avLst/>
              <a:gdLst/>
              <a:ahLst/>
              <a:cxnLst/>
              <a:rect r="r" b="b" t="t" l="l"/>
              <a:pathLst>
                <a:path h="274290" w="992495">
                  <a:moveTo>
                    <a:pt x="0" y="0"/>
                  </a:moveTo>
                  <a:lnTo>
                    <a:pt x="992495" y="0"/>
                  </a:lnTo>
                  <a:lnTo>
                    <a:pt x="992495" y="274290"/>
                  </a:lnTo>
                  <a:lnTo>
                    <a:pt x="0" y="274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8" id="28"/>
          <p:cNvSpPr/>
          <p:nvPr/>
        </p:nvSpPr>
        <p:spPr>
          <a:xfrm flipH="false" flipV="false" rot="0">
            <a:off x="14396364" y="6904292"/>
            <a:ext cx="1382067" cy="1382067"/>
          </a:xfrm>
          <a:custGeom>
            <a:avLst/>
            <a:gdLst/>
            <a:ahLst/>
            <a:cxnLst/>
            <a:rect r="r" b="b" t="t" l="l"/>
            <a:pathLst>
              <a:path h="1382067" w="1382067">
                <a:moveTo>
                  <a:pt x="0" y="0"/>
                </a:moveTo>
                <a:lnTo>
                  <a:pt x="1382067" y="0"/>
                </a:lnTo>
                <a:lnTo>
                  <a:pt x="1382067" y="1382066"/>
                </a:lnTo>
                <a:lnTo>
                  <a:pt x="0" y="13820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3909366" y="5483950"/>
            <a:ext cx="10469269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5000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Pre-teaching Vocabulary and Concepts</a:t>
            </a:r>
          </a:p>
          <a:p>
            <a:pPr algn="ctr">
              <a:lnSpc>
                <a:spcPts val="5500"/>
              </a:lnSpc>
            </a:pPr>
          </a:p>
          <a:p>
            <a:pPr algn="ctr">
              <a:lnSpc>
                <a:spcPts val="5500"/>
              </a:lnSpc>
            </a:pPr>
            <a:r>
              <a:rPr lang="en-US" b="true" sz="5000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Week 1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927096" y="3293356"/>
            <a:ext cx="10469269" cy="155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0"/>
              </a:lnSpc>
            </a:pPr>
            <a:r>
              <a:rPr lang="en-US" sz="5000">
                <a:solidFill>
                  <a:srgbClr val="65331A"/>
                </a:solidFill>
                <a:latin typeface="Bugaki"/>
                <a:ea typeface="Bugaki"/>
                <a:cs typeface="Bugaki"/>
                <a:sym typeface="Bugaki"/>
              </a:rPr>
              <a:t>Supporting Learning Before, During, and After the Lesson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1924" y="1557337"/>
            <a:ext cx="12687627" cy="8729663"/>
            <a:chOff x="0" y="0"/>
            <a:chExt cx="16916837" cy="1163955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6916837" cy="11639550"/>
              <a:chOff x="0" y="0"/>
              <a:chExt cx="2349968" cy="161688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2350292" cy="1614909"/>
              </a:xfrm>
              <a:custGeom>
                <a:avLst/>
                <a:gdLst/>
                <a:ahLst/>
                <a:cxnLst/>
                <a:rect r="r" b="b" t="t" l="l"/>
                <a:pathLst>
                  <a:path h="1614909" w="2350292">
                    <a:moveTo>
                      <a:pt x="2339808" y="27234"/>
                    </a:moveTo>
                    <a:cubicBezTo>
                      <a:pt x="2330918" y="23424"/>
                      <a:pt x="2322028" y="20884"/>
                      <a:pt x="2313138" y="20884"/>
                    </a:cubicBezTo>
                    <a:cubicBezTo>
                      <a:pt x="2286468" y="19614"/>
                      <a:pt x="2251577" y="19614"/>
                      <a:pt x="2213980" y="17074"/>
                    </a:cubicBezTo>
                    <a:cubicBezTo>
                      <a:pt x="2128044" y="11994"/>
                      <a:pt x="2043899" y="5644"/>
                      <a:pt x="1957964" y="3104"/>
                    </a:cubicBezTo>
                    <a:cubicBezTo>
                      <a:pt x="1888141" y="564"/>
                      <a:pt x="1820109" y="3104"/>
                      <a:pt x="1750287" y="1834"/>
                    </a:cubicBezTo>
                    <a:cubicBezTo>
                      <a:pt x="1719851" y="1834"/>
                      <a:pt x="1689416" y="-706"/>
                      <a:pt x="1658980" y="1834"/>
                    </a:cubicBezTo>
                    <a:cubicBezTo>
                      <a:pt x="1585577" y="9454"/>
                      <a:pt x="1512174" y="10724"/>
                      <a:pt x="1436980" y="8184"/>
                    </a:cubicBezTo>
                    <a:cubicBezTo>
                      <a:pt x="1399383" y="6914"/>
                      <a:pt x="1361787" y="6914"/>
                      <a:pt x="1324190" y="6914"/>
                    </a:cubicBezTo>
                    <a:cubicBezTo>
                      <a:pt x="1256158" y="6914"/>
                      <a:pt x="1188126" y="6914"/>
                      <a:pt x="1120093" y="5644"/>
                    </a:cubicBezTo>
                    <a:cubicBezTo>
                      <a:pt x="1048481" y="4374"/>
                      <a:pt x="343094" y="1834"/>
                      <a:pt x="273272" y="564"/>
                    </a:cubicBezTo>
                    <a:cubicBezTo>
                      <a:pt x="215981" y="-706"/>
                      <a:pt x="160481" y="564"/>
                      <a:pt x="103191" y="564"/>
                    </a:cubicBezTo>
                    <a:cubicBezTo>
                      <a:pt x="63804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4344"/>
                      <a:pt x="16510" y="182492"/>
                      <a:pt x="17780" y="249444"/>
                    </a:cubicBezTo>
                    <a:cubicBezTo>
                      <a:pt x="19050" y="317591"/>
                      <a:pt x="17780" y="385739"/>
                      <a:pt x="16510" y="455082"/>
                    </a:cubicBezTo>
                    <a:cubicBezTo>
                      <a:pt x="15240" y="525620"/>
                      <a:pt x="2540" y="1265679"/>
                      <a:pt x="2540" y="1336217"/>
                    </a:cubicBezTo>
                    <a:cubicBezTo>
                      <a:pt x="2540" y="1405560"/>
                      <a:pt x="1270" y="1474904"/>
                      <a:pt x="0" y="1544247"/>
                    </a:cubicBezTo>
                    <a:cubicBezTo>
                      <a:pt x="0" y="1560298"/>
                      <a:pt x="3810" y="1570458"/>
                      <a:pt x="15240" y="1575539"/>
                    </a:cubicBezTo>
                    <a:cubicBezTo>
                      <a:pt x="22860" y="1579348"/>
                      <a:pt x="31750" y="1581889"/>
                      <a:pt x="40640" y="1583158"/>
                    </a:cubicBezTo>
                    <a:cubicBezTo>
                      <a:pt x="101401" y="1588239"/>
                      <a:pt x="169433" y="1592048"/>
                      <a:pt x="237465" y="1597129"/>
                    </a:cubicBezTo>
                    <a:cubicBezTo>
                      <a:pt x="275062" y="1599669"/>
                      <a:pt x="312659" y="1604748"/>
                      <a:pt x="350255" y="1606019"/>
                    </a:cubicBezTo>
                    <a:cubicBezTo>
                      <a:pt x="412917" y="1608558"/>
                      <a:pt x="1111142" y="1609829"/>
                      <a:pt x="1173803" y="1611098"/>
                    </a:cubicBezTo>
                    <a:cubicBezTo>
                      <a:pt x="1182755" y="1611098"/>
                      <a:pt x="1191706" y="1611098"/>
                      <a:pt x="1200658" y="1611098"/>
                    </a:cubicBezTo>
                    <a:cubicBezTo>
                      <a:pt x="1243626" y="1611098"/>
                      <a:pt x="1288384" y="1609829"/>
                      <a:pt x="1331351" y="1609829"/>
                    </a:cubicBezTo>
                    <a:cubicBezTo>
                      <a:pt x="1381480" y="1609829"/>
                      <a:pt x="1429819" y="1611098"/>
                      <a:pt x="1479948" y="1611098"/>
                    </a:cubicBezTo>
                    <a:cubicBezTo>
                      <a:pt x="1553351" y="1611098"/>
                      <a:pt x="1628545" y="1611098"/>
                      <a:pt x="1701948" y="1611098"/>
                    </a:cubicBezTo>
                    <a:cubicBezTo>
                      <a:pt x="1769980" y="1611098"/>
                      <a:pt x="1838012" y="1612369"/>
                      <a:pt x="1906045" y="1613639"/>
                    </a:cubicBezTo>
                    <a:cubicBezTo>
                      <a:pt x="1936480" y="1613639"/>
                      <a:pt x="1968706" y="1614908"/>
                      <a:pt x="1999141" y="1614908"/>
                    </a:cubicBezTo>
                    <a:cubicBezTo>
                      <a:pt x="2097609" y="1613639"/>
                      <a:pt x="2194286" y="1607289"/>
                      <a:pt x="2290278" y="1607289"/>
                    </a:cubicBezTo>
                    <a:cubicBezTo>
                      <a:pt x="2294088" y="1607289"/>
                      <a:pt x="2299168" y="1604748"/>
                      <a:pt x="2302978" y="1602208"/>
                    </a:cubicBezTo>
                    <a:cubicBezTo>
                      <a:pt x="2308058" y="1598398"/>
                      <a:pt x="2310598" y="1592048"/>
                      <a:pt x="2313138" y="1589508"/>
                    </a:cubicBezTo>
                    <a:cubicBezTo>
                      <a:pt x="2314408" y="1535878"/>
                      <a:pt x="2315678" y="1485664"/>
                      <a:pt x="2316948" y="1435450"/>
                    </a:cubicBezTo>
                    <a:cubicBezTo>
                      <a:pt x="2318218" y="1357738"/>
                      <a:pt x="2328378" y="611701"/>
                      <a:pt x="2329648" y="533989"/>
                    </a:cubicBezTo>
                    <a:cubicBezTo>
                      <a:pt x="2329648" y="487362"/>
                      <a:pt x="2330918" y="440735"/>
                      <a:pt x="2332188" y="394108"/>
                    </a:cubicBezTo>
                    <a:cubicBezTo>
                      <a:pt x="2333458" y="343894"/>
                      <a:pt x="2334728" y="293680"/>
                      <a:pt x="2337268" y="243466"/>
                    </a:cubicBezTo>
                    <a:cubicBezTo>
                      <a:pt x="2338538" y="213576"/>
                      <a:pt x="2338538" y="182491"/>
                      <a:pt x="2343618" y="152602"/>
                    </a:cubicBezTo>
                    <a:cubicBezTo>
                      <a:pt x="2348698" y="116735"/>
                      <a:pt x="2351238" y="82064"/>
                      <a:pt x="2349968" y="43744"/>
                    </a:cubicBezTo>
                    <a:cubicBezTo>
                      <a:pt x="2349968" y="37394"/>
                      <a:pt x="2346158" y="29774"/>
                      <a:pt x="2339808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387998" y="911691"/>
              <a:ext cx="1698910" cy="852894"/>
            </a:xfrm>
            <a:custGeom>
              <a:avLst/>
              <a:gdLst/>
              <a:ahLst/>
              <a:cxnLst/>
              <a:rect r="r" b="b" t="t" l="l"/>
              <a:pathLst>
                <a:path h="852894" w="1698910">
                  <a:moveTo>
                    <a:pt x="0" y="0"/>
                  </a:moveTo>
                  <a:lnTo>
                    <a:pt x="1698910" y="0"/>
                  </a:lnTo>
                  <a:lnTo>
                    <a:pt x="1698910" y="852894"/>
                  </a:lnTo>
                  <a:lnTo>
                    <a:pt x="0" y="852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352988" y="3867413"/>
              <a:ext cx="1698910" cy="852894"/>
            </a:xfrm>
            <a:custGeom>
              <a:avLst/>
              <a:gdLst/>
              <a:ahLst/>
              <a:cxnLst/>
              <a:rect r="r" b="b" t="t" l="l"/>
              <a:pathLst>
                <a:path h="852894" w="1698910">
                  <a:moveTo>
                    <a:pt x="0" y="0"/>
                  </a:moveTo>
                  <a:lnTo>
                    <a:pt x="1698909" y="0"/>
                  </a:lnTo>
                  <a:lnTo>
                    <a:pt x="1698909" y="852894"/>
                  </a:lnTo>
                  <a:lnTo>
                    <a:pt x="0" y="852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387998" y="6823136"/>
              <a:ext cx="1698910" cy="852894"/>
            </a:xfrm>
            <a:custGeom>
              <a:avLst/>
              <a:gdLst/>
              <a:ahLst/>
              <a:cxnLst/>
              <a:rect r="r" b="b" t="t" l="l"/>
              <a:pathLst>
                <a:path h="852894" w="1698910">
                  <a:moveTo>
                    <a:pt x="0" y="0"/>
                  </a:moveTo>
                  <a:lnTo>
                    <a:pt x="1698910" y="0"/>
                  </a:lnTo>
                  <a:lnTo>
                    <a:pt x="1698910" y="852894"/>
                  </a:lnTo>
                  <a:lnTo>
                    <a:pt x="0" y="852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423008" y="9778858"/>
              <a:ext cx="1698910" cy="852894"/>
            </a:xfrm>
            <a:custGeom>
              <a:avLst/>
              <a:gdLst/>
              <a:ahLst/>
              <a:cxnLst/>
              <a:rect r="r" b="b" t="t" l="l"/>
              <a:pathLst>
                <a:path h="852894" w="1698910">
                  <a:moveTo>
                    <a:pt x="0" y="0"/>
                  </a:moveTo>
                  <a:lnTo>
                    <a:pt x="1698910" y="0"/>
                  </a:lnTo>
                  <a:lnTo>
                    <a:pt x="1698910" y="852894"/>
                  </a:lnTo>
                  <a:lnTo>
                    <a:pt x="0" y="852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5518350" y="9778858"/>
              <a:ext cx="1698910" cy="852894"/>
            </a:xfrm>
            <a:custGeom>
              <a:avLst/>
              <a:gdLst/>
              <a:ahLst/>
              <a:cxnLst/>
              <a:rect r="r" b="b" t="t" l="l"/>
              <a:pathLst>
                <a:path h="852894" w="1698910">
                  <a:moveTo>
                    <a:pt x="0" y="0"/>
                  </a:moveTo>
                  <a:lnTo>
                    <a:pt x="1698910" y="0"/>
                  </a:lnTo>
                  <a:lnTo>
                    <a:pt x="1698910" y="852894"/>
                  </a:lnTo>
                  <a:lnTo>
                    <a:pt x="0" y="852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15518350" y="6823136"/>
              <a:ext cx="1698910" cy="852894"/>
            </a:xfrm>
            <a:custGeom>
              <a:avLst/>
              <a:gdLst/>
              <a:ahLst/>
              <a:cxnLst/>
              <a:rect r="r" b="b" t="t" l="l"/>
              <a:pathLst>
                <a:path h="852894" w="1698910">
                  <a:moveTo>
                    <a:pt x="0" y="0"/>
                  </a:moveTo>
                  <a:lnTo>
                    <a:pt x="1698910" y="0"/>
                  </a:lnTo>
                  <a:lnTo>
                    <a:pt x="1698910" y="852894"/>
                  </a:lnTo>
                  <a:lnTo>
                    <a:pt x="0" y="852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15518350" y="3867413"/>
              <a:ext cx="1698910" cy="852894"/>
            </a:xfrm>
            <a:custGeom>
              <a:avLst/>
              <a:gdLst/>
              <a:ahLst/>
              <a:cxnLst/>
              <a:rect r="r" b="b" t="t" l="l"/>
              <a:pathLst>
                <a:path h="852894" w="1698910">
                  <a:moveTo>
                    <a:pt x="0" y="0"/>
                  </a:moveTo>
                  <a:lnTo>
                    <a:pt x="1698910" y="0"/>
                  </a:lnTo>
                  <a:lnTo>
                    <a:pt x="1698910" y="852894"/>
                  </a:lnTo>
                  <a:lnTo>
                    <a:pt x="0" y="852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5640935" y="911691"/>
              <a:ext cx="1698910" cy="852894"/>
            </a:xfrm>
            <a:custGeom>
              <a:avLst/>
              <a:gdLst/>
              <a:ahLst/>
              <a:cxnLst/>
              <a:rect r="r" b="b" t="t" l="l"/>
              <a:pathLst>
                <a:path h="852894" w="1698910">
                  <a:moveTo>
                    <a:pt x="0" y="0"/>
                  </a:moveTo>
                  <a:lnTo>
                    <a:pt x="1698909" y="0"/>
                  </a:lnTo>
                  <a:lnTo>
                    <a:pt x="1698909" y="852894"/>
                  </a:lnTo>
                  <a:lnTo>
                    <a:pt x="0" y="852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469859" y="1816525"/>
            <a:ext cx="11001039" cy="8279057"/>
            <a:chOff x="0" y="0"/>
            <a:chExt cx="2213094" cy="166550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2182614" cy="1641380"/>
            </a:xfrm>
            <a:custGeom>
              <a:avLst/>
              <a:gdLst/>
              <a:ahLst/>
              <a:cxnLst/>
              <a:rect r="r" b="b" t="t" l="l"/>
              <a:pathLst>
                <a:path h="1641380" w="2182614">
                  <a:moveTo>
                    <a:pt x="1270" y="0"/>
                  </a:moveTo>
                  <a:lnTo>
                    <a:pt x="2182614" y="15240"/>
                  </a:lnTo>
                  <a:lnTo>
                    <a:pt x="2150864" y="1641380"/>
                  </a:lnTo>
                  <a:lnTo>
                    <a:pt x="787005" y="1641380"/>
                  </a:lnTo>
                  <a:lnTo>
                    <a:pt x="0" y="1614710"/>
                  </a:lnTo>
                  <a:lnTo>
                    <a:pt x="11430" y="53500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2209724" cy="1665510"/>
            </a:xfrm>
            <a:custGeom>
              <a:avLst/>
              <a:gdLst/>
              <a:ahLst/>
              <a:cxnLst/>
              <a:rect r="r" b="b" t="t" l="l"/>
              <a:pathLst>
                <a:path h="1665510" w="2209724">
                  <a:moveTo>
                    <a:pt x="2176455" y="1640110"/>
                  </a:moveTo>
                  <a:cubicBezTo>
                    <a:pt x="2173915" y="1643920"/>
                    <a:pt x="2170105" y="1649000"/>
                    <a:pt x="2166294" y="1652810"/>
                  </a:cubicBezTo>
                  <a:cubicBezTo>
                    <a:pt x="2162484" y="1655350"/>
                    <a:pt x="2157405" y="1657890"/>
                    <a:pt x="2153594" y="1657890"/>
                  </a:cubicBezTo>
                  <a:cubicBezTo>
                    <a:pt x="2070506" y="1656620"/>
                    <a:pt x="1979568" y="1662970"/>
                    <a:pt x="1886947" y="1665510"/>
                  </a:cubicBezTo>
                  <a:cubicBezTo>
                    <a:pt x="1858319" y="1665510"/>
                    <a:pt x="1828006" y="1664240"/>
                    <a:pt x="1799378" y="1664240"/>
                  </a:cubicBezTo>
                  <a:cubicBezTo>
                    <a:pt x="1735385" y="1662970"/>
                    <a:pt x="1671392" y="1661700"/>
                    <a:pt x="1607399" y="1661700"/>
                  </a:cubicBezTo>
                  <a:lnTo>
                    <a:pt x="1398580" y="1661700"/>
                  </a:lnTo>
                  <a:cubicBezTo>
                    <a:pt x="1351427" y="1661700"/>
                    <a:pt x="1305958" y="1660430"/>
                    <a:pt x="1258806" y="1660430"/>
                  </a:cubicBezTo>
                  <a:cubicBezTo>
                    <a:pt x="1218389" y="1660430"/>
                    <a:pt x="1176288" y="1660430"/>
                    <a:pt x="1135872" y="1661700"/>
                  </a:cubicBezTo>
                  <a:lnTo>
                    <a:pt x="1110611" y="1661700"/>
                  </a:lnTo>
                  <a:cubicBezTo>
                    <a:pt x="1051671" y="1660430"/>
                    <a:pt x="394901" y="1659160"/>
                    <a:pt x="335960" y="1656620"/>
                  </a:cubicBezTo>
                  <a:cubicBezTo>
                    <a:pt x="300595" y="1655350"/>
                    <a:pt x="265231" y="1650270"/>
                    <a:pt x="229866" y="1647730"/>
                  </a:cubicBezTo>
                  <a:cubicBezTo>
                    <a:pt x="165873" y="1642650"/>
                    <a:pt x="101880" y="1638840"/>
                    <a:pt x="40830" y="1633760"/>
                  </a:cubicBezTo>
                  <a:cubicBezTo>
                    <a:pt x="31940" y="1632490"/>
                    <a:pt x="23050" y="1629950"/>
                    <a:pt x="15430" y="1626140"/>
                  </a:cubicBezTo>
                  <a:cubicBezTo>
                    <a:pt x="4000" y="1621059"/>
                    <a:pt x="-1080" y="1609630"/>
                    <a:pt x="190" y="1594543"/>
                  </a:cubicBezTo>
                  <a:cubicBezTo>
                    <a:pt x="1460" y="1522941"/>
                    <a:pt x="2730" y="1450104"/>
                    <a:pt x="2730" y="1378502"/>
                  </a:cubicBezTo>
                  <a:cubicBezTo>
                    <a:pt x="4000" y="1305665"/>
                    <a:pt x="16700" y="541497"/>
                    <a:pt x="16700" y="468660"/>
                  </a:cubicBezTo>
                  <a:cubicBezTo>
                    <a:pt x="17970" y="398292"/>
                    <a:pt x="19240" y="327925"/>
                    <a:pt x="17970" y="256322"/>
                  </a:cubicBezTo>
                  <a:cubicBezTo>
                    <a:pt x="16700" y="185955"/>
                    <a:pt x="15430" y="116821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66516" y="3810"/>
                    <a:pt x="103565" y="2540"/>
                  </a:cubicBezTo>
                  <a:cubicBezTo>
                    <a:pt x="155769" y="0"/>
                    <a:pt x="209658" y="0"/>
                    <a:pt x="261863" y="0"/>
                  </a:cubicBezTo>
                  <a:cubicBezTo>
                    <a:pt x="327540" y="1270"/>
                    <a:pt x="991046" y="3810"/>
                    <a:pt x="1056723" y="5080"/>
                  </a:cubicBezTo>
                  <a:cubicBezTo>
                    <a:pt x="1120716" y="6350"/>
                    <a:pt x="1184709" y="6350"/>
                    <a:pt x="1248701" y="6350"/>
                  </a:cubicBezTo>
                  <a:cubicBezTo>
                    <a:pt x="1284066" y="6350"/>
                    <a:pt x="1319431" y="6350"/>
                    <a:pt x="1354795" y="7620"/>
                  </a:cubicBezTo>
                  <a:cubicBezTo>
                    <a:pt x="1423840" y="10160"/>
                    <a:pt x="1494569" y="8890"/>
                    <a:pt x="1563614" y="1270"/>
                  </a:cubicBezTo>
                  <a:cubicBezTo>
                    <a:pt x="1592243" y="-1270"/>
                    <a:pt x="1620871" y="1270"/>
                    <a:pt x="1649499" y="1270"/>
                  </a:cubicBezTo>
                  <a:cubicBezTo>
                    <a:pt x="1713492" y="1270"/>
                    <a:pt x="1777485" y="0"/>
                    <a:pt x="1841478" y="2540"/>
                  </a:cubicBezTo>
                  <a:cubicBezTo>
                    <a:pt x="1922311" y="5080"/>
                    <a:pt x="2001461" y="12700"/>
                    <a:pt x="2082294" y="16510"/>
                  </a:cubicBezTo>
                  <a:cubicBezTo>
                    <a:pt x="2117659" y="19050"/>
                    <a:pt x="2144705" y="17780"/>
                    <a:pt x="2171374" y="20320"/>
                  </a:cubicBezTo>
                  <a:cubicBezTo>
                    <a:pt x="2180265" y="21590"/>
                    <a:pt x="2189155" y="24130"/>
                    <a:pt x="2198044" y="26670"/>
                  </a:cubicBezTo>
                  <a:cubicBezTo>
                    <a:pt x="2205665" y="29210"/>
                    <a:pt x="2209474" y="35560"/>
                    <a:pt x="2209474" y="45720"/>
                  </a:cubicBezTo>
                  <a:cubicBezTo>
                    <a:pt x="2210744" y="83489"/>
                    <a:pt x="2206934" y="120525"/>
                    <a:pt x="2203124" y="157561"/>
                  </a:cubicBezTo>
                  <a:cubicBezTo>
                    <a:pt x="2199315" y="188424"/>
                    <a:pt x="2198044" y="220521"/>
                    <a:pt x="2196774" y="251384"/>
                  </a:cubicBezTo>
                  <a:cubicBezTo>
                    <a:pt x="2194234" y="303234"/>
                    <a:pt x="2192965" y="355084"/>
                    <a:pt x="2191694" y="406934"/>
                  </a:cubicBezTo>
                  <a:cubicBezTo>
                    <a:pt x="2190424" y="455080"/>
                    <a:pt x="2189155" y="503226"/>
                    <a:pt x="2189155" y="551373"/>
                  </a:cubicBezTo>
                  <a:cubicBezTo>
                    <a:pt x="2189155" y="631617"/>
                    <a:pt x="2177724" y="1401958"/>
                    <a:pt x="2176455" y="1482202"/>
                  </a:cubicBezTo>
                  <a:cubicBezTo>
                    <a:pt x="2178994" y="1534052"/>
                    <a:pt x="2177724" y="1585901"/>
                    <a:pt x="2176455" y="1640110"/>
                  </a:cubicBezTo>
                  <a:close/>
                  <a:moveTo>
                    <a:pt x="16700" y="1609629"/>
                  </a:moveTo>
                  <a:cubicBezTo>
                    <a:pt x="21780" y="1610899"/>
                    <a:pt x="28130" y="1613439"/>
                    <a:pt x="35750" y="1613439"/>
                  </a:cubicBezTo>
                  <a:cubicBezTo>
                    <a:pt x="100196" y="1618519"/>
                    <a:pt x="169241" y="1623599"/>
                    <a:pt x="236602" y="1627409"/>
                  </a:cubicBezTo>
                  <a:cubicBezTo>
                    <a:pt x="268599" y="1629950"/>
                    <a:pt x="300595" y="1633759"/>
                    <a:pt x="334276" y="1635029"/>
                  </a:cubicBezTo>
                  <a:cubicBezTo>
                    <a:pt x="356168" y="1636300"/>
                    <a:pt x="975889" y="1632490"/>
                    <a:pt x="996098" y="1633759"/>
                  </a:cubicBezTo>
                  <a:cubicBezTo>
                    <a:pt x="1031462" y="1635029"/>
                    <a:pt x="1066827" y="1637569"/>
                    <a:pt x="1102191" y="1638840"/>
                  </a:cubicBezTo>
                  <a:cubicBezTo>
                    <a:pt x="1119032" y="1640109"/>
                    <a:pt x="1134188" y="1640109"/>
                    <a:pt x="1151028" y="1640109"/>
                  </a:cubicBezTo>
                  <a:cubicBezTo>
                    <a:pt x="1226809" y="1640109"/>
                    <a:pt x="1300906" y="1638840"/>
                    <a:pt x="1376687" y="1640109"/>
                  </a:cubicBezTo>
                  <a:cubicBezTo>
                    <a:pt x="1405316" y="1640109"/>
                    <a:pt x="1435628" y="1642650"/>
                    <a:pt x="1464257" y="1642650"/>
                  </a:cubicBezTo>
                  <a:cubicBezTo>
                    <a:pt x="1508041" y="1642650"/>
                    <a:pt x="1550142" y="1638840"/>
                    <a:pt x="1593927" y="1638840"/>
                  </a:cubicBezTo>
                  <a:cubicBezTo>
                    <a:pt x="1646131" y="1638840"/>
                    <a:pt x="1696652" y="1640109"/>
                    <a:pt x="1748857" y="1640109"/>
                  </a:cubicBezTo>
                  <a:cubicBezTo>
                    <a:pt x="1817902" y="1640109"/>
                    <a:pt x="1888631" y="1640109"/>
                    <a:pt x="1957676" y="1638840"/>
                  </a:cubicBezTo>
                  <a:cubicBezTo>
                    <a:pt x="2019985" y="1637569"/>
                    <a:pt x="2080610" y="1635029"/>
                    <a:pt x="2138355" y="1632490"/>
                  </a:cubicBezTo>
                  <a:cubicBezTo>
                    <a:pt x="2143434" y="1632490"/>
                    <a:pt x="2148515" y="1629950"/>
                    <a:pt x="2154865" y="1628679"/>
                  </a:cubicBezTo>
                  <a:cubicBezTo>
                    <a:pt x="2154865" y="1615979"/>
                    <a:pt x="2156134" y="1603279"/>
                    <a:pt x="2156134" y="1590839"/>
                  </a:cubicBezTo>
                  <a:lnTo>
                    <a:pt x="2156134" y="1552569"/>
                  </a:lnTo>
                  <a:cubicBezTo>
                    <a:pt x="2157405" y="1489609"/>
                    <a:pt x="2159944" y="1425414"/>
                    <a:pt x="2158674" y="1362453"/>
                  </a:cubicBezTo>
                  <a:cubicBezTo>
                    <a:pt x="2157405" y="1273568"/>
                    <a:pt x="2170105" y="495819"/>
                    <a:pt x="2173915" y="406934"/>
                  </a:cubicBezTo>
                  <a:cubicBezTo>
                    <a:pt x="2176455" y="355084"/>
                    <a:pt x="2178994" y="303234"/>
                    <a:pt x="2178994" y="251384"/>
                  </a:cubicBezTo>
                  <a:cubicBezTo>
                    <a:pt x="2178994" y="208176"/>
                    <a:pt x="2180265" y="166202"/>
                    <a:pt x="2187884" y="124228"/>
                  </a:cubicBezTo>
                  <a:cubicBezTo>
                    <a:pt x="2191694" y="99538"/>
                    <a:pt x="2194234" y="74848"/>
                    <a:pt x="2189155" y="48260"/>
                  </a:cubicBezTo>
                  <a:cubicBezTo>
                    <a:pt x="2181534" y="48260"/>
                    <a:pt x="2175184" y="46990"/>
                    <a:pt x="2167565" y="46990"/>
                  </a:cubicBezTo>
                  <a:cubicBezTo>
                    <a:pt x="2134544" y="44450"/>
                    <a:pt x="2094082" y="44450"/>
                    <a:pt x="2048613" y="39370"/>
                  </a:cubicBezTo>
                  <a:cubicBezTo>
                    <a:pt x="1964412" y="31750"/>
                    <a:pt x="1878527" y="26670"/>
                    <a:pt x="1794326" y="26670"/>
                  </a:cubicBezTo>
                  <a:cubicBezTo>
                    <a:pt x="1735385" y="26670"/>
                    <a:pt x="1674760" y="30480"/>
                    <a:pt x="1615819" y="22860"/>
                  </a:cubicBezTo>
                  <a:lnTo>
                    <a:pt x="1598979" y="22860"/>
                  </a:lnTo>
                  <a:cubicBezTo>
                    <a:pt x="1550142" y="26670"/>
                    <a:pt x="1497937" y="31750"/>
                    <a:pt x="1447416" y="33020"/>
                  </a:cubicBezTo>
                  <a:cubicBezTo>
                    <a:pt x="1391844" y="34290"/>
                    <a:pt x="1337955" y="30480"/>
                    <a:pt x="1282382" y="29210"/>
                  </a:cubicBezTo>
                  <a:cubicBezTo>
                    <a:pt x="1230177" y="27940"/>
                    <a:pt x="1177972" y="26670"/>
                    <a:pt x="1127452" y="26670"/>
                  </a:cubicBezTo>
                  <a:cubicBezTo>
                    <a:pt x="1108927" y="26670"/>
                    <a:pt x="1092087" y="27940"/>
                    <a:pt x="1073563" y="26670"/>
                  </a:cubicBezTo>
                  <a:cubicBezTo>
                    <a:pt x="1009570" y="25400"/>
                    <a:pt x="347748" y="22860"/>
                    <a:pt x="282071" y="22860"/>
                  </a:cubicBezTo>
                  <a:cubicBezTo>
                    <a:pt x="224814" y="21590"/>
                    <a:pt x="167557" y="22860"/>
                    <a:pt x="110301" y="22860"/>
                  </a:cubicBezTo>
                  <a:cubicBezTo>
                    <a:pt x="79988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786"/>
                    <a:pt x="30670" y="119290"/>
                    <a:pt x="33210" y="157560"/>
                  </a:cubicBezTo>
                  <a:cubicBezTo>
                    <a:pt x="35750" y="226694"/>
                    <a:pt x="37020" y="295827"/>
                    <a:pt x="37020" y="364960"/>
                  </a:cubicBezTo>
                  <a:cubicBezTo>
                    <a:pt x="37020" y="409403"/>
                    <a:pt x="35750" y="452611"/>
                    <a:pt x="34480" y="497054"/>
                  </a:cubicBezTo>
                  <a:cubicBezTo>
                    <a:pt x="33210" y="540262"/>
                    <a:pt x="21780" y="1272333"/>
                    <a:pt x="20510" y="1314307"/>
                  </a:cubicBezTo>
                  <a:lnTo>
                    <a:pt x="20510" y="1395785"/>
                  </a:lnTo>
                  <a:cubicBezTo>
                    <a:pt x="20510" y="1457511"/>
                    <a:pt x="19240" y="1520472"/>
                    <a:pt x="19240" y="1582198"/>
                  </a:cubicBezTo>
                  <a:cubicBezTo>
                    <a:pt x="19240" y="1590839"/>
                    <a:pt x="17970" y="1598246"/>
                    <a:pt x="16700" y="1609629"/>
                  </a:cubicBezTo>
                  <a:close/>
                </a:path>
              </a:pathLst>
            </a:custGeom>
            <a:solidFill>
              <a:srgbClr val="5B7450"/>
            </a:solid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13777740" y="5484721"/>
            <a:ext cx="4510260" cy="4610861"/>
          </a:xfrm>
          <a:custGeom>
            <a:avLst/>
            <a:gdLst/>
            <a:ahLst/>
            <a:cxnLst/>
            <a:rect r="r" b="b" t="t" l="l"/>
            <a:pathLst>
              <a:path h="4610861" w="4510260">
                <a:moveTo>
                  <a:pt x="0" y="0"/>
                </a:moveTo>
                <a:lnTo>
                  <a:pt x="4510260" y="0"/>
                </a:lnTo>
                <a:lnTo>
                  <a:pt x="4510260" y="4610861"/>
                </a:lnTo>
                <a:lnTo>
                  <a:pt x="0" y="46108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667293" y="2237457"/>
            <a:ext cx="10135034" cy="785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9"/>
              </a:lnSpc>
            </a:pPr>
            <a:r>
              <a:rPr lang="en-US" sz="35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WORD → MEAN</a:t>
            </a:r>
            <a:r>
              <a:rPr lang="en-US" b="true" sz="35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ING → EXAMPLE → USE</a:t>
            </a:r>
          </a:p>
          <a:p>
            <a:pPr algn="ctr">
              <a:lnSpc>
                <a:spcPts val="4319"/>
              </a:lnSpc>
            </a:pPr>
          </a:p>
          <a:p>
            <a:pPr algn="ctr">
              <a:lnSpc>
                <a:spcPts val="4319"/>
              </a:lnSpc>
            </a:pPr>
            <a:r>
              <a:rPr lang="en-US" sz="3599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For example:</a:t>
            </a:r>
          </a:p>
          <a:p>
            <a:pPr algn="ctr">
              <a:lnSpc>
                <a:spcPts val="4319"/>
              </a:lnSpc>
            </a:pPr>
            <a:r>
              <a:rPr lang="en-US" b="true" sz="3599" u="non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EROSION</a:t>
            </a:r>
          </a:p>
          <a:p>
            <a:pPr algn="ctr">
              <a:lnSpc>
                <a:spcPts val="4319"/>
              </a:lnSpc>
            </a:pPr>
          </a:p>
          <a:p>
            <a:pPr algn="ctr">
              <a:lnSpc>
                <a:spcPts val="4319"/>
              </a:lnSpc>
            </a:pPr>
            <a:r>
              <a:rPr lang="en-US" sz="3599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WORD Say erosion together.</a:t>
            </a:r>
          </a:p>
          <a:p>
            <a:pPr algn="ctr">
              <a:lnSpc>
                <a:spcPts val="4319"/>
              </a:lnSpc>
            </a:pPr>
            <a:r>
              <a:rPr lang="en-US" sz="3599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MEANING - Erosion is when rock or soil is gradually worn away.</a:t>
            </a:r>
          </a:p>
          <a:p>
            <a:pPr algn="ctr">
              <a:lnSpc>
                <a:spcPts val="4319"/>
              </a:lnSpc>
            </a:pPr>
            <a:r>
              <a:rPr lang="en-US" sz="3599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EXAMPLE - Waves</a:t>
            </a: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repeatedly wearing away a cliff.</a:t>
            </a:r>
          </a:p>
          <a:p>
            <a:pPr algn="ctr">
              <a:lnSpc>
                <a:spcPts val="4319"/>
              </a:lnSpc>
            </a:pP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USE - "The waves caused erosion along the coastline."</a:t>
            </a:r>
          </a:p>
          <a:p>
            <a:pPr algn="ctr">
              <a:lnSpc>
                <a:spcPts val="4319"/>
              </a:lnSpc>
            </a:pPr>
          </a:p>
          <a:p>
            <a:pPr algn="ctr">
              <a:lnSpc>
                <a:spcPts val="4319"/>
              </a:lnSpc>
            </a:pP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Then ask: “Can you give me another example of erosion?”</a:t>
            </a:r>
          </a:p>
          <a:p>
            <a:pPr algn="ctr">
              <a:lnSpc>
                <a:spcPts val="4319"/>
              </a:lnSpc>
            </a:pPr>
            <a:r>
              <a:rPr lang="en-US" sz="35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Short. Focused. Repeatable.</a:t>
            </a:r>
          </a:p>
          <a:p>
            <a:pPr algn="ctr">
              <a:lnSpc>
                <a:spcPts val="624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376237"/>
            <a:ext cx="16230600" cy="1181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A Simple Pre-Teaching Routine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03078" y="4090660"/>
            <a:ext cx="7340922" cy="1252787"/>
            <a:chOff x="0" y="0"/>
            <a:chExt cx="2762362" cy="47141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A visual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918378" y="4090660"/>
            <a:ext cx="7340922" cy="1252787"/>
            <a:chOff x="0" y="0"/>
            <a:chExt cx="2762362" cy="47141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A simple analogy 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918378" y="5580134"/>
            <a:ext cx="7340922" cy="1252787"/>
            <a:chOff x="0" y="0"/>
            <a:chExt cx="2762362" cy="47141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Linked to prior knowledge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918378" y="7071045"/>
            <a:ext cx="7340922" cy="1252787"/>
            <a:chOff x="0" y="0"/>
            <a:chExt cx="2762362" cy="47141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Sorting examples and non examples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272971" y="388841"/>
            <a:ext cx="1346580" cy="1392141"/>
          </a:xfrm>
          <a:custGeom>
            <a:avLst/>
            <a:gdLst/>
            <a:ahLst/>
            <a:cxnLst/>
            <a:rect r="r" b="b" t="t" l="l"/>
            <a:pathLst>
              <a:path h="1392141" w="1346580">
                <a:moveTo>
                  <a:pt x="0" y="0"/>
                </a:moveTo>
                <a:lnTo>
                  <a:pt x="1346581" y="0"/>
                </a:lnTo>
                <a:lnTo>
                  <a:pt x="1346581" y="1392142"/>
                </a:lnTo>
                <a:lnTo>
                  <a:pt x="0" y="1392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803078" y="6994636"/>
            <a:ext cx="7340922" cy="1252787"/>
            <a:chOff x="0" y="0"/>
            <a:chExt cx="2762362" cy="47141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A worked example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803078" y="5541824"/>
            <a:ext cx="7340922" cy="1252787"/>
            <a:chOff x="0" y="0"/>
            <a:chExt cx="2762362" cy="47141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762362" cy="471419"/>
            </a:xfrm>
            <a:custGeom>
              <a:avLst/>
              <a:gdLst/>
              <a:ahLst/>
              <a:cxnLst/>
              <a:rect r="r" b="b" t="t" l="l"/>
              <a:pathLst>
                <a:path h="471419" w="2762362">
                  <a:moveTo>
                    <a:pt x="31639" y="0"/>
                  </a:moveTo>
                  <a:lnTo>
                    <a:pt x="2730723" y="0"/>
                  </a:lnTo>
                  <a:cubicBezTo>
                    <a:pt x="2748197" y="0"/>
                    <a:pt x="2762362" y="14165"/>
                    <a:pt x="2762362" y="31639"/>
                  </a:cubicBezTo>
                  <a:lnTo>
                    <a:pt x="2762362" y="439780"/>
                  </a:lnTo>
                  <a:cubicBezTo>
                    <a:pt x="2762362" y="457254"/>
                    <a:pt x="2748197" y="471419"/>
                    <a:pt x="2730723" y="471419"/>
                  </a:cubicBezTo>
                  <a:lnTo>
                    <a:pt x="31639" y="471419"/>
                  </a:lnTo>
                  <a:cubicBezTo>
                    <a:pt x="14165" y="471419"/>
                    <a:pt x="0" y="457254"/>
                    <a:pt x="0" y="439780"/>
                  </a:cubicBezTo>
                  <a:lnTo>
                    <a:pt x="0" y="31639"/>
                  </a:lnTo>
                  <a:cubicBezTo>
                    <a:pt x="0" y="14165"/>
                    <a:pt x="14165" y="0"/>
                    <a:pt x="3163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9525"/>
              <a:ext cx="2762362" cy="4618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A concrete example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0" y="8904933"/>
            <a:ext cx="1382067" cy="1382067"/>
          </a:xfrm>
          <a:custGeom>
            <a:avLst/>
            <a:gdLst/>
            <a:ahLst/>
            <a:cxnLst/>
            <a:rect r="r" b="b" t="t" l="l"/>
            <a:pathLst>
              <a:path h="1382067" w="1382067">
                <a:moveTo>
                  <a:pt x="0" y="0"/>
                </a:moveTo>
                <a:lnTo>
                  <a:pt x="1382067" y="0"/>
                </a:lnTo>
                <a:lnTo>
                  <a:pt x="1382067" y="1382067"/>
                </a:lnTo>
                <a:lnTo>
                  <a:pt x="0" y="13820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72971" y="331691"/>
            <a:ext cx="18015029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Pre-Teach Concepts, Not Jus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t</a:t>
            </a: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 Wo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r</a:t>
            </a: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d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02801" y="2449416"/>
            <a:ext cx="17685199" cy="1881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Sometimes knowing the vocabulary isn't enough.</a:t>
            </a:r>
          </a:p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A pupil may know the word democracy but have little understanding of the concept.</a:t>
            </a:r>
          </a:p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Or know the word fraction without understanding the relationship between the whole and its parts.</a:t>
            </a:r>
          </a:p>
          <a:p>
            <a:pPr algn="ctr">
              <a:lnSpc>
                <a:spcPts val="3739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446729" y="8794602"/>
            <a:ext cx="17685199" cy="1414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Teach enough of the concept to create a hook for the lesson.</a:t>
            </a:r>
          </a:p>
          <a:p>
            <a:pPr algn="ctr">
              <a:lnSpc>
                <a:spcPts val="3739"/>
              </a:lnSpc>
            </a:pPr>
            <a:r>
              <a:rPr lang="en-US" sz="3399">
                <a:solidFill>
                  <a:srgbClr val="FFFFFF"/>
                </a:solidFill>
                <a:latin typeface="Monterchi"/>
                <a:ea typeface="Monterchi"/>
                <a:cs typeface="Monterchi"/>
                <a:sym typeface="Monterchi"/>
              </a:rPr>
              <a:t>Not the entire lesson in advance.</a:t>
            </a:r>
          </a:p>
          <a:p>
            <a:pPr algn="ctr">
              <a:lnSpc>
                <a:spcPts val="3739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74175" y="2363473"/>
            <a:ext cx="15035432" cy="7591588"/>
            <a:chOff x="0" y="0"/>
            <a:chExt cx="5657777" cy="285668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657777" cy="2856687"/>
            </a:xfrm>
            <a:custGeom>
              <a:avLst/>
              <a:gdLst/>
              <a:ahLst/>
              <a:cxnLst/>
              <a:rect r="r" b="b" t="t" l="l"/>
              <a:pathLst>
                <a:path h="2856687" w="5657777">
                  <a:moveTo>
                    <a:pt x="15447" y="0"/>
                  </a:moveTo>
                  <a:lnTo>
                    <a:pt x="5642330" y="0"/>
                  </a:lnTo>
                  <a:cubicBezTo>
                    <a:pt x="5646427" y="0"/>
                    <a:pt x="5650356" y="1627"/>
                    <a:pt x="5653253" y="4524"/>
                  </a:cubicBezTo>
                  <a:cubicBezTo>
                    <a:pt x="5656150" y="7421"/>
                    <a:pt x="5657777" y="11350"/>
                    <a:pt x="5657777" y="15447"/>
                  </a:cubicBezTo>
                  <a:lnTo>
                    <a:pt x="5657777" y="2841239"/>
                  </a:lnTo>
                  <a:cubicBezTo>
                    <a:pt x="5657777" y="2845336"/>
                    <a:pt x="5656150" y="2849265"/>
                    <a:pt x="5653253" y="2852162"/>
                  </a:cubicBezTo>
                  <a:cubicBezTo>
                    <a:pt x="5650356" y="2855059"/>
                    <a:pt x="5646427" y="2856687"/>
                    <a:pt x="5642330" y="2856687"/>
                  </a:cubicBezTo>
                  <a:lnTo>
                    <a:pt x="15447" y="2856687"/>
                  </a:lnTo>
                  <a:cubicBezTo>
                    <a:pt x="11350" y="2856687"/>
                    <a:pt x="7421" y="2855059"/>
                    <a:pt x="4524" y="2852162"/>
                  </a:cubicBezTo>
                  <a:cubicBezTo>
                    <a:pt x="1627" y="2849265"/>
                    <a:pt x="0" y="2845336"/>
                    <a:pt x="0" y="2841239"/>
                  </a:cubicBezTo>
                  <a:lnTo>
                    <a:pt x="0" y="15447"/>
                  </a:lnTo>
                  <a:cubicBezTo>
                    <a:pt x="0" y="11350"/>
                    <a:pt x="1627" y="7421"/>
                    <a:pt x="4524" y="4524"/>
                  </a:cubicBezTo>
                  <a:cubicBezTo>
                    <a:pt x="7421" y="1627"/>
                    <a:pt x="11350" y="0"/>
                    <a:pt x="15447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5657777" cy="28471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New learning sticks more easily when it has something to connect to.</a:t>
              </a:r>
            </a:p>
            <a:p>
              <a:pPr algn="l">
                <a:lnSpc>
                  <a:spcPts val="3909"/>
                </a:lnSpc>
              </a:pP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Before introducing something new, ask: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“What do you already know about…?”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“Where have you seen this before?”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“What does this remind you of?”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“Which previous learning might help us?”</a:t>
              </a:r>
            </a:p>
            <a:p>
              <a:pPr algn="l">
                <a:lnSpc>
                  <a:spcPts val="3909"/>
                </a:lnSpc>
              </a:pPr>
            </a:p>
            <a:p>
              <a:pPr algn="l">
                <a:lnSpc>
                  <a:spcPts val="3909"/>
                </a:lnSpc>
              </a:pP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Then make the connection explicit:</a:t>
              </a: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“Yesterday we learned ___; today you're going to use that to understand ___.”</a:t>
              </a:r>
            </a:p>
            <a:p>
              <a:pPr algn="l">
                <a:lnSpc>
                  <a:spcPts val="3909"/>
                </a:lnSpc>
              </a:pPr>
            </a:p>
            <a:p>
              <a:pPr algn="l">
                <a:lnSpc>
                  <a:spcPts val="3909"/>
                </a:lnSpc>
              </a:pPr>
            </a:p>
            <a:p>
              <a:pPr algn="l">
                <a:lnSpc>
                  <a:spcPts val="3909"/>
                </a:lnSpc>
              </a:pPr>
              <a:r>
                <a:rPr lang="en-US" sz="3399">
                  <a:solidFill>
                    <a:srgbClr val="AB5333"/>
                  </a:solidFill>
                  <a:latin typeface="Monterchi"/>
                  <a:ea typeface="Monterchi"/>
                  <a:cs typeface="Monterchi"/>
                  <a:sym typeface="Monterchi"/>
                </a:rPr>
                <a:t>Pre-teaching should help pupils build a bridge between previous and new learning.</a:t>
              </a:r>
            </a:p>
            <a:p>
              <a:pPr algn="ctr">
                <a:lnSpc>
                  <a:spcPts val="27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3858" y="131666"/>
            <a:ext cx="18294158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Connect to What Pupi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l</a:t>
            </a: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 </a:t>
            </a: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A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l</a:t>
            </a: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r</a:t>
            </a:r>
            <a:r>
              <a:rPr lang="en-US" sz="6999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e</a:t>
            </a: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ady Know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6962632" y="8895864"/>
            <a:ext cx="1182712" cy="1222728"/>
          </a:xfrm>
          <a:custGeom>
            <a:avLst/>
            <a:gdLst/>
            <a:ahLst/>
            <a:cxnLst/>
            <a:rect r="r" b="b" t="t" l="l"/>
            <a:pathLst>
              <a:path h="1222728" w="1182712">
                <a:moveTo>
                  <a:pt x="0" y="0"/>
                </a:moveTo>
                <a:lnTo>
                  <a:pt x="1182712" y="0"/>
                </a:lnTo>
                <a:lnTo>
                  <a:pt x="1182712" y="1222728"/>
                </a:lnTo>
                <a:lnTo>
                  <a:pt x="0" y="1222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98033" y="3302502"/>
            <a:ext cx="4814011" cy="5097432"/>
            <a:chOff x="0" y="0"/>
            <a:chExt cx="1712958" cy="18138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564"/>
              <a:ext cx="1713282" cy="1811831"/>
            </a:xfrm>
            <a:custGeom>
              <a:avLst/>
              <a:gdLst/>
              <a:ahLst/>
              <a:cxnLst/>
              <a:rect r="r" b="b" t="t" l="l"/>
              <a:pathLst>
                <a:path h="1811831" w="1713282">
                  <a:moveTo>
                    <a:pt x="1702798" y="27234"/>
                  </a:moveTo>
                  <a:cubicBezTo>
                    <a:pt x="1693908" y="23424"/>
                    <a:pt x="1685018" y="20884"/>
                    <a:pt x="1676128" y="20884"/>
                  </a:cubicBezTo>
                  <a:cubicBezTo>
                    <a:pt x="1649458" y="19614"/>
                    <a:pt x="1623913" y="19614"/>
                    <a:pt x="1597076" y="17074"/>
                  </a:cubicBezTo>
                  <a:cubicBezTo>
                    <a:pt x="1535734" y="11994"/>
                    <a:pt x="1475670" y="5644"/>
                    <a:pt x="1414329" y="3104"/>
                  </a:cubicBezTo>
                  <a:cubicBezTo>
                    <a:pt x="1364489" y="564"/>
                    <a:pt x="1315926" y="3104"/>
                    <a:pt x="1266086" y="1834"/>
                  </a:cubicBezTo>
                  <a:cubicBezTo>
                    <a:pt x="1244361" y="1834"/>
                    <a:pt x="1222636" y="-706"/>
                    <a:pt x="1200910" y="1834"/>
                  </a:cubicBezTo>
                  <a:cubicBezTo>
                    <a:pt x="1148514" y="9454"/>
                    <a:pt x="1096118" y="10724"/>
                    <a:pt x="1042444" y="8184"/>
                  </a:cubicBezTo>
                  <a:cubicBezTo>
                    <a:pt x="1015607" y="6914"/>
                    <a:pt x="988770" y="6914"/>
                    <a:pt x="961933" y="6914"/>
                  </a:cubicBezTo>
                  <a:cubicBezTo>
                    <a:pt x="913371" y="6914"/>
                    <a:pt x="864809" y="6914"/>
                    <a:pt x="816247" y="5644"/>
                  </a:cubicBezTo>
                  <a:cubicBezTo>
                    <a:pt x="765128" y="4374"/>
                    <a:pt x="261615" y="1834"/>
                    <a:pt x="211775" y="564"/>
                  </a:cubicBezTo>
                  <a:cubicBezTo>
                    <a:pt x="170880" y="-706"/>
                    <a:pt x="131264" y="564"/>
                    <a:pt x="90369" y="564"/>
                  </a:cubicBezTo>
                  <a:cubicBezTo>
                    <a:pt x="62254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6"/>
                    <a:pt x="16510" y="198032"/>
                    <a:pt x="17780" y="273854"/>
                  </a:cubicBezTo>
                  <a:cubicBezTo>
                    <a:pt x="19050" y="351029"/>
                    <a:pt x="17780" y="428205"/>
                    <a:pt x="16510" y="506735"/>
                  </a:cubicBezTo>
                  <a:cubicBezTo>
                    <a:pt x="15240" y="586619"/>
                    <a:pt x="2540" y="1424721"/>
                    <a:pt x="2540" y="1504605"/>
                  </a:cubicBezTo>
                  <a:cubicBezTo>
                    <a:pt x="2540" y="1583135"/>
                    <a:pt x="1270" y="1661664"/>
                    <a:pt x="0" y="1740194"/>
                  </a:cubicBezTo>
                  <a:cubicBezTo>
                    <a:pt x="0" y="1757221"/>
                    <a:pt x="3810" y="1767381"/>
                    <a:pt x="15240" y="1772461"/>
                  </a:cubicBezTo>
                  <a:cubicBezTo>
                    <a:pt x="22860" y="1776271"/>
                    <a:pt x="31750" y="1778811"/>
                    <a:pt x="40640" y="1780081"/>
                  </a:cubicBezTo>
                  <a:cubicBezTo>
                    <a:pt x="89091" y="1785161"/>
                    <a:pt x="137653" y="1788971"/>
                    <a:pt x="186216" y="1794051"/>
                  </a:cubicBezTo>
                  <a:cubicBezTo>
                    <a:pt x="213053" y="1796591"/>
                    <a:pt x="239890" y="1801671"/>
                    <a:pt x="266727" y="1802941"/>
                  </a:cubicBezTo>
                  <a:cubicBezTo>
                    <a:pt x="311455" y="1805481"/>
                    <a:pt x="809857" y="1806751"/>
                    <a:pt x="854585" y="1808021"/>
                  </a:cubicBezTo>
                  <a:cubicBezTo>
                    <a:pt x="860975" y="1808021"/>
                    <a:pt x="867365" y="1808021"/>
                    <a:pt x="873754" y="1808021"/>
                  </a:cubicBezTo>
                  <a:cubicBezTo>
                    <a:pt x="904425" y="1808021"/>
                    <a:pt x="936374" y="1806751"/>
                    <a:pt x="967045" y="1806751"/>
                  </a:cubicBezTo>
                  <a:cubicBezTo>
                    <a:pt x="1002828" y="1806751"/>
                    <a:pt x="1037332" y="1808021"/>
                    <a:pt x="1073115" y="1808021"/>
                  </a:cubicBezTo>
                  <a:cubicBezTo>
                    <a:pt x="1125511" y="1808021"/>
                    <a:pt x="1179185" y="1808021"/>
                    <a:pt x="1231581" y="1808021"/>
                  </a:cubicBezTo>
                  <a:cubicBezTo>
                    <a:pt x="1280143" y="1808021"/>
                    <a:pt x="1328706" y="1809291"/>
                    <a:pt x="1377268" y="1810561"/>
                  </a:cubicBezTo>
                  <a:cubicBezTo>
                    <a:pt x="1398993" y="1810561"/>
                    <a:pt x="1421996" y="1811831"/>
                    <a:pt x="1443722" y="1811831"/>
                  </a:cubicBezTo>
                  <a:cubicBezTo>
                    <a:pt x="1514009" y="1810561"/>
                    <a:pt x="1583018" y="1804211"/>
                    <a:pt x="1653268" y="1804211"/>
                  </a:cubicBezTo>
                  <a:cubicBezTo>
                    <a:pt x="1657078" y="1804211"/>
                    <a:pt x="1662158" y="1801671"/>
                    <a:pt x="1665968" y="1799131"/>
                  </a:cubicBezTo>
                  <a:cubicBezTo>
                    <a:pt x="1671048" y="1795321"/>
                    <a:pt x="1673588" y="1788971"/>
                    <a:pt x="1676128" y="1786431"/>
                  </a:cubicBezTo>
                  <a:cubicBezTo>
                    <a:pt x="1677398" y="1730716"/>
                    <a:pt x="1678668" y="1673850"/>
                    <a:pt x="1679938" y="1616984"/>
                  </a:cubicBezTo>
                  <a:cubicBezTo>
                    <a:pt x="1681208" y="1528976"/>
                    <a:pt x="1691368" y="684104"/>
                    <a:pt x="1692638" y="596096"/>
                  </a:cubicBezTo>
                  <a:cubicBezTo>
                    <a:pt x="1692638" y="543292"/>
                    <a:pt x="1693908" y="490487"/>
                    <a:pt x="1695178" y="437683"/>
                  </a:cubicBezTo>
                  <a:cubicBezTo>
                    <a:pt x="1696448" y="380817"/>
                    <a:pt x="1697718" y="323950"/>
                    <a:pt x="1700258" y="267084"/>
                  </a:cubicBezTo>
                  <a:cubicBezTo>
                    <a:pt x="1701528" y="233235"/>
                    <a:pt x="1701528" y="198032"/>
                    <a:pt x="1706608" y="164183"/>
                  </a:cubicBezTo>
                  <a:cubicBezTo>
                    <a:pt x="1711688" y="123564"/>
                    <a:pt x="1714228" y="84299"/>
                    <a:pt x="1712958" y="43744"/>
                  </a:cubicBezTo>
                  <a:cubicBezTo>
                    <a:pt x="1712958" y="37394"/>
                    <a:pt x="1709148" y="29774"/>
                    <a:pt x="1702798" y="27234"/>
                  </a:cubicBezTo>
                  <a:close/>
                </a:path>
              </a:pathLst>
            </a:custGeom>
            <a:solidFill>
              <a:srgbClr val="64220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9454" y="3050190"/>
            <a:ext cx="4976431" cy="5097331"/>
            <a:chOff x="0" y="0"/>
            <a:chExt cx="1770752" cy="181377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-564"/>
              <a:ext cx="1771075" cy="1811795"/>
            </a:xfrm>
            <a:custGeom>
              <a:avLst/>
              <a:gdLst/>
              <a:ahLst/>
              <a:cxnLst/>
              <a:rect r="r" b="b" t="t" l="l"/>
              <a:pathLst>
                <a:path h="1811795" w="1771075">
                  <a:moveTo>
                    <a:pt x="1760592" y="27234"/>
                  </a:moveTo>
                  <a:cubicBezTo>
                    <a:pt x="1751702" y="23424"/>
                    <a:pt x="1742812" y="20884"/>
                    <a:pt x="1733921" y="20884"/>
                  </a:cubicBezTo>
                  <a:cubicBezTo>
                    <a:pt x="1707252" y="19614"/>
                    <a:pt x="1680859" y="19614"/>
                    <a:pt x="1653045" y="17074"/>
                  </a:cubicBezTo>
                  <a:cubicBezTo>
                    <a:pt x="1589472" y="11994"/>
                    <a:pt x="1527224" y="5644"/>
                    <a:pt x="1463651" y="3104"/>
                  </a:cubicBezTo>
                  <a:cubicBezTo>
                    <a:pt x="1411998" y="564"/>
                    <a:pt x="1361669" y="3104"/>
                    <a:pt x="1310016" y="1834"/>
                  </a:cubicBezTo>
                  <a:cubicBezTo>
                    <a:pt x="1287500" y="1834"/>
                    <a:pt x="1264985" y="-706"/>
                    <a:pt x="1242469" y="1834"/>
                  </a:cubicBezTo>
                  <a:cubicBezTo>
                    <a:pt x="1188167" y="9454"/>
                    <a:pt x="1133865" y="10724"/>
                    <a:pt x="1078239" y="8184"/>
                  </a:cubicBezTo>
                  <a:cubicBezTo>
                    <a:pt x="1050426" y="6914"/>
                    <a:pt x="1022613" y="6914"/>
                    <a:pt x="994799" y="6914"/>
                  </a:cubicBezTo>
                  <a:cubicBezTo>
                    <a:pt x="944471" y="6914"/>
                    <a:pt x="894142" y="6914"/>
                    <a:pt x="843813" y="5644"/>
                  </a:cubicBezTo>
                  <a:cubicBezTo>
                    <a:pt x="790836" y="4374"/>
                    <a:pt x="269007" y="1834"/>
                    <a:pt x="217354" y="564"/>
                  </a:cubicBezTo>
                  <a:cubicBezTo>
                    <a:pt x="174972" y="-706"/>
                    <a:pt x="133914" y="564"/>
                    <a:pt x="91532" y="564"/>
                  </a:cubicBezTo>
                  <a:cubicBezTo>
                    <a:pt x="62395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5"/>
                    <a:pt x="16510" y="198029"/>
                    <a:pt x="17780" y="273849"/>
                  </a:cubicBezTo>
                  <a:cubicBezTo>
                    <a:pt x="19050" y="351023"/>
                    <a:pt x="17780" y="428197"/>
                    <a:pt x="16510" y="506726"/>
                  </a:cubicBezTo>
                  <a:cubicBezTo>
                    <a:pt x="15240" y="586608"/>
                    <a:pt x="2540" y="1424692"/>
                    <a:pt x="2540" y="1504574"/>
                  </a:cubicBezTo>
                  <a:cubicBezTo>
                    <a:pt x="2540" y="1583102"/>
                    <a:pt x="1270" y="1661630"/>
                    <a:pt x="0" y="1740159"/>
                  </a:cubicBezTo>
                  <a:cubicBezTo>
                    <a:pt x="0" y="1757185"/>
                    <a:pt x="3810" y="1767345"/>
                    <a:pt x="15240" y="1772425"/>
                  </a:cubicBezTo>
                  <a:cubicBezTo>
                    <a:pt x="22860" y="1776235"/>
                    <a:pt x="31750" y="1778775"/>
                    <a:pt x="40640" y="1780045"/>
                  </a:cubicBezTo>
                  <a:cubicBezTo>
                    <a:pt x="90208" y="1785125"/>
                    <a:pt x="140537" y="1788935"/>
                    <a:pt x="190865" y="1794015"/>
                  </a:cubicBezTo>
                  <a:cubicBezTo>
                    <a:pt x="218678" y="1796555"/>
                    <a:pt x="246492" y="1801635"/>
                    <a:pt x="274305" y="1802905"/>
                  </a:cubicBezTo>
                  <a:cubicBezTo>
                    <a:pt x="320660" y="1805445"/>
                    <a:pt x="837191" y="1806715"/>
                    <a:pt x="883547" y="1807985"/>
                  </a:cubicBezTo>
                  <a:cubicBezTo>
                    <a:pt x="890169" y="1807985"/>
                    <a:pt x="896791" y="1807985"/>
                    <a:pt x="903413" y="1807985"/>
                  </a:cubicBezTo>
                  <a:cubicBezTo>
                    <a:pt x="935200" y="1807985"/>
                    <a:pt x="968311" y="1806715"/>
                    <a:pt x="1000097" y="1806715"/>
                  </a:cubicBezTo>
                  <a:cubicBezTo>
                    <a:pt x="1037181" y="1806715"/>
                    <a:pt x="1072941" y="1807985"/>
                    <a:pt x="1110026" y="1807985"/>
                  </a:cubicBezTo>
                  <a:cubicBezTo>
                    <a:pt x="1164327" y="1807985"/>
                    <a:pt x="1219954" y="1807985"/>
                    <a:pt x="1274256" y="1807985"/>
                  </a:cubicBezTo>
                  <a:cubicBezTo>
                    <a:pt x="1324585" y="1807985"/>
                    <a:pt x="1374913" y="1809255"/>
                    <a:pt x="1425242" y="1810525"/>
                  </a:cubicBezTo>
                  <a:cubicBezTo>
                    <a:pt x="1447757" y="1810525"/>
                    <a:pt x="1471597" y="1811795"/>
                    <a:pt x="1494113" y="1811795"/>
                  </a:cubicBezTo>
                  <a:cubicBezTo>
                    <a:pt x="1566957" y="1810525"/>
                    <a:pt x="1638477" y="1804175"/>
                    <a:pt x="1711061" y="1804175"/>
                  </a:cubicBezTo>
                  <a:cubicBezTo>
                    <a:pt x="1714871" y="1804175"/>
                    <a:pt x="1719952" y="1801635"/>
                    <a:pt x="1723761" y="1799095"/>
                  </a:cubicBezTo>
                  <a:cubicBezTo>
                    <a:pt x="1728842" y="1795285"/>
                    <a:pt x="1731382" y="1788935"/>
                    <a:pt x="1733921" y="1786395"/>
                  </a:cubicBezTo>
                  <a:cubicBezTo>
                    <a:pt x="1735192" y="1730681"/>
                    <a:pt x="1736461" y="1673816"/>
                    <a:pt x="1737732" y="1616951"/>
                  </a:cubicBezTo>
                  <a:cubicBezTo>
                    <a:pt x="1739002" y="1528945"/>
                    <a:pt x="1749161" y="684091"/>
                    <a:pt x="1750432" y="596085"/>
                  </a:cubicBezTo>
                  <a:cubicBezTo>
                    <a:pt x="1750432" y="543282"/>
                    <a:pt x="1751702" y="490478"/>
                    <a:pt x="1752971" y="437675"/>
                  </a:cubicBezTo>
                  <a:cubicBezTo>
                    <a:pt x="1754242" y="380810"/>
                    <a:pt x="1755511" y="323945"/>
                    <a:pt x="1758052" y="267079"/>
                  </a:cubicBezTo>
                  <a:cubicBezTo>
                    <a:pt x="1759321" y="233231"/>
                    <a:pt x="1759321" y="198029"/>
                    <a:pt x="1764402" y="164181"/>
                  </a:cubicBezTo>
                  <a:cubicBezTo>
                    <a:pt x="1769482" y="123563"/>
                    <a:pt x="1772021" y="84298"/>
                    <a:pt x="1770752" y="43744"/>
                  </a:cubicBezTo>
                  <a:cubicBezTo>
                    <a:pt x="1770752" y="37394"/>
                    <a:pt x="1766942" y="29774"/>
                    <a:pt x="1760592" y="27234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51895" y="3302502"/>
            <a:ext cx="517271" cy="275875"/>
            <a:chOff x="0" y="0"/>
            <a:chExt cx="186928" cy="9969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255465" y="3302502"/>
            <a:ext cx="517271" cy="275875"/>
            <a:chOff x="0" y="0"/>
            <a:chExt cx="186928" cy="9969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259034" y="3302502"/>
            <a:ext cx="517271" cy="275875"/>
            <a:chOff x="0" y="0"/>
            <a:chExt cx="186928" cy="9969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262603" y="3302502"/>
            <a:ext cx="517271" cy="275875"/>
            <a:chOff x="0" y="0"/>
            <a:chExt cx="186928" cy="9969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5266173" y="3302502"/>
            <a:ext cx="517271" cy="275875"/>
            <a:chOff x="0" y="0"/>
            <a:chExt cx="186928" cy="9969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6872038" y="3302502"/>
            <a:ext cx="4814011" cy="5097432"/>
            <a:chOff x="0" y="0"/>
            <a:chExt cx="1712958" cy="181380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-564"/>
              <a:ext cx="1713282" cy="1811831"/>
            </a:xfrm>
            <a:custGeom>
              <a:avLst/>
              <a:gdLst/>
              <a:ahLst/>
              <a:cxnLst/>
              <a:rect r="r" b="b" t="t" l="l"/>
              <a:pathLst>
                <a:path h="1811831" w="1713282">
                  <a:moveTo>
                    <a:pt x="1702798" y="27234"/>
                  </a:moveTo>
                  <a:cubicBezTo>
                    <a:pt x="1693908" y="23424"/>
                    <a:pt x="1685018" y="20884"/>
                    <a:pt x="1676128" y="20884"/>
                  </a:cubicBezTo>
                  <a:cubicBezTo>
                    <a:pt x="1649458" y="19614"/>
                    <a:pt x="1623913" y="19614"/>
                    <a:pt x="1597076" y="17074"/>
                  </a:cubicBezTo>
                  <a:cubicBezTo>
                    <a:pt x="1535734" y="11994"/>
                    <a:pt x="1475670" y="5644"/>
                    <a:pt x="1414329" y="3104"/>
                  </a:cubicBezTo>
                  <a:cubicBezTo>
                    <a:pt x="1364489" y="564"/>
                    <a:pt x="1315926" y="3104"/>
                    <a:pt x="1266086" y="1834"/>
                  </a:cubicBezTo>
                  <a:cubicBezTo>
                    <a:pt x="1244361" y="1834"/>
                    <a:pt x="1222636" y="-706"/>
                    <a:pt x="1200910" y="1834"/>
                  </a:cubicBezTo>
                  <a:cubicBezTo>
                    <a:pt x="1148514" y="9454"/>
                    <a:pt x="1096118" y="10724"/>
                    <a:pt x="1042444" y="8184"/>
                  </a:cubicBezTo>
                  <a:cubicBezTo>
                    <a:pt x="1015607" y="6914"/>
                    <a:pt x="988770" y="6914"/>
                    <a:pt x="961933" y="6914"/>
                  </a:cubicBezTo>
                  <a:cubicBezTo>
                    <a:pt x="913371" y="6914"/>
                    <a:pt x="864809" y="6914"/>
                    <a:pt x="816247" y="5644"/>
                  </a:cubicBezTo>
                  <a:cubicBezTo>
                    <a:pt x="765128" y="4374"/>
                    <a:pt x="261615" y="1834"/>
                    <a:pt x="211775" y="564"/>
                  </a:cubicBezTo>
                  <a:cubicBezTo>
                    <a:pt x="170880" y="-706"/>
                    <a:pt x="131264" y="564"/>
                    <a:pt x="90369" y="564"/>
                  </a:cubicBezTo>
                  <a:cubicBezTo>
                    <a:pt x="62254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6"/>
                    <a:pt x="16510" y="198032"/>
                    <a:pt x="17780" y="273854"/>
                  </a:cubicBezTo>
                  <a:cubicBezTo>
                    <a:pt x="19050" y="351029"/>
                    <a:pt x="17780" y="428205"/>
                    <a:pt x="16510" y="506735"/>
                  </a:cubicBezTo>
                  <a:cubicBezTo>
                    <a:pt x="15240" y="586619"/>
                    <a:pt x="2540" y="1424721"/>
                    <a:pt x="2540" y="1504605"/>
                  </a:cubicBezTo>
                  <a:cubicBezTo>
                    <a:pt x="2540" y="1583135"/>
                    <a:pt x="1270" y="1661664"/>
                    <a:pt x="0" y="1740194"/>
                  </a:cubicBezTo>
                  <a:cubicBezTo>
                    <a:pt x="0" y="1757221"/>
                    <a:pt x="3810" y="1767381"/>
                    <a:pt x="15240" y="1772461"/>
                  </a:cubicBezTo>
                  <a:cubicBezTo>
                    <a:pt x="22860" y="1776271"/>
                    <a:pt x="31750" y="1778811"/>
                    <a:pt x="40640" y="1780081"/>
                  </a:cubicBezTo>
                  <a:cubicBezTo>
                    <a:pt x="89091" y="1785161"/>
                    <a:pt x="137653" y="1788971"/>
                    <a:pt x="186216" y="1794051"/>
                  </a:cubicBezTo>
                  <a:cubicBezTo>
                    <a:pt x="213053" y="1796591"/>
                    <a:pt x="239890" y="1801671"/>
                    <a:pt x="266727" y="1802941"/>
                  </a:cubicBezTo>
                  <a:cubicBezTo>
                    <a:pt x="311455" y="1805481"/>
                    <a:pt x="809857" y="1806751"/>
                    <a:pt x="854585" y="1808021"/>
                  </a:cubicBezTo>
                  <a:cubicBezTo>
                    <a:pt x="860975" y="1808021"/>
                    <a:pt x="867365" y="1808021"/>
                    <a:pt x="873754" y="1808021"/>
                  </a:cubicBezTo>
                  <a:cubicBezTo>
                    <a:pt x="904425" y="1808021"/>
                    <a:pt x="936374" y="1806751"/>
                    <a:pt x="967045" y="1806751"/>
                  </a:cubicBezTo>
                  <a:cubicBezTo>
                    <a:pt x="1002828" y="1806751"/>
                    <a:pt x="1037332" y="1808021"/>
                    <a:pt x="1073115" y="1808021"/>
                  </a:cubicBezTo>
                  <a:cubicBezTo>
                    <a:pt x="1125511" y="1808021"/>
                    <a:pt x="1179185" y="1808021"/>
                    <a:pt x="1231581" y="1808021"/>
                  </a:cubicBezTo>
                  <a:cubicBezTo>
                    <a:pt x="1280143" y="1808021"/>
                    <a:pt x="1328706" y="1809291"/>
                    <a:pt x="1377268" y="1810561"/>
                  </a:cubicBezTo>
                  <a:cubicBezTo>
                    <a:pt x="1398993" y="1810561"/>
                    <a:pt x="1421996" y="1811831"/>
                    <a:pt x="1443722" y="1811831"/>
                  </a:cubicBezTo>
                  <a:cubicBezTo>
                    <a:pt x="1514009" y="1810561"/>
                    <a:pt x="1583018" y="1804211"/>
                    <a:pt x="1653268" y="1804211"/>
                  </a:cubicBezTo>
                  <a:cubicBezTo>
                    <a:pt x="1657078" y="1804211"/>
                    <a:pt x="1662158" y="1801671"/>
                    <a:pt x="1665968" y="1799131"/>
                  </a:cubicBezTo>
                  <a:cubicBezTo>
                    <a:pt x="1671048" y="1795321"/>
                    <a:pt x="1673588" y="1788971"/>
                    <a:pt x="1676128" y="1786431"/>
                  </a:cubicBezTo>
                  <a:cubicBezTo>
                    <a:pt x="1677398" y="1730716"/>
                    <a:pt x="1678668" y="1673850"/>
                    <a:pt x="1679938" y="1616984"/>
                  </a:cubicBezTo>
                  <a:cubicBezTo>
                    <a:pt x="1681208" y="1528976"/>
                    <a:pt x="1691368" y="684104"/>
                    <a:pt x="1692638" y="596096"/>
                  </a:cubicBezTo>
                  <a:cubicBezTo>
                    <a:pt x="1692638" y="543292"/>
                    <a:pt x="1693908" y="490487"/>
                    <a:pt x="1695178" y="437683"/>
                  </a:cubicBezTo>
                  <a:cubicBezTo>
                    <a:pt x="1696448" y="380817"/>
                    <a:pt x="1697718" y="323950"/>
                    <a:pt x="1700258" y="267084"/>
                  </a:cubicBezTo>
                  <a:cubicBezTo>
                    <a:pt x="1701528" y="233235"/>
                    <a:pt x="1701528" y="198032"/>
                    <a:pt x="1706608" y="164183"/>
                  </a:cubicBezTo>
                  <a:cubicBezTo>
                    <a:pt x="1711688" y="123564"/>
                    <a:pt x="1714228" y="84299"/>
                    <a:pt x="1712958" y="43744"/>
                  </a:cubicBezTo>
                  <a:cubicBezTo>
                    <a:pt x="1712958" y="37394"/>
                    <a:pt x="1709148" y="29774"/>
                    <a:pt x="1702798" y="27234"/>
                  </a:cubicBezTo>
                  <a:close/>
                </a:path>
              </a:pathLst>
            </a:custGeom>
            <a:solidFill>
              <a:srgbClr val="64220A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6603459" y="3050190"/>
            <a:ext cx="4976431" cy="5097331"/>
            <a:chOff x="0" y="0"/>
            <a:chExt cx="1770752" cy="181377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-564"/>
              <a:ext cx="1771075" cy="1811795"/>
            </a:xfrm>
            <a:custGeom>
              <a:avLst/>
              <a:gdLst/>
              <a:ahLst/>
              <a:cxnLst/>
              <a:rect r="r" b="b" t="t" l="l"/>
              <a:pathLst>
                <a:path h="1811795" w="1771075">
                  <a:moveTo>
                    <a:pt x="1760592" y="27234"/>
                  </a:moveTo>
                  <a:cubicBezTo>
                    <a:pt x="1751702" y="23424"/>
                    <a:pt x="1742812" y="20884"/>
                    <a:pt x="1733921" y="20884"/>
                  </a:cubicBezTo>
                  <a:cubicBezTo>
                    <a:pt x="1707252" y="19614"/>
                    <a:pt x="1680859" y="19614"/>
                    <a:pt x="1653045" y="17074"/>
                  </a:cubicBezTo>
                  <a:cubicBezTo>
                    <a:pt x="1589472" y="11994"/>
                    <a:pt x="1527224" y="5644"/>
                    <a:pt x="1463651" y="3104"/>
                  </a:cubicBezTo>
                  <a:cubicBezTo>
                    <a:pt x="1411998" y="564"/>
                    <a:pt x="1361669" y="3104"/>
                    <a:pt x="1310016" y="1834"/>
                  </a:cubicBezTo>
                  <a:cubicBezTo>
                    <a:pt x="1287500" y="1834"/>
                    <a:pt x="1264985" y="-706"/>
                    <a:pt x="1242469" y="1834"/>
                  </a:cubicBezTo>
                  <a:cubicBezTo>
                    <a:pt x="1188167" y="9454"/>
                    <a:pt x="1133865" y="10724"/>
                    <a:pt x="1078239" y="8184"/>
                  </a:cubicBezTo>
                  <a:cubicBezTo>
                    <a:pt x="1050426" y="6914"/>
                    <a:pt x="1022613" y="6914"/>
                    <a:pt x="994799" y="6914"/>
                  </a:cubicBezTo>
                  <a:cubicBezTo>
                    <a:pt x="944471" y="6914"/>
                    <a:pt x="894142" y="6914"/>
                    <a:pt x="843813" y="5644"/>
                  </a:cubicBezTo>
                  <a:cubicBezTo>
                    <a:pt x="790836" y="4374"/>
                    <a:pt x="269007" y="1834"/>
                    <a:pt x="217354" y="564"/>
                  </a:cubicBezTo>
                  <a:cubicBezTo>
                    <a:pt x="174972" y="-706"/>
                    <a:pt x="133914" y="564"/>
                    <a:pt x="91532" y="564"/>
                  </a:cubicBezTo>
                  <a:cubicBezTo>
                    <a:pt x="62395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5"/>
                    <a:pt x="16510" y="198029"/>
                    <a:pt x="17780" y="273849"/>
                  </a:cubicBezTo>
                  <a:cubicBezTo>
                    <a:pt x="19050" y="351023"/>
                    <a:pt x="17780" y="428197"/>
                    <a:pt x="16510" y="506726"/>
                  </a:cubicBezTo>
                  <a:cubicBezTo>
                    <a:pt x="15240" y="586608"/>
                    <a:pt x="2540" y="1424692"/>
                    <a:pt x="2540" y="1504574"/>
                  </a:cubicBezTo>
                  <a:cubicBezTo>
                    <a:pt x="2540" y="1583102"/>
                    <a:pt x="1270" y="1661630"/>
                    <a:pt x="0" y="1740159"/>
                  </a:cubicBezTo>
                  <a:cubicBezTo>
                    <a:pt x="0" y="1757185"/>
                    <a:pt x="3810" y="1767345"/>
                    <a:pt x="15240" y="1772425"/>
                  </a:cubicBezTo>
                  <a:cubicBezTo>
                    <a:pt x="22860" y="1776235"/>
                    <a:pt x="31750" y="1778775"/>
                    <a:pt x="40640" y="1780045"/>
                  </a:cubicBezTo>
                  <a:cubicBezTo>
                    <a:pt x="90208" y="1785125"/>
                    <a:pt x="140537" y="1788935"/>
                    <a:pt x="190865" y="1794015"/>
                  </a:cubicBezTo>
                  <a:cubicBezTo>
                    <a:pt x="218678" y="1796555"/>
                    <a:pt x="246492" y="1801635"/>
                    <a:pt x="274305" y="1802905"/>
                  </a:cubicBezTo>
                  <a:cubicBezTo>
                    <a:pt x="320660" y="1805445"/>
                    <a:pt x="837191" y="1806715"/>
                    <a:pt x="883547" y="1807985"/>
                  </a:cubicBezTo>
                  <a:cubicBezTo>
                    <a:pt x="890169" y="1807985"/>
                    <a:pt x="896791" y="1807985"/>
                    <a:pt x="903413" y="1807985"/>
                  </a:cubicBezTo>
                  <a:cubicBezTo>
                    <a:pt x="935200" y="1807985"/>
                    <a:pt x="968311" y="1806715"/>
                    <a:pt x="1000097" y="1806715"/>
                  </a:cubicBezTo>
                  <a:cubicBezTo>
                    <a:pt x="1037181" y="1806715"/>
                    <a:pt x="1072941" y="1807985"/>
                    <a:pt x="1110026" y="1807985"/>
                  </a:cubicBezTo>
                  <a:cubicBezTo>
                    <a:pt x="1164327" y="1807985"/>
                    <a:pt x="1219954" y="1807985"/>
                    <a:pt x="1274256" y="1807985"/>
                  </a:cubicBezTo>
                  <a:cubicBezTo>
                    <a:pt x="1324585" y="1807985"/>
                    <a:pt x="1374913" y="1809255"/>
                    <a:pt x="1425242" y="1810525"/>
                  </a:cubicBezTo>
                  <a:cubicBezTo>
                    <a:pt x="1447757" y="1810525"/>
                    <a:pt x="1471597" y="1811795"/>
                    <a:pt x="1494113" y="1811795"/>
                  </a:cubicBezTo>
                  <a:cubicBezTo>
                    <a:pt x="1566957" y="1810525"/>
                    <a:pt x="1638477" y="1804175"/>
                    <a:pt x="1711061" y="1804175"/>
                  </a:cubicBezTo>
                  <a:cubicBezTo>
                    <a:pt x="1714871" y="1804175"/>
                    <a:pt x="1719952" y="1801635"/>
                    <a:pt x="1723761" y="1799095"/>
                  </a:cubicBezTo>
                  <a:cubicBezTo>
                    <a:pt x="1728842" y="1795285"/>
                    <a:pt x="1731382" y="1788935"/>
                    <a:pt x="1733921" y="1786395"/>
                  </a:cubicBezTo>
                  <a:cubicBezTo>
                    <a:pt x="1735192" y="1730681"/>
                    <a:pt x="1736461" y="1673816"/>
                    <a:pt x="1737732" y="1616951"/>
                  </a:cubicBezTo>
                  <a:cubicBezTo>
                    <a:pt x="1739002" y="1528945"/>
                    <a:pt x="1749161" y="684091"/>
                    <a:pt x="1750432" y="596085"/>
                  </a:cubicBezTo>
                  <a:cubicBezTo>
                    <a:pt x="1750432" y="543282"/>
                    <a:pt x="1751702" y="490478"/>
                    <a:pt x="1752971" y="437675"/>
                  </a:cubicBezTo>
                  <a:cubicBezTo>
                    <a:pt x="1754242" y="380810"/>
                    <a:pt x="1755511" y="323945"/>
                    <a:pt x="1758052" y="267079"/>
                  </a:cubicBezTo>
                  <a:cubicBezTo>
                    <a:pt x="1759321" y="233231"/>
                    <a:pt x="1759321" y="198029"/>
                    <a:pt x="1764402" y="164181"/>
                  </a:cubicBezTo>
                  <a:cubicBezTo>
                    <a:pt x="1769482" y="123563"/>
                    <a:pt x="1772021" y="84298"/>
                    <a:pt x="1770752" y="43744"/>
                  </a:cubicBezTo>
                  <a:cubicBezTo>
                    <a:pt x="1770752" y="37394"/>
                    <a:pt x="1766942" y="29774"/>
                    <a:pt x="1760592" y="27234"/>
                  </a:cubicBezTo>
                  <a:close/>
                </a:path>
              </a:pathLst>
            </a:custGeom>
            <a:solidFill>
              <a:srgbClr val="FBC58A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6825900" y="3302502"/>
            <a:ext cx="517271" cy="275875"/>
            <a:chOff x="0" y="0"/>
            <a:chExt cx="186928" cy="9969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829469" y="3302502"/>
            <a:ext cx="517271" cy="275875"/>
            <a:chOff x="0" y="0"/>
            <a:chExt cx="186928" cy="99694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8833039" y="3302502"/>
            <a:ext cx="517271" cy="275875"/>
            <a:chOff x="0" y="0"/>
            <a:chExt cx="186928" cy="99694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836608" y="3302502"/>
            <a:ext cx="517271" cy="275875"/>
            <a:chOff x="0" y="0"/>
            <a:chExt cx="186928" cy="99694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0840177" y="3302502"/>
            <a:ext cx="517271" cy="275875"/>
            <a:chOff x="0" y="0"/>
            <a:chExt cx="186928" cy="99694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2554704" y="3302502"/>
            <a:ext cx="4814011" cy="5097432"/>
            <a:chOff x="0" y="0"/>
            <a:chExt cx="1712958" cy="1813807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-564"/>
              <a:ext cx="1713282" cy="1811831"/>
            </a:xfrm>
            <a:custGeom>
              <a:avLst/>
              <a:gdLst/>
              <a:ahLst/>
              <a:cxnLst/>
              <a:rect r="r" b="b" t="t" l="l"/>
              <a:pathLst>
                <a:path h="1811831" w="1713282">
                  <a:moveTo>
                    <a:pt x="1702798" y="27234"/>
                  </a:moveTo>
                  <a:cubicBezTo>
                    <a:pt x="1693908" y="23424"/>
                    <a:pt x="1685018" y="20884"/>
                    <a:pt x="1676128" y="20884"/>
                  </a:cubicBezTo>
                  <a:cubicBezTo>
                    <a:pt x="1649458" y="19614"/>
                    <a:pt x="1623913" y="19614"/>
                    <a:pt x="1597076" y="17074"/>
                  </a:cubicBezTo>
                  <a:cubicBezTo>
                    <a:pt x="1535734" y="11994"/>
                    <a:pt x="1475670" y="5644"/>
                    <a:pt x="1414329" y="3104"/>
                  </a:cubicBezTo>
                  <a:cubicBezTo>
                    <a:pt x="1364489" y="564"/>
                    <a:pt x="1315926" y="3104"/>
                    <a:pt x="1266086" y="1834"/>
                  </a:cubicBezTo>
                  <a:cubicBezTo>
                    <a:pt x="1244361" y="1834"/>
                    <a:pt x="1222636" y="-706"/>
                    <a:pt x="1200910" y="1834"/>
                  </a:cubicBezTo>
                  <a:cubicBezTo>
                    <a:pt x="1148514" y="9454"/>
                    <a:pt x="1096118" y="10724"/>
                    <a:pt x="1042444" y="8184"/>
                  </a:cubicBezTo>
                  <a:cubicBezTo>
                    <a:pt x="1015607" y="6914"/>
                    <a:pt x="988770" y="6914"/>
                    <a:pt x="961933" y="6914"/>
                  </a:cubicBezTo>
                  <a:cubicBezTo>
                    <a:pt x="913371" y="6914"/>
                    <a:pt x="864809" y="6914"/>
                    <a:pt x="816247" y="5644"/>
                  </a:cubicBezTo>
                  <a:cubicBezTo>
                    <a:pt x="765128" y="4374"/>
                    <a:pt x="261615" y="1834"/>
                    <a:pt x="211775" y="564"/>
                  </a:cubicBezTo>
                  <a:cubicBezTo>
                    <a:pt x="170880" y="-706"/>
                    <a:pt x="131264" y="564"/>
                    <a:pt x="90369" y="564"/>
                  </a:cubicBezTo>
                  <a:cubicBezTo>
                    <a:pt x="62254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6"/>
                    <a:pt x="16510" y="198032"/>
                    <a:pt x="17780" y="273854"/>
                  </a:cubicBezTo>
                  <a:cubicBezTo>
                    <a:pt x="19050" y="351029"/>
                    <a:pt x="17780" y="428205"/>
                    <a:pt x="16510" y="506735"/>
                  </a:cubicBezTo>
                  <a:cubicBezTo>
                    <a:pt x="15240" y="586619"/>
                    <a:pt x="2540" y="1424721"/>
                    <a:pt x="2540" y="1504605"/>
                  </a:cubicBezTo>
                  <a:cubicBezTo>
                    <a:pt x="2540" y="1583135"/>
                    <a:pt x="1270" y="1661664"/>
                    <a:pt x="0" y="1740194"/>
                  </a:cubicBezTo>
                  <a:cubicBezTo>
                    <a:pt x="0" y="1757221"/>
                    <a:pt x="3810" y="1767381"/>
                    <a:pt x="15240" y="1772461"/>
                  </a:cubicBezTo>
                  <a:cubicBezTo>
                    <a:pt x="22860" y="1776271"/>
                    <a:pt x="31750" y="1778811"/>
                    <a:pt x="40640" y="1780081"/>
                  </a:cubicBezTo>
                  <a:cubicBezTo>
                    <a:pt x="89091" y="1785161"/>
                    <a:pt x="137653" y="1788971"/>
                    <a:pt x="186216" y="1794051"/>
                  </a:cubicBezTo>
                  <a:cubicBezTo>
                    <a:pt x="213053" y="1796591"/>
                    <a:pt x="239890" y="1801671"/>
                    <a:pt x="266727" y="1802941"/>
                  </a:cubicBezTo>
                  <a:cubicBezTo>
                    <a:pt x="311455" y="1805481"/>
                    <a:pt x="809857" y="1806751"/>
                    <a:pt x="854585" y="1808021"/>
                  </a:cubicBezTo>
                  <a:cubicBezTo>
                    <a:pt x="860975" y="1808021"/>
                    <a:pt x="867365" y="1808021"/>
                    <a:pt x="873754" y="1808021"/>
                  </a:cubicBezTo>
                  <a:cubicBezTo>
                    <a:pt x="904425" y="1808021"/>
                    <a:pt x="936374" y="1806751"/>
                    <a:pt x="967045" y="1806751"/>
                  </a:cubicBezTo>
                  <a:cubicBezTo>
                    <a:pt x="1002828" y="1806751"/>
                    <a:pt x="1037332" y="1808021"/>
                    <a:pt x="1073115" y="1808021"/>
                  </a:cubicBezTo>
                  <a:cubicBezTo>
                    <a:pt x="1125511" y="1808021"/>
                    <a:pt x="1179185" y="1808021"/>
                    <a:pt x="1231581" y="1808021"/>
                  </a:cubicBezTo>
                  <a:cubicBezTo>
                    <a:pt x="1280143" y="1808021"/>
                    <a:pt x="1328706" y="1809291"/>
                    <a:pt x="1377268" y="1810561"/>
                  </a:cubicBezTo>
                  <a:cubicBezTo>
                    <a:pt x="1398993" y="1810561"/>
                    <a:pt x="1421996" y="1811831"/>
                    <a:pt x="1443722" y="1811831"/>
                  </a:cubicBezTo>
                  <a:cubicBezTo>
                    <a:pt x="1514009" y="1810561"/>
                    <a:pt x="1583018" y="1804211"/>
                    <a:pt x="1653268" y="1804211"/>
                  </a:cubicBezTo>
                  <a:cubicBezTo>
                    <a:pt x="1657078" y="1804211"/>
                    <a:pt x="1662158" y="1801671"/>
                    <a:pt x="1665968" y="1799131"/>
                  </a:cubicBezTo>
                  <a:cubicBezTo>
                    <a:pt x="1671048" y="1795321"/>
                    <a:pt x="1673588" y="1788971"/>
                    <a:pt x="1676128" y="1786431"/>
                  </a:cubicBezTo>
                  <a:cubicBezTo>
                    <a:pt x="1677398" y="1730716"/>
                    <a:pt x="1678668" y="1673850"/>
                    <a:pt x="1679938" y="1616984"/>
                  </a:cubicBezTo>
                  <a:cubicBezTo>
                    <a:pt x="1681208" y="1528976"/>
                    <a:pt x="1691368" y="684104"/>
                    <a:pt x="1692638" y="596096"/>
                  </a:cubicBezTo>
                  <a:cubicBezTo>
                    <a:pt x="1692638" y="543292"/>
                    <a:pt x="1693908" y="490487"/>
                    <a:pt x="1695178" y="437683"/>
                  </a:cubicBezTo>
                  <a:cubicBezTo>
                    <a:pt x="1696448" y="380817"/>
                    <a:pt x="1697718" y="323950"/>
                    <a:pt x="1700258" y="267084"/>
                  </a:cubicBezTo>
                  <a:cubicBezTo>
                    <a:pt x="1701528" y="233235"/>
                    <a:pt x="1701528" y="198032"/>
                    <a:pt x="1706608" y="164183"/>
                  </a:cubicBezTo>
                  <a:cubicBezTo>
                    <a:pt x="1711688" y="123564"/>
                    <a:pt x="1714228" y="84299"/>
                    <a:pt x="1712958" y="43744"/>
                  </a:cubicBezTo>
                  <a:cubicBezTo>
                    <a:pt x="1712958" y="37394"/>
                    <a:pt x="1709148" y="29774"/>
                    <a:pt x="1702798" y="27234"/>
                  </a:cubicBezTo>
                  <a:close/>
                </a:path>
              </a:pathLst>
            </a:custGeom>
            <a:solidFill>
              <a:srgbClr val="64220A"/>
            </a:solid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12286124" y="3050190"/>
            <a:ext cx="4976431" cy="5097331"/>
            <a:chOff x="0" y="0"/>
            <a:chExt cx="1770752" cy="1813771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-564"/>
              <a:ext cx="1771075" cy="1811795"/>
            </a:xfrm>
            <a:custGeom>
              <a:avLst/>
              <a:gdLst/>
              <a:ahLst/>
              <a:cxnLst/>
              <a:rect r="r" b="b" t="t" l="l"/>
              <a:pathLst>
                <a:path h="1811795" w="1771075">
                  <a:moveTo>
                    <a:pt x="1760592" y="27234"/>
                  </a:moveTo>
                  <a:cubicBezTo>
                    <a:pt x="1751702" y="23424"/>
                    <a:pt x="1742812" y="20884"/>
                    <a:pt x="1733921" y="20884"/>
                  </a:cubicBezTo>
                  <a:cubicBezTo>
                    <a:pt x="1707252" y="19614"/>
                    <a:pt x="1680859" y="19614"/>
                    <a:pt x="1653045" y="17074"/>
                  </a:cubicBezTo>
                  <a:cubicBezTo>
                    <a:pt x="1589472" y="11994"/>
                    <a:pt x="1527224" y="5644"/>
                    <a:pt x="1463651" y="3104"/>
                  </a:cubicBezTo>
                  <a:cubicBezTo>
                    <a:pt x="1411998" y="564"/>
                    <a:pt x="1361669" y="3104"/>
                    <a:pt x="1310016" y="1834"/>
                  </a:cubicBezTo>
                  <a:cubicBezTo>
                    <a:pt x="1287500" y="1834"/>
                    <a:pt x="1264985" y="-706"/>
                    <a:pt x="1242469" y="1834"/>
                  </a:cubicBezTo>
                  <a:cubicBezTo>
                    <a:pt x="1188167" y="9454"/>
                    <a:pt x="1133865" y="10724"/>
                    <a:pt x="1078239" y="8184"/>
                  </a:cubicBezTo>
                  <a:cubicBezTo>
                    <a:pt x="1050426" y="6914"/>
                    <a:pt x="1022613" y="6914"/>
                    <a:pt x="994799" y="6914"/>
                  </a:cubicBezTo>
                  <a:cubicBezTo>
                    <a:pt x="944471" y="6914"/>
                    <a:pt x="894142" y="6914"/>
                    <a:pt x="843813" y="5644"/>
                  </a:cubicBezTo>
                  <a:cubicBezTo>
                    <a:pt x="790836" y="4374"/>
                    <a:pt x="269007" y="1834"/>
                    <a:pt x="217354" y="564"/>
                  </a:cubicBezTo>
                  <a:cubicBezTo>
                    <a:pt x="174972" y="-706"/>
                    <a:pt x="133914" y="564"/>
                    <a:pt x="91532" y="564"/>
                  </a:cubicBezTo>
                  <a:cubicBezTo>
                    <a:pt x="62395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20855"/>
                    <a:pt x="16510" y="198029"/>
                    <a:pt x="17780" y="273849"/>
                  </a:cubicBezTo>
                  <a:cubicBezTo>
                    <a:pt x="19050" y="351023"/>
                    <a:pt x="17780" y="428197"/>
                    <a:pt x="16510" y="506726"/>
                  </a:cubicBezTo>
                  <a:cubicBezTo>
                    <a:pt x="15240" y="586608"/>
                    <a:pt x="2540" y="1424692"/>
                    <a:pt x="2540" y="1504574"/>
                  </a:cubicBezTo>
                  <a:cubicBezTo>
                    <a:pt x="2540" y="1583102"/>
                    <a:pt x="1270" y="1661630"/>
                    <a:pt x="0" y="1740159"/>
                  </a:cubicBezTo>
                  <a:cubicBezTo>
                    <a:pt x="0" y="1757185"/>
                    <a:pt x="3810" y="1767345"/>
                    <a:pt x="15240" y="1772425"/>
                  </a:cubicBezTo>
                  <a:cubicBezTo>
                    <a:pt x="22860" y="1776235"/>
                    <a:pt x="31750" y="1778775"/>
                    <a:pt x="40640" y="1780045"/>
                  </a:cubicBezTo>
                  <a:cubicBezTo>
                    <a:pt x="90208" y="1785125"/>
                    <a:pt x="140537" y="1788935"/>
                    <a:pt x="190865" y="1794015"/>
                  </a:cubicBezTo>
                  <a:cubicBezTo>
                    <a:pt x="218678" y="1796555"/>
                    <a:pt x="246492" y="1801635"/>
                    <a:pt x="274305" y="1802905"/>
                  </a:cubicBezTo>
                  <a:cubicBezTo>
                    <a:pt x="320660" y="1805445"/>
                    <a:pt x="837191" y="1806715"/>
                    <a:pt x="883547" y="1807985"/>
                  </a:cubicBezTo>
                  <a:cubicBezTo>
                    <a:pt x="890169" y="1807985"/>
                    <a:pt x="896791" y="1807985"/>
                    <a:pt x="903413" y="1807985"/>
                  </a:cubicBezTo>
                  <a:cubicBezTo>
                    <a:pt x="935200" y="1807985"/>
                    <a:pt x="968311" y="1806715"/>
                    <a:pt x="1000097" y="1806715"/>
                  </a:cubicBezTo>
                  <a:cubicBezTo>
                    <a:pt x="1037181" y="1806715"/>
                    <a:pt x="1072941" y="1807985"/>
                    <a:pt x="1110026" y="1807985"/>
                  </a:cubicBezTo>
                  <a:cubicBezTo>
                    <a:pt x="1164327" y="1807985"/>
                    <a:pt x="1219954" y="1807985"/>
                    <a:pt x="1274256" y="1807985"/>
                  </a:cubicBezTo>
                  <a:cubicBezTo>
                    <a:pt x="1324585" y="1807985"/>
                    <a:pt x="1374913" y="1809255"/>
                    <a:pt x="1425242" y="1810525"/>
                  </a:cubicBezTo>
                  <a:cubicBezTo>
                    <a:pt x="1447757" y="1810525"/>
                    <a:pt x="1471597" y="1811795"/>
                    <a:pt x="1494113" y="1811795"/>
                  </a:cubicBezTo>
                  <a:cubicBezTo>
                    <a:pt x="1566957" y="1810525"/>
                    <a:pt x="1638477" y="1804175"/>
                    <a:pt x="1711061" y="1804175"/>
                  </a:cubicBezTo>
                  <a:cubicBezTo>
                    <a:pt x="1714871" y="1804175"/>
                    <a:pt x="1719952" y="1801635"/>
                    <a:pt x="1723761" y="1799095"/>
                  </a:cubicBezTo>
                  <a:cubicBezTo>
                    <a:pt x="1728842" y="1795285"/>
                    <a:pt x="1731382" y="1788935"/>
                    <a:pt x="1733921" y="1786395"/>
                  </a:cubicBezTo>
                  <a:cubicBezTo>
                    <a:pt x="1735192" y="1730681"/>
                    <a:pt x="1736461" y="1673816"/>
                    <a:pt x="1737732" y="1616951"/>
                  </a:cubicBezTo>
                  <a:cubicBezTo>
                    <a:pt x="1739002" y="1528945"/>
                    <a:pt x="1749161" y="684091"/>
                    <a:pt x="1750432" y="596085"/>
                  </a:cubicBezTo>
                  <a:cubicBezTo>
                    <a:pt x="1750432" y="543282"/>
                    <a:pt x="1751702" y="490478"/>
                    <a:pt x="1752971" y="437675"/>
                  </a:cubicBezTo>
                  <a:cubicBezTo>
                    <a:pt x="1754242" y="380810"/>
                    <a:pt x="1755511" y="323945"/>
                    <a:pt x="1758052" y="267079"/>
                  </a:cubicBezTo>
                  <a:cubicBezTo>
                    <a:pt x="1759321" y="233231"/>
                    <a:pt x="1759321" y="198029"/>
                    <a:pt x="1764402" y="164181"/>
                  </a:cubicBezTo>
                  <a:cubicBezTo>
                    <a:pt x="1769482" y="123563"/>
                    <a:pt x="1772021" y="84298"/>
                    <a:pt x="1770752" y="43744"/>
                  </a:cubicBezTo>
                  <a:cubicBezTo>
                    <a:pt x="1770752" y="37394"/>
                    <a:pt x="1766942" y="29774"/>
                    <a:pt x="1760592" y="27234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12508566" y="3302502"/>
            <a:ext cx="517271" cy="275875"/>
            <a:chOff x="0" y="0"/>
            <a:chExt cx="186928" cy="99694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3512135" y="3302502"/>
            <a:ext cx="517271" cy="275875"/>
            <a:chOff x="0" y="0"/>
            <a:chExt cx="186928" cy="99694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4515704" y="3302502"/>
            <a:ext cx="517271" cy="275875"/>
            <a:chOff x="0" y="0"/>
            <a:chExt cx="186928" cy="99694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5519274" y="3302502"/>
            <a:ext cx="517271" cy="275875"/>
            <a:chOff x="0" y="0"/>
            <a:chExt cx="186928" cy="99694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6522843" y="3302502"/>
            <a:ext cx="517271" cy="275875"/>
            <a:chOff x="0" y="0"/>
            <a:chExt cx="186928" cy="99694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86928" cy="99694"/>
            </a:xfrm>
            <a:custGeom>
              <a:avLst/>
              <a:gdLst/>
              <a:ahLst/>
              <a:cxnLst/>
              <a:rect r="r" b="b" t="t" l="l"/>
              <a:pathLst>
                <a:path h="99694" w="186928">
                  <a:moveTo>
                    <a:pt x="49847" y="0"/>
                  </a:moveTo>
                  <a:lnTo>
                    <a:pt x="137081" y="0"/>
                  </a:lnTo>
                  <a:cubicBezTo>
                    <a:pt x="150301" y="0"/>
                    <a:pt x="162980" y="5252"/>
                    <a:pt x="172328" y="14600"/>
                  </a:cubicBezTo>
                  <a:cubicBezTo>
                    <a:pt x="181676" y="23948"/>
                    <a:pt x="186928" y="36627"/>
                    <a:pt x="186928" y="49847"/>
                  </a:cubicBezTo>
                  <a:lnTo>
                    <a:pt x="186928" y="49847"/>
                  </a:lnTo>
                  <a:cubicBezTo>
                    <a:pt x="186928" y="63067"/>
                    <a:pt x="181676" y="75746"/>
                    <a:pt x="172328" y="85094"/>
                  </a:cubicBezTo>
                  <a:cubicBezTo>
                    <a:pt x="162980" y="94442"/>
                    <a:pt x="150301" y="99694"/>
                    <a:pt x="137081" y="99694"/>
                  </a:cubicBezTo>
                  <a:lnTo>
                    <a:pt x="49847" y="99694"/>
                  </a:lnTo>
                  <a:cubicBezTo>
                    <a:pt x="36627" y="99694"/>
                    <a:pt x="23948" y="94442"/>
                    <a:pt x="14600" y="85094"/>
                  </a:cubicBezTo>
                  <a:cubicBezTo>
                    <a:pt x="5252" y="75746"/>
                    <a:pt x="0" y="63067"/>
                    <a:pt x="0" y="49847"/>
                  </a:cubicBezTo>
                  <a:lnTo>
                    <a:pt x="0" y="49847"/>
                  </a:lnTo>
                  <a:cubicBezTo>
                    <a:pt x="0" y="36627"/>
                    <a:pt x="5252" y="23948"/>
                    <a:pt x="14600" y="14600"/>
                  </a:cubicBezTo>
                  <a:cubicBezTo>
                    <a:pt x="23948" y="5252"/>
                    <a:pt x="36627" y="0"/>
                    <a:pt x="49847" y="0"/>
                  </a:cubicBezTo>
                  <a:close/>
                </a:path>
              </a:pathLst>
            </a:custGeom>
            <a:solidFill>
              <a:srgbClr val="AB5333"/>
            </a:solidFill>
            <a:ln cap="sq">
              <a:noFill/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0" y="0"/>
              <a:ext cx="186928" cy="99694"/>
            </a:xfrm>
            <a:prstGeom prst="rect">
              <a:avLst/>
            </a:prstGeom>
          </p:spPr>
          <p:txBody>
            <a:bodyPr anchor="ctr" rtlCol="false" tIns="37024" lIns="37024" bIns="37024" rIns="37024"/>
            <a:lstStyle/>
            <a:p>
              <a:pPr algn="ctr" marL="0" indent="0" lvl="0">
                <a:lnSpc>
                  <a:spcPts val="303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3168407" y="3910602"/>
            <a:ext cx="2067566" cy="1494591"/>
            <a:chOff x="0" y="0"/>
            <a:chExt cx="2756754" cy="1992788"/>
          </a:xfrm>
        </p:grpSpPr>
        <p:grpSp>
          <p:nvGrpSpPr>
            <p:cNvPr name="Group 60" id="60"/>
            <p:cNvGrpSpPr/>
            <p:nvPr/>
          </p:nvGrpSpPr>
          <p:grpSpPr>
            <a:xfrm rot="0">
              <a:off x="0" y="0"/>
              <a:ext cx="2756754" cy="1992788"/>
              <a:chOff x="0" y="0"/>
              <a:chExt cx="3930483" cy="2841247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3930483" cy="2841247"/>
              </a:xfrm>
              <a:custGeom>
                <a:avLst/>
                <a:gdLst/>
                <a:ahLst/>
                <a:cxnLst/>
                <a:rect r="r" b="b" t="t" l="l"/>
                <a:pathLst>
                  <a:path h="2841247" w="3930483">
                    <a:moveTo>
                      <a:pt x="3929088" y="1207874"/>
                    </a:moveTo>
                    <a:lnTo>
                      <a:pt x="3929088" y="1207883"/>
                    </a:lnTo>
                    <a:cubicBezTo>
                      <a:pt x="3929088" y="2041954"/>
                      <a:pt x="3662411" y="2463240"/>
                      <a:pt x="3055318" y="2538382"/>
                    </a:cubicBezTo>
                    <a:cubicBezTo>
                      <a:pt x="3017276" y="2570405"/>
                      <a:pt x="2947210" y="2626474"/>
                      <a:pt x="2865932" y="2677462"/>
                    </a:cubicBezTo>
                    <a:cubicBezTo>
                      <a:pt x="2726537" y="2764910"/>
                      <a:pt x="2655482" y="2806277"/>
                      <a:pt x="2603503" y="2838763"/>
                    </a:cubicBezTo>
                    <a:cubicBezTo>
                      <a:pt x="2592121" y="2845876"/>
                      <a:pt x="2577585" y="2836772"/>
                      <a:pt x="2578988" y="2823423"/>
                    </a:cubicBezTo>
                    <a:lnTo>
                      <a:pt x="2612603" y="2558018"/>
                    </a:lnTo>
                    <a:cubicBezTo>
                      <a:pt x="2468305" y="2561360"/>
                      <a:pt x="2295918" y="2563470"/>
                      <a:pt x="2116992" y="2561443"/>
                    </a:cubicBezTo>
                    <a:cubicBezTo>
                      <a:pt x="1735265" y="2557116"/>
                      <a:pt x="1057072" y="2541468"/>
                      <a:pt x="1057072" y="2541468"/>
                    </a:cubicBezTo>
                    <a:cubicBezTo>
                      <a:pt x="812930" y="2523800"/>
                      <a:pt x="565144" y="2489838"/>
                      <a:pt x="398404" y="2373483"/>
                    </a:cubicBezTo>
                    <a:cubicBezTo>
                      <a:pt x="120505" y="2179559"/>
                      <a:pt x="0" y="1824502"/>
                      <a:pt x="0" y="1207883"/>
                    </a:cubicBezTo>
                    <a:lnTo>
                      <a:pt x="0" y="1207874"/>
                    </a:lnTo>
                    <a:cubicBezTo>
                      <a:pt x="8537" y="872335"/>
                      <a:pt x="34263" y="614079"/>
                      <a:pt x="140291" y="442991"/>
                    </a:cubicBezTo>
                    <a:cubicBezTo>
                      <a:pt x="342602" y="116533"/>
                      <a:pt x="736658" y="6821"/>
                      <a:pt x="1165678" y="6821"/>
                    </a:cubicBezTo>
                    <a:cubicBezTo>
                      <a:pt x="1165678" y="6821"/>
                      <a:pt x="1575098" y="22836"/>
                      <a:pt x="1976237" y="6821"/>
                    </a:cubicBezTo>
                    <a:cubicBezTo>
                      <a:pt x="2360650" y="-8527"/>
                      <a:pt x="2824577" y="6821"/>
                      <a:pt x="2824577" y="6821"/>
                    </a:cubicBezTo>
                    <a:cubicBezTo>
                      <a:pt x="3192883" y="21781"/>
                      <a:pt x="3556198" y="160443"/>
                      <a:pt x="3753938" y="405605"/>
                    </a:cubicBezTo>
                    <a:cubicBezTo>
                      <a:pt x="3904956" y="592839"/>
                      <a:pt x="3938230" y="842189"/>
                      <a:pt x="3929088" y="1207874"/>
                    </a:cubicBezTo>
                    <a:close/>
                  </a:path>
                </a:pathLst>
              </a:custGeom>
              <a:solidFill>
                <a:srgbClr val="FBC58A"/>
              </a:solidFill>
            </p:spPr>
          </p:sp>
        </p:grpSp>
        <p:sp>
          <p:nvSpPr>
            <p:cNvPr name="Freeform 62" id="62"/>
            <p:cNvSpPr/>
            <p:nvPr/>
          </p:nvSpPr>
          <p:spPr>
            <a:xfrm flipH="false" flipV="false" rot="0">
              <a:off x="864291" y="585235"/>
              <a:ext cx="1028173" cy="710374"/>
            </a:xfrm>
            <a:custGeom>
              <a:avLst/>
              <a:gdLst/>
              <a:ahLst/>
              <a:cxnLst/>
              <a:rect r="r" b="b" t="t" l="l"/>
              <a:pathLst>
                <a:path h="710374" w="1028173">
                  <a:moveTo>
                    <a:pt x="0" y="0"/>
                  </a:moveTo>
                  <a:lnTo>
                    <a:pt x="1028173" y="0"/>
                  </a:lnTo>
                  <a:lnTo>
                    <a:pt x="1028173" y="710374"/>
                  </a:lnTo>
                  <a:lnTo>
                    <a:pt x="0" y="710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3" id="63"/>
          <p:cNvGrpSpPr/>
          <p:nvPr/>
        </p:nvGrpSpPr>
        <p:grpSpPr>
          <a:xfrm rot="0">
            <a:off x="1796864" y="4657898"/>
            <a:ext cx="1582186" cy="1180176"/>
            <a:chOff x="0" y="0"/>
            <a:chExt cx="2109581" cy="1573568"/>
          </a:xfrm>
        </p:grpSpPr>
        <p:grpSp>
          <p:nvGrpSpPr>
            <p:cNvPr name="Group 64" id="64"/>
            <p:cNvGrpSpPr/>
            <p:nvPr/>
          </p:nvGrpSpPr>
          <p:grpSpPr>
            <a:xfrm rot="0">
              <a:off x="0" y="0"/>
              <a:ext cx="2109581" cy="1573568"/>
              <a:chOff x="0" y="0"/>
              <a:chExt cx="3023432" cy="2255223"/>
            </a:xfrm>
          </p:grpSpPr>
          <p:sp>
            <p:nvSpPr>
              <p:cNvPr name="Freeform 65" id="65"/>
              <p:cNvSpPr/>
              <p:nvPr/>
            </p:nvSpPr>
            <p:spPr>
              <a:xfrm flipH="false" flipV="false" rot="0">
                <a:off x="-1" y="0"/>
                <a:ext cx="3023434" cy="2255222"/>
              </a:xfrm>
              <a:custGeom>
                <a:avLst/>
                <a:gdLst/>
                <a:ahLst/>
                <a:cxnLst/>
                <a:rect r="r" b="b" t="t" l="l"/>
                <a:pathLst>
                  <a:path h="2255222" w="3023434">
                    <a:moveTo>
                      <a:pt x="2991602" y="1654679"/>
                    </a:moveTo>
                    <a:cubicBezTo>
                      <a:pt x="2989175" y="1834703"/>
                      <a:pt x="2816060" y="1968357"/>
                      <a:pt x="2615184" y="1968357"/>
                    </a:cubicBezTo>
                    <a:cubicBezTo>
                      <a:pt x="2615184" y="1968357"/>
                      <a:pt x="2421204" y="1958387"/>
                      <a:pt x="2124796" y="1971831"/>
                    </a:cubicBezTo>
                    <a:cubicBezTo>
                      <a:pt x="1937621" y="1980321"/>
                      <a:pt x="1393481" y="1983448"/>
                      <a:pt x="908799" y="1984601"/>
                    </a:cubicBezTo>
                    <a:lnTo>
                      <a:pt x="940817" y="2237399"/>
                    </a:lnTo>
                    <a:cubicBezTo>
                      <a:pt x="942220" y="2250746"/>
                      <a:pt x="927684" y="2259851"/>
                      <a:pt x="916302" y="2252737"/>
                    </a:cubicBezTo>
                    <a:cubicBezTo>
                      <a:pt x="864324" y="2220252"/>
                      <a:pt x="793268" y="2178884"/>
                      <a:pt x="653873" y="2091437"/>
                    </a:cubicBezTo>
                    <a:cubicBezTo>
                      <a:pt x="595960" y="2055106"/>
                      <a:pt x="543807" y="2016223"/>
                      <a:pt x="504750" y="1985226"/>
                    </a:cubicBezTo>
                    <a:cubicBezTo>
                      <a:pt x="439719" y="1985274"/>
                      <a:pt x="401817" y="1985274"/>
                      <a:pt x="401817" y="1985274"/>
                    </a:cubicBezTo>
                    <a:cubicBezTo>
                      <a:pt x="200942" y="1985274"/>
                      <a:pt x="26610" y="1888006"/>
                      <a:pt x="25400" y="1727894"/>
                    </a:cubicBezTo>
                    <a:cubicBezTo>
                      <a:pt x="25400" y="1727894"/>
                      <a:pt x="0" y="821138"/>
                      <a:pt x="0" y="606979"/>
                    </a:cubicBezTo>
                    <a:cubicBezTo>
                      <a:pt x="0" y="392820"/>
                      <a:pt x="12700" y="249245"/>
                      <a:pt x="12700" y="249245"/>
                    </a:cubicBezTo>
                    <a:cubicBezTo>
                      <a:pt x="12701" y="120576"/>
                      <a:pt x="1" y="0"/>
                      <a:pt x="376419" y="8134"/>
                    </a:cubicBezTo>
                    <a:cubicBezTo>
                      <a:pt x="376419" y="8134"/>
                      <a:pt x="936900" y="28433"/>
                      <a:pt x="1332325" y="20834"/>
                    </a:cubicBezTo>
                    <a:cubicBezTo>
                      <a:pt x="1596671" y="12700"/>
                      <a:pt x="2577084" y="0"/>
                      <a:pt x="2577084" y="0"/>
                    </a:cubicBezTo>
                    <a:cubicBezTo>
                      <a:pt x="2832372" y="0"/>
                      <a:pt x="3023432" y="101068"/>
                      <a:pt x="3017002" y="303615"/>
                    </a:cubicBezTo>
                    <a:cubicBezTo>
                      <a:pt x="3017002" y="303615"/>
                      <a:pt x="3015367" y="802156"/>
                      <a:pt x="3022535" y="1036845"/>
                    </a:cubicBezTo>
                    <a:cubicBezTo>
                      <a:pt x="3029703" y="1321609"/>
                      <a:pt x="2991602" y="1654679"/>
                      <a:pt x="2991602" y="1654679"/>
                    </a:cubicBezTo>
                    <a:close/>
                  </a:path>
                </a:pathLst>
              </a:custGeom>
              <a:solidFill>
                <a:srgbClr val="AB5333"/>
              </a:solidFill>
            </p:spPr>
          </p:sp>
        </p:grpSp>
        <p:sp>
          <p:nvSpPr>
            <p:cNvPr name="Freeform 66" id="66"/>
            <p:cNvSpPr/>
            <p:nvPr/>
          </p:nvSpPr>
          <p:spPr>
            <a:xfrm flipH="false" flipV="false" rot="0">
              <a:off x="459105" y="550509"/>
              <a:ext cx="1191370" cy="329251"/>
            </a:xfrm>
            <a:custGeom>
              <a:avLst/>
              <a:gdLst/>
              <a:ahLst/>
              <a:cxnLst/>
              <a:rect r="r" b="b" t="t" l="l"/>
              <a:pathLst>
                <a:path h="329251" w="1191370">
                  <a:moveTo>
                    <a:pt x="0" y="0"/>
                  </a:moveTo>
                  <a:lnTo>
                    <a:pt x="1191371" y="0"/>
                  </a:lnTo>
                  <a:lnTo>
                    <a:pt x="1191371" y="329251"/>
                  </a:lnTo>
                  <a:lnTo>
                    <a:pt x="0" y="329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7" id="67"/>
          <p:cNvGrpSpPr/>
          <p:nvPr/>
        </p:nvGrpSpPr>
        <p:grpSpPr>
          <a:xfrm rot="0">
            <a:off x="9981208" y="3870651"/>
            <a:ext cx="1013649" cy="1013649"/>
            <a:chOff x="0" y="0"/>
            <a:chExt cx="1351532" cy="1351532"/>
          </a:xfrm>
        </p:grpSpPr>
        <p:grpSp>
          <p:nvGrpSpPr>
            <p:cNvPr name="Group 68" id="68"/>
            <p:cNvGrpSpPr/>
            <p:nvPr/>
          </p:nvGrpSpPr>
          <p:grpSpPr>
            <a:xfrm rot="0">
              <a:off x="0" y="0"/>
              <a:ext cx="1351532" cy="1351532"/>
              <a:chOff x="0" y="0"/>
              <a:chExt cx="812800" cy="812800"/>
            </a:xfrm>
          </p:grpSpPr>
          <p:sp>
            <p:nvSpPr>
              <p:cNvPr name="Freeform 69" id="6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  <p:sp>
            <p:nvSpPr>
              <p:cNvPr name="TextBox 70" id="70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35"/>
                  </a:lnSpc>
                </a:pPr>
              </a:p>
            </p:txBody>
          </p:sp>
        </p:grpSp>
        <p:sp>
          <p:nvSpPr>
            <p:cNvPr name="Freeform 71" id="71"/>
            <p:cNvSpPr/>
            <p:nvPr/>
          </p:nvSpPr>
          <p:spPr>
            <a:xfrm flipH="false" flipV="false" rot="0">
              <a:off x="261564" y="189898"/>
              <a:ext cx="828404" cy="971735"/>
            </a:xfrm>
            <a:custGeom>
              <a:avLst/>
              <a:gdLst/>
              <a:ahLst/>
              <a:cxnLst/>
              <a:rect r="r" b="b" t="t" l="l"/>
              <a:pathLst>
                <a:path h="971735" w="828404">
                  <a:moveTo>
                    <a:pt x="0" y="0"/>
                  </a:moveTo>
                  <a:lnTo>
                    <a:pt x="828404" y="0"/>
                  </a:lnTo>
                  <a:lnTo>
                    <a:pt x="828404" y="971736"/>
                  </a:lnTo>
                  <a:lnTo>
                    <a:pt x="0" y="971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72" id="72"/>
          <p:cNvGrpSpPr/>
          <p:nvPr/>
        </p:nvGrpSpPr>
        <p:grpSpPr>
          <a:xfrm rot="0">
            <a:off x="8628276" y="3870651"/>
            <a:ext cx="1013649" cy="1013649"/>
            <a:chOff x="0" y="0"/>
            <a:chExt cx="1351532" cy="1351532"/>
          </a:xfrm>
        </p:grpSpPr>
        <p:grpSp>
          <p:nvGrpSpPr>
            <p:cNvPr name="Group 73" id="73"/>
            <p:cNvGrpSpPr/>
            <p:nvPr/>
          </p:nvGrpSpPr>
          <p:grpSpPr>
            <a:xfrm rot="0">
              <a:off x="0" y="0"/>
              <a:ext cx="1351532" cy="1351532"/>
              <a:chOff x="0" y="0"/>
              <a:chExt cx="812800" cy="812800"/>
            </a:xfrm>
          </p:grpSpPr>
          <p:sp>
            <p:nvSpPr>
              <p:cNvPr name="Freeform 74" id="7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  <p:sp>
            <p:nvSpPr>
              <p:cNvPr name="TextBox 75" id="75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35"/>
                  </a:lnSpc>
                </a:pPr>
              </a:p>
            </p:txBody>
          </p:sp>
        </p:grpSp>
        <p:sp>
          <p:nvSpPr>
            <p:cNvPr name="Freeform 76" id="76"/>
            <p:cNvSpPr/>
            <p:nvPr/>
          </p:nvSpPr>
          <p:spPr>
            <a:xfrm flipH="false" flipV="false" rot="0">
              <a:off x="189892" y="406107"/>
              <a:ext cx="971748" cy="664433"/>
            </a:xfrm>
            <a:custGeom>
              <a:avLst/>
              <a:gdLst/>
              <a:ahLst/>
              <a:cxnLst/>
              <a:rect r="r" b="b" t="t" l="l"/>
              <a:pathLst>
                <a:path h="664433" w="971748">
                  <a:moveTo>
                    <a:pt x="0" y="0"/>
                  </a:moveTo>
                  <a:lnTo>
                    <a:pt x="971748" y="0"/>
                  </a:lnTo>
                  <a:lnTo>
                    <a:pt x="971748" y="664433"/>
                  </a:lnTo>
                  <a:lnTo>
                    <a:pt x="0" y="664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77" id="77"/>
          <p:cNvGrpSpPr/>
          <p:nvPr/>
        </p:nvGrpSpPr>
        <p:grpSpPr>
          <a:xfrm rot="0">
            <a:off x="9284616" y="5001092"/>
            <a:ext cx="1013649" cy="1013649"/>
            <a:chOff x="0" y="0"/>
            <a:chExt cx="1351532" cy="1351532"/>
          </a:xfrm>
        </p:grpSpPr>
        <p:grpSp>
          <p:nvGrpSpPr>
            <p:cNvPr name="Group 78" id="78"/>
            <p:cNvGrpSpPr/>
            <p:nvPr/>
          </p:nvGrpSpPr>
          <p:grpSpPr>
            <a:xfrm rot="0">
              <a:off x="0" y="0"/>
              <a:ext cx="1351532" cy="1351532"/>
              <a:chOff x="0" y="0"/>
              <a:chExt cx="812800" cy="812800"/>
            </a:xfrm>
          </p:grpSpPr>
          <p:sp>
            <p:nvSpPr>
              <p:cNvPr name="Freeform 79" id="7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  <p:sp>
            <p:nvSpPr>
              <p:cNvPr name="TextBox 80" id="80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57992" lIns="57992" bIns="57992" rIns="57992"/>
              <a:lstStyle/>
              <a:p>
                <a:pPr algn="ctr">
                  <a:lnSpc>
                    <a:spcPts val="3035"/>
                  </a:lnSpc>
                </a:pPr>
              </a:p>
            </p:txBody>
          </p:sp>
        </p:grpSp>
        <p:sp>
          <p:nvSpPr>
            <p:cNvPr name="Freeform 81" id="81"/>
            <p:cNvSpPr/>
            <p:nvPr/>
          </p:nvSpPr>
          <p:spPr>
            <a:xfrm flipH="false" flipV="false" rot="0">
              <a:off x="156686" y="213467"/>
              <a:ext cx="1011872" cy="924598"/>
            </a:xfrm>
            <a:custGeom>
              <a:avLst/>
              <a:gdLst/>
              <a:ahLst/>
              <a:cxnLst/>
              <a:rect r="r" b="b" t="t" l="l"/>
              <a:pathLst>
                <a:path h="924598" w="1011872">
                  <a:moveTo>
                    <a:pt x="0" y="0"/>
                  </a:moveTo>
                  <a:lnTo>
                    <a:pt x="1011872" y="0"/>
                  </a:lnTo>
                  <a:lnTo>
                    <a:pt x="1011872" y="924598"/>
                  </a:lnTo>
                  <a:lnTo>
                    <a:pt x="0" y="9245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2" id="82"/>
          <p:cNvGrpSpPr/>
          <p:nvPr/>
        </p:nvGrpSpPr>
        <p:grpSpPr>
          <a:xfrm rot="0">
            <a:off x="7782168" y="5001092"/>
            <a:ext cx="1013649" cy="1013649"/>
            <a:chOff x="0" y="0"/>
            <a:chExt cx="1351532" cy="1351532"/>
          </a:xfrm>
        </p:grpSpPr>
        <p:grpSp>
          <p:nvGrpSpPr>
            <p:cNvPr name="Group 83" id="83"/>
            <p:cNvGrpSpPr/>
            <p:nvPr/>
          </p:nvGrpSpPr>
          <p:grpSpPr>
            <a:xfrm rot="0">
              <a:off x="0" y="0"/>
              <a:ext cx="1351532" cy="1351532"/>
              <a:chOff x="0" y="0"/>
              <a:chExt cx="812800" cy="812800"/>
            </a:xfrm>
          </p:grpSpPr>
          <p:sp>
            <p:nvSpPr>
              <p:cNvPr name="Freeform 84" id="8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  <p:sp>
            <p:nvSpPr>
              <p:cNvPr name="TextBox 85" id="85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57992" lIns="57992" bIns="57992" rIns="57992"/>
              <a:lstStyle/>
              <a:p>
                <a:pPr algn="ctr">
                  <a:lnSpc>
                    <a:spcPts val="3035"/>
                  </a:lnSpc>
                </a:pPr>
              </a:p>
            </p:txBody>
          </p:sp>
        </p:grpSp>
        <p:sp>
          <p:nvSpPr>
            <p:cNvPr name="Freeform 86" id="86"/>
            <p:cNvSpPr/>
            <p:nvPr/>
          </p:nvSpPr>
          <p:spPr>
            <a:xfrm flipH="false" flipV="false" rot="0">
              <a:off x="368469" y="148217"/>
              <a:ext cx="614594" cy="1055098"/>
            </a:xfrm>
            <a:custGeom>
              <a:avLst/>
              <a:gdLst/>
              <a:ahLst/>
              <a:cxnLst/>
              <a:rect r="r" b="b" t="t" l="l"/>
              <a:pathLst>
                <a:path h="1055098" w="614594">
                  <a:moveTo>
                    <a:pt x="0" y="0"/>
                  </a:moveTo>
                  <a:lnTo>
                    <a:pt x="614594" y="0"/>
                  </a:lnTo>
                  <a:lnTo>
                    <a:pt x="614594" y="1055098"/>
                  </a:lnTo>
                  <a:lnTo>
                    <a:pt x="0" y="10550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7" id="87"/>
          <p:cNvGrpSpPr/>
          <p:nvPr/>
        </p:nvGrpSpPr>
        <p:grpSpPr>
          <a:xfrm rot="0">
            <a:off x="7275343" y="3870651"/>
            <a:ext cx="1013649" cy="1013649"/>
            <a:chOff x="0" y="0"/>
            <a:chExt cx="1351532" cy="1351532"/>
          </a:xfrm>
        </p:grpSpPr>
        <p:grpSp>
          <p:nvGrpSpPr>
            <p:cNvPr name="Group 88" id="88"/>
            <p:cNvGrpSpPr/>
            <p:nvPr/>
          </p:nvGrpSpPr>
          <p:grpSpPr>
            <a:xfrm rot="0">
              <a:off x="0" y="0"/>
              <a:ext cx="1351532" cy="1351532"/>
              <a:chOff x="0" y="0"/>
              <a:chExt cx="812800" cy="812800"/>
            </a:xfrm>
          </p:grpSpPr>
          <p:sp>
            <p:nvSpPr>
              <p:cNvPr name="Freeform 89" id="8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E9C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90" id="90"/>
              <p:cNvSpPr txBox="true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Freeform 91" id="91"/>
            <p:cNvSpPr/>
            <p:nvPr/>
          </p:nvSpPr>
          <p:spPr>
            <a:xfrm flipH="false" flipV="false" rot="0">
              <a:off x="9620" y="472281"/>
              <a:ext cx="1332293" cy="406971"/>
            </a:xfrm>
            <a:custGeom>
              <a:avLst/>
              <a:gdLst/>
              <a:ahLst/>
              <a:cxnLst/>
              <a:rect r="r" b="b" t="t" l="l"/>
              <a:pathLst>
                <a:path h="406971" w="1332293">
                  <a:moveTo>
                    <a:pt x="0" y="0"/>
                  </a:moveTo>
                  <a:lnTo>
                    <a:pt x="1332293" y="0"/>
                  </a:lnTo>
                  <a:lnTo>
                    <a:pt x="1332293" y="406970"/>
                  </a:lnTo>
                  <a:lnTo>
                    <a:pt x="0" y="4069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92" id="92"/>
          <p:cNvSpPr/>
          <p:nvPr/>
        </p:nvSpPr>
        <p:spPr>
          <a:xfrm flipH="false" flipV="false" rot="1452456">
            <a:off x="13275413" y="3354148"/>
            <a:ext cx="3129996" cy="3056271"/>
          </a:xfrm>
          <a:custGeom>
            <a:avLst/>
            <a:gdLst/>
            <a:ahLst/>
            <a:cxnLst/>
            <a:rect r="r" b="b" t="t" l="l"/>
            <a:pathLst>
              <a:path h="3056271" w="3129996">
                <a:moveTo>
                  <a:pt x="0" y="0"/>
                </a:moveTo>
                <a:lnTo>
                  <a:pt x="3129996" y="0"/>
                </a:lnTo>
                <a:lnTo>
                  <a:pt x="3129996" y="3056272"/>
                </a:lnTo>
                <a:lnTo>
                  <a:pt x="0" y="305627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3" id="93"/>
          <p:cNvSpPr txBox="true"/>
          <p:nvPr/>
        </p:nvSpPr>
        <p:spPr>
          <a:xfrm rot="0">
            <a:off x="425078" y="1995906"/>
            <a:ext cx="17548013" cy="850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9"/>
              </a:lnSpc>
            </a:pP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Some concepts become much easier when pupils can see them. Rather than relying only on verbal explanations, use: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-70681" y="441325"/>
            <a:ext cx="18539531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Use Visuals and Concrete Examples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1538631" y="6355234"/>
            <a:ext cx="3986178" cy="204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b="true" sz="39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Images</a:t>
            </a:r>
          </a:p>
          <a:p>
            <a:pPr algn="ctr">
              <a:lnSpc>
                <a:spcPts val="3999"/>
              </a:lnSpc>
            </a:pPr>
            <a:r>
              <a:rPr lang="en-US" b="true" sz="39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Objects</a:t>
            </a:r>
          </a:p>
          <a:p>
            <a:pPr algn="ctr">
              <a:lnSpc>
                <a:spcPts val="3999"/>
              </a:lnSpc>
            </a:pPr>
            <a:r>
              <a:rPr lang="en-US" b="true" sz="39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Diagrams</a:t>
            </a:r>
          </a:p>
          <a:p>
            <a:pPr algn="ctr" marL="0" indent="0" lvl="0">
              <a:lnSpc>
                <a:spcPts val="3999"/>
              </a:lnSpc>
              <a:spcBef>
                <a:spcPct val="0"/>
              </a:spcBef>
            </a:pPr>
          </a:p>
        </p:txBody>
      </p:sp>
      <p:sp>
        <p:nvSpPr>
          <p:cNvPr name="TextBox 96" id="96"/>
          <p:cNvSpPr txBox="true"/>
          <p:nvPr/>
        </p:nvSpPr>
        <p:spPr>
          <a:xfrm rot="0">
            <a:off x="7112635" y="6386216"/>
            <a:ext cx="3986178" cy="153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99"/>
              </a:lnSpc>
              <a:spcBef>
                <a:spcPct val="0"/>
              </a:spcBef>
            </a:pPr>
            <a:r>
              <a:rPr lang="en-US" b="true" sz="39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Ge</a:t>
            </a:r>
            <a:r>
              <a:rPr lang="en-US" b="true" sz="3999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stures</a:t>
            </a:r>
          </a:p>
          <a:p>
            <a:pPr algn="ctr" marL="0" indent="0" lvl="0">
              <a:lnSpc>
                <a:spcPts val="3999"/>
              </a:lnSpc>
              <a:spcBef>
                <a:spcPct val="0"/>
              </a:spcBef>
            </a:pPr>
            <a:r>
              <a:rPr lang="en-US" b="true" sz="3999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Word maps</a:t>
            </a:r>
          </a:p>
          <a:p>
            <a:pPr algn="ctr" marL="0" indent="0" lvl="0">
              <a:lnSpc>
                <a:spcPts val="3999"/>
              </a:lnSpc>
              <a:spcBef>
                <a:spcPct val="0"/>
              </a:spcBef>
            </a:pPr>
            <a:r>
              <a:rPr lang="en-US" b="true" sz="3999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Timelines</a:t>
            </a:r>
          </a:p>
        </p:txBody>
      </p:sp>
      <p:sp>
        <p:nvSpPr>
          <p:cNvPr name="TextBox 97" id="97"/>
          <p:cNvSpPr txBox="true"/>
          <p:nvPr/>
        </p:nvSpPr>
        <p:spPr>
          <a:xfrm rot="0">
            <a:off x="12847322" y="6607646"/>
            <a:ext cx="3986178" cy="153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99"/>
              </a:lnSpc>
              <a:spcBef>
                <a:spcPct val="0"/>
              </a:spcBef>
            </a:pPr>
            <a:r>
              <a:rPr lang="en-US" b="true" sz="39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Number l</a:t>
            </a:r>
            <a:r>
              <a:rPr lang="en-US" b="true" sz="3999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ines</a:t>
            </a:r>
          </a:p>
          <a:p>
            <a:pPr algn="ctr" marL="0" indent="0" lvl="0">
              <a:lnSpc>
                <a:spcPts val="3999"/>
              </a:lnSpc>
              <a:spcBef>
                <a:spcPct val="0"/>
              </a:spcBef>
            </a:pPr>
            <a:r>
              <a:rPr lang="en-US" b="true" sz="3999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Worked examples</a:t>
            </a:r>
          </a:p>
          <a:p>
            <a:pPr algn="ctr" marL="0" indent="0" lvl="0">
              <a:lnSpc>
                <a:spcPts val="3999"/>
              </a:lnSpc>
              <a:spcBef>
                <a:spcPct val="0"/>
              </a:spcBef>
            </a:pPr>
          </a:p>
        </p:txBody>
      </p:sp>
      <p:sp>
        <p:nvSpPr>
          <p:cNvPr name="TextBox 98" id="98"/>
          <p:cNvSpPr txBox="true"/>
          <p:nvPr/>
        </p:nvSpPr>
        <p:spPr>
          <a:xfrm rot="0">
            <a:off x="576303" y="8952384"/>
            <a:ext cx="17548013" cy="1260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9"/>
              </a:lnSpc>
            </a:pP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For example, before learning about migration, pupils might explore an image showing movement from one location to another. Then attach the language to something meaningful. Meaning first. Vocabulary alongside it.</a:t>
            </a:r>
          </a:p>
          <a:p>
            <a:pPr algn="ctr">
              <a:lnSpc>
                <a:spcPts val="3229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F5C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9336" y="1778700"/>
            <a:ext cx="8594664" cy="7921667"/>
            <a:chOff x="0" y="0"/>
            <a:chExt cx="11459552" cy="10562222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1459552" cy="10562222"/>
              <a:chOff x="0" y="0"/>
              <a:chExt cx="2228875" cy="205434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2229199" cy="2052369"/>
              </a:xfrm>
              <a:custGeom>
                <a:avLst/>
                <a:gdLst/>
                <a:ahLst/>
                <a:cxnLst/>
                <a:rect r="r" b="b" t="t" l="l"/>
                <a:pathLst>
                  <a:path h="2052369" w="2229199">
                    <a:moveTo>
                      <a:pt x="2218715" y="27234"/>
                    </a:moveTo>
                    <a:cubicBezTo>
                      <a:pt x="2209825" y="23424"/>
                      <a:pt x="2200935" y="20884"/>
                      <a:pt x="2192045" y="20884"/>
                    </a:cubicBezTo>
                    <a:cubicBezTo>
                      <a:pt x="2165375" y="19614"/>
                      <a:pt x="2132260" y="19614"/>
                      <a:pt x="2096709" y="17074"/>
                    </a:cubicBezTo>
                    <a:cubicBezTo>
                      <a:pt x="2015448" y="11994"/>
                      <a:pt x="1935881" y="5644"/>
                      <a:pt x="1854621" y="3104"/>
                    </a:cubicBezTo>
                    <a:cubicBezTo>
                      <a:pt x="1788597" y="564"/>
                      <a:pt x="1724266" y="3104"/>
                      <a:pt x="1658242" y="1834"/>
                    </a:cubicBezTo>
                    <a:cubicBezTo>
                      <a:pt x="1629462" y="1834"/>
                      <a:pt x="1600683" y="-706"/>
                      <a:pt x="1571903" y="1834"/>
                    </a:cubicBezTo>
                    <a:cubicBezTo>
                      <a:pt x="1502493" y="9454"/>
                      <a:pt x="1433083" y="10724"/>
                      <a:pt x="1361981" y="8184"/>
                    </a:cubicBezTo>
                    <a:cubicBezTo>
                      <a:pt x="1326429" y="6914"/>
                      <a:pt x="1290878" y="6914"/>
                      <a:pt x="1255326" y="6914"/>
                    </a:cubicBezTo>
                    <a:cubicBezTo>
                      <a:pt x="1190995" y="6914"/>
                      <a:pt x="1126664" y="6914"/>
                      <a:pt x="1062333" y="5644"/>
                    </a:cubicBezTo>
                    <a:cubicBezTo>
                      <a:pt x="994617" y="4374"/>
                      <a:pt x="327605" y="1834"/>
                      <a:pt x="261581" y="564"/>
                    </a:cubicBezTo>
                    <a:cubicBezTo>
                      <a:pt x="207408" y="-706"/>
                      <a:pt x="154927" y="564"/>
                      <a:pt x="100754" y="564"/>
                    </a:cubicBezTo>
                    <a:cubicBezTo>
                      <a:pt x="63509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8810"/>
                      <a:pt x="16510" y="217014"/>
                      <a:pt x="17780" y="303670"/>
                    </a:cubicBezTo>
                    <a:cubicBezTo>
                      <a:pt x="19050" y="391874"/>
                      <a:pt x="17780" y="480078"/>
                      <a:pt x="16510" y="569829"/>
                    </a:cubicBezTo>
                    <a:cubicBezTo>
                      <a:pt x="15240" y="661128"/>
                      <a:pt x="2540" y="1618990"/>
                      <a:pt x="2540" y="1710288"/>
                    </a:cubicBezTo>
                    <a:cubicBezTo>
                      <a:pt x="2540" y="1800039"/>
                      <a:pt x="1270" y="1889791"/>
                      <a:pt x="0" y="1979542"/>
                    </a:cubicBezTo>
                    <a:cubicBezTo>
                      <a:pt x="0" y="1997759"/>
                      <a:pt x="3810" y="2007919"/>
                      <a:pt x="15240" y="2012999"/>
                    </a:cubicBezTo>
                    <a:cubicBezTo>
                      <a:pt x="22860" y="2016809"/>
                      <a:pt x="31750" y="2019349"/>
                      <a:pt x="40640" y="2020619"/>
                    </a:cubicBezTo>
                    <a:cubicBezTo>
                      <a:pt x="99061" y="2025699"/>
                      <a:pt x="163392" y="2029509"/>
                      <a:pt x="227723" y="2034589"/>
                    </a:cubicBezTo>
                    <a:cubicBezTo>
                      <a:pt x="263274" y="2037129"/>
                      <a:pt x="298825" y="2042209"/>
                      <a:pt x="334377" y="2043479"/>
                    </a:cubicBezTo>
                    <a:cubicBezTo>
                      <a:pt x="393629" y="2046019"/>
                      <a:pt x="1053869" y="2047289"/>
                      <a:pt x="1113121" y="2048559"/>
                    </a:cubicBezTo>
                    <a:cubicBezTo>
                      <a:pt x="1121586" y="2048559"/>
                      <a:pt x="1130050" y="2048559"/>
                      <a:pt x="1138515" y="2048559"/>
                    </a:cubicBezTo>
                    <a:cubicBezTo>
                      <a:pt x="1179145" y="2048559"/>
                      <a:pt x="1221468" y="2047289"/>
                      <a:pt x="1262098" y="2047289"/>
                    </a:cubicBezTo>
                    <a:cubicBezTo>
                      <a:pt x="1309500" y="2047289"/>
                      <a:pt x="1355209" y="2048559"/>
                      <a:pt x="1402611" y="2048559"/>
                    </a:cubicBezTo>
                    <a:cubicBezTo>
                      <a:pt x="1472020" y="2048559"/>
                      <a:pt x="1543123" y="2048559"/>
                      <a:pt x="1612533" y="2048559"/>
                    </a:cubicBezTo>
                    <a:cubicBezTo>
                      <a:pt x="1676864" y="2048559"/>
                      <a:pt x="1741195" y="2049829"/>
                      <a:pt x="1805526" y="2051099"/>
                    </a:cubicBezTo>
                    <a:cubicBezTo>
                      <a:pt x="1834306" y="2051099"/>
                      <a:pt x="1864778" y="2052369"/>
                      <a:pt x="1893558" y="2052369"/>
                    </a:cubicBezTo>
                    <a:cubicBezTo>
                      <a:pt x="1986669" y="2051099"/>
                      <a:pt x="2078087" y="2044749"/>
                      <a:pt x="2169185" y="2044749"/>
                    </a:cubicBezTo>
                    <a:cubicBezTo>
                      <a:pt x="2172995" y="2044749"/>
                      <a:pt x="2178075" y="2042209"/>
                      <a:pt x="2181885" y="2039669"/>
                    </a:cubicBezTo>
                    <a:cubicBezTo>
                      <a:pt x="2186965" y="2035859"/>
                      <a:pt x="2189505" y="2029509"/>
                      <a:pt x="2192045" y="2026969"/>
                    </a:cubicBezTo>
                    <a:cubicBezTo>
                      <a:pt x="2193315" y="1968710"/>
                      <a:pt x="2194585" y="1903717"/>
                      <a:pt x="2195855" y="1838725"/>
                    </a:cubicBezTo>
                    <a:cubicBezTo>
                      <a:pt x="2197125" y="1738142"/>
                      <a:pt x="2207285" y="772543"/>
                      <a:pt x="2208555" y="671960"/>
                    </a:cubicBezTo>
                    <a:cubicBezTo>
                      <a:pt x="2208555" y="611610"/>
                      <a:pt x="2209825" y="551260"/>
                      <a:pt x="2211095" y="490910"/>
                    </a:cubicBezTo>
                    <a:cubicBezTo>
                      <a:pt x="2212365" y="425917"/>
                      <a:pt x="2213635" y="360925"/>
                      <a:pt x="2216175" y="295933"/>
                    </a:cubicBezTo>
                    <a:cubicBezTo>
                      <a:pt x="2217445" y="257247"/>
                      <a:pt x="2217445" y="217014"/>
                      <a:pt x="2222525" y="178328"/>
                    </a:cubicBezTo>
                    <a:cubicBezTo>
                      <a:pt x="2227605" y="131905"/>
                      <a:pt x="2230145" y="87029"/>
                      <a:pt x="2228875" y="43744"/>
                    </a:cubicBezTo>
                    <a:cubicBezTo>
                      <a:pt x="2228875" y="37394"/>
                      <a:pt x="2225065" y="29774"/>
                      <a:pt x="2218715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277111" y="1810038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252107" y="3921039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277111" y="6032040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3"/>
                  </a:lnTo>
                  <a:lnTo>
                    <a:pt x="0" y="609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302116" y="8143040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0460742" y="8153850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10460742" y="6042850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10460742" y="3931849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5" y="0"/>
                  </a:lnTo>
                  <a:lnTo>
                    <a:pt x="1213375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0548292" y="1820848"/>
              <a:ext cx="1213375" cy="609144"/>
            </a:xfrm>
            <a:custGeom>
              <a:avLst/>
              <a:gdLst/>
              <a:ahLst/>
              <a:cxnLst/>
              <a:rect r="r" b="b" t="t" l="l"/>
              <a:pathLst>
                <a:path h="609144" w="1213375">
                  <a:moveTo>
                    <a:pt x="0" y="0"/>
                  </a:moveTo>
                  <a:lnTo>
                    <a:pt x="1213376" y="0"/>
                  </a:lnTo>
                  <a:lnTo>
                    <a:pt x="1213376" y="609144"/>
                  </a:lnTo>
                  <a:lnTo>
                    <a:pt x="0" y="609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319772" y="2168322"/>
            <a:ext cx="7053793" cy="7230557"/>
            <a:chOff x="0" y="0"/>
            <a:chExt cx="2004639" cy="205487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1974159" cy="2030744"/>
            </a:xfrm>
            <a:custGeom>
              <a:avLst/>
              <a:gdLst/>
              <a:ahLst/>
              <a:cxnLst/>
              <a:rect r="r" b="b" t="t" l="l"/>
              <a:pathLst>
                <a:path h="2030744" w="1974159">
                  <a:moveTo>
                    <a:pt x="1270" y="0"/>
                  </a:moveTo>
                  <a:lnTo>
                    <a:pt x="1974159" y="15240"/>
                  </a:lnTo>
                  <a:lnTo>
                    <a:pt x="1942409" y="2030744"/>
                  </a:lnTo>
                  <a:lnTo>
                    <a:pt x="711382" y="2030744"/>
                  </a:lnTo>
                  <a:lnTo>
                    <a:pt x="0" y="2004074"/>
                  </a:lnTo>
                  <a:lnTo>
                    <a:pt x="11430" y="65591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2001268" cy="2054874"/>
            </a:xfrm>
            <a:custGeom>
              <a:avLst/>
              <a:gdLst/>
              <a:ahLst/>
              <a:cxnLst/>
              <a:rect r="r" b="b" t="t" l="l"/>
              <a:pathLst>
                <a:path h="2054874" w="2001268">
                  <a:moveTo>
                    <a:pt x="1967999" y="2029474"/>
                  </a:moveTo>
                  <a:cubicBezTo>
                    <a:pt x="1965459" y="2033284"/>
                    <a:pt x="1961649" y="2038364"/>
                    <a:pt x="1957839" y="2042174"/>
                  </a:cubicBezTo>
                  <a:cubicBezTo>
                    <a:pt x="1954029" y="2044714"/>
                    <a:pt x="1948949" y="2047254"/>
                    <a:pt x="1945139" y="2047254"/>
                  </a:cubicBezTo>
                  <a:cubicBezTo>
                    <a:pt x="1867461" y="2045984"/>
                    <a:pt x="1785661" y="2052334"/>
                    <a:pt x="1702347" y="2054874"/>
                  </a:cubicBezTo>
                  <a:cubicBezTo>
                    <a:pt x="1676595" y="2054874"/>
                    <a:pt x="1649329" y="2053604"/>
                    <a:pt x="1623577" y="2053604"/>
                  </a:cubicBezTo>
                  <a:cubicBezTo>
                    <a:pt x="1566015" y="2052334"/>
                    <a:pt x="1508452" y="2051064"/>
                    <a:pt x="1450889" y="2051064"/>
                  </a:cubicBezTo>
                  <a:lnTo>
                    <a:pt x="1263053" y="2051064"/>
                  </a:lnTo>
                  <a:cubicBezTo>
                    <a:pt x="1220639" y="2051064"/>
                    <a:pt x="1179739" y="2049794"/>
                    <a:pt x="1137324" y="2049794"/>
                  </a:cubicBezTo>
                  <a:cubicBezTo>
                    <a:pt x="1100969" y="2049794"/>
                    <a:pt x="1063099" y="2049794"/>
                    <a:pt x="1026744" y="2051064"/>
                  </a:cubicBezTo>
                  <a:lnTo>
                    <a:pt x="1004022" y="2051064"/>
                  </a:lnTo>
                  <a:cubicBezTo>
                    <a:pt x="951003" y="2049794"/>
                    <a:pt x="360229" y="2048524"/>
                    <a:pt x="307211" y="2045984"/>
                  </a:cubicBezTo>
                  <a:cubicBezTo>
                    <a:pt x="275400" y="2044714"/>
                    <a:pt x="243589" y="2039634"/>
                    <a:pt x="211778" y="2037094"/>
                  </a:cubicBezTo>
                  <a:cubicBezTo>
                    <a:pt x="154215" y="2032014"/>
                    <a:pt x="96653" y="2028204"/>
                    <a:pt x="40830" y="2023124"/>
                  </a:cubicBezTo>
                  <a:cubicBezTo>
                    <a:pt x="31940" y="2021854"/>
                    <a:pt x="23050" y="2019314"/>
                    <a:pt x="15430" y="2015504"/>
                  </a:cubicBezTo>
                  <a:cubicBezTo>
                    <a:pt x="4000" y="2010424"/>
                    <a:pt x="-1080" y="1998994"/>
                    <a:pt x="190" y="1982545"/>
                  </a:cubicBezTo>
                  <a:cubicBezTo>
                    <a:pt x="1460" y="1892696"/>
                    <a:pt x="2730" y="1801298"/>
                    <a:pt x="2730" y="1711449"/>
                  </a:cubicBezTo>
                  <a:cubicBezTo>
                    <a:pt x="4000" y="1620051"/>
                    <a:pt x="16700" y="661146"/>
                    <a:pt x="16700" y="569748"/>
                  </a:cubicBezTo>
                  <a:cubicBezTo>
                    <a:pt x="17970" y="481448"/>
                    <a:pt x="19240" y="393148"/>
                    <a:pt x="17970" y="303299"/>
                  </a:cubicBezTo>
                  <a:cubicBezTo>
                    <a:pt x="16700" y="214999"/>
                    <a:pt x="15430" y="128248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64842" y="3810"/>
                    <a:pt x="98168" y="2540"/>
                  </a:cubicBezTo>
                  <a:cubicBezTo>
                    <a:pt x="145127" y="0"/>
                    <a:pt x="193600" y="0"/>
                    <a:pt x="240559" y="0"/>
                  </a:cubicBezTo>
                  <a:cubicBezTo>
                    <a:pt x="299637" y="1270"/>
                    <a:pt x="896470" y="3810"/>
                    <a:pt x="955548" y="5080"/>
                  </a:cubicBezTo>
                  <a:cubicBezTo>
                    <a:pt x="1013110" y="6350"/>
                    <a:pt x="1070673" y="6350"/>
                    <a:pt x="1128236" y="6350"/>
                  </a:cubicBezTo>
                  <a:cubicBezTo>
                    <a:pt x="1160047" y="6350"/>
                    <a:pt x="1191857" y="6350"/>
                    <a:pt x="1223668" y="7620"/>
                  </a:cubicBezTo>
                  <a:cubicBezTo>
                    <a:pt x="1285775" y="10160"/>
                    <a:pt x="1349397" y="8890"/>
                    <a:pt x="1411504" y="1270"/>
                  </a:cubicBezTo>
                  <a:cubicBezTo>
                    <a:pt x="1437256" y="-1270"/>
                    <a:pt x="1463008" y="1270"/>
                    <a:pt x="1488759" y="1270"/>
                  </a:cubicBezTo>
                  <a:cubicBezTo>
                    <a:pt x="1546322" y="1270"/>
                    <a:pt x="1603885" y="0"/>
                    <a:pt x="1661447" y="2540"/>
                  </a:cubicBezTo>
                  <a:cubicBezTo>
                    <a:pt x="1734158" y="5080"/>
                    <a:pt x="1805354" y="12700"/>
                    <a:pt x="1878064" y="16510"/>
                  </a:cubicBezTo>
                  <a:cubicBezTo>
                    <a:pt x="1909875" y="19050"/>
                    <a:pt x="1936249" y="17780"/>
                    <a:pt x="1962919" y="20320"/>
                  </a:cubicBezTo>
                  <a:cubicBezTo>
                    <a:pt x="1971809" y="21590"/>
                    <a:pt x="1980699" y="24130"/>
                    <a:pt x="1989589" y="26670"/>
                  </a:cubicBezTo>
                  <a:cubicBezTo>
                    <a:pt x="1997209" y="29210"/>
                    <a:pt x="2001019" y="35560"/>
                    <a:pt x="2001019" y="45720"/>
                  </a:cubicBezTo>
                  <a:cubicBezTo>
                    <a:pt x="2002289" y="86422"/>
                    <a:pt x="1998479" y="132896"/>
                    <a:pt x="1994669" y="179369"/>
                  </a:cubicBezTo>
                  <a:cubicBezTo>
                    <a:pt x="1990859" y="218097"/>
                    <a:pt x="1989589" y="258374"/>
                    <a:pt x="1988319" y="297102"/>
                  </a:cubicBezTo>
                  <a:cubicBezTo>
                    <a:pt x="1985779" y="362165"/>
                    <a:pt x="1984509" y="427229"/>
                    <a:pt x="1983239" y="492292"/>
                  </a:cubicBezTo>
                  <a:cubicBezTo>
                    <a:pt x="1981969" y="552707"/>
                    <a:pt x="1980699" y="613123"/>
                    <a:pt x="1980699" y="673539"/>
                  </a:cubicBezTo>
                  <a:cubicBezTo>
                    <a:pt x="1980699" y="774232"/>
                    <a:pt x="1969269" y="1740883"/>
                    <a:pt x="1967999" y="1841575"/>
                  </a:cubicBezTo>
                  <a:cubicBezTo>
                    <a:pt x="1970539" y="1906638"/>
                    <a:pt x="1969269" y="1971702"/>
                    <a:pt x="1967999" y="2029474"/>
                  </a:cubicBezTo>
                  <a:close/>
                  <a:moveTo>
                    <a:pt x="16700" y="1998994"/>
                  </a:moveTo>
                  <a:cubicBezTo>
                    <a:pt x="21780" y="2000264"/>
                    <a:pt x="28130" y="2002804"/>
                    <a:pt x="35750" y="2002804"/>
                  </a:cubicBezTo>
                  <a:cubicBezTo>
                    <a:pt x="95138" y="2007884"/>
                    <a:pt x="157245" y="2012964"/>
                    <a:pt x="217837" y="2016774"/>
                  </a:cubicBezTo>
                  <a:cubicBezTo>
                    <a:pt x="246619" y="2019314"/>
                    <a:pt x="275400" y="2023124"/>
                    <a:pt x="305696" y="2024394"/>
                  </a:cubicBezTo>
                  <a:cubicBezTo>
                    <a:pt x="325388" y="2025664"/>
                    <a:pt x="882837" y="2021854"/>
                    <a:pt x="901015" y="2023124"/>
                  </a:cubicBezTo>
                  <a:cubicBezTo>
                    <a:pt x="932826" y="2024394"/>
                    <a:pt x="964637" y="2026934"/>
                    <a:pt x="996447" y="2028204"/>
                  </a:cubicBezTo>
                  <a:cubicBezTo>
                    <a:pt x="1011595" y="2029474"/>
                    <a:pt x="1025229" y="2029474"/>
                    <a:pt x="1040377" y="2029474"/>
                  </a:cubicBezTo>
                  <a:cubicBezTo>
                    <a:pt x="1108543" y="2029474"/>
                    <a:pt x="1175195" y="2028204"/>
                    <a:pt x="1243361" y="2029474"/>
                  </a:cubicBezTo>
                  <a:cubicBezTo>
                    <a:pt x="1269113" y="2029474"/>
                    <a:pt x="1296379" y="2032014"/>
                    <a:pt x="1322131" y="2032014"/>
                  </a:cubicBezTo>
                  <a:cubicBezTo>
                    <a:pt x="1361516" y="2032014"/>
                    <a:pt x="1399386" y="2028204"/>
                    <a:pt x="1438771" y="2028204"/>
                  </a:cubicBezTo>
                  <a:cubicBezTo>
                    <a:pt x="1485730" y="2028204"/>
                    <a:pt x="1531174" y="2029474"/>
                    <a:pt x="1578133" y="2029474"/>
                  </a:cubicBezTo>
                  <a:cubicBezTo>
                    <a:pt x="1640240" y="2029474"/>
                    <a:pt x="1703862" y="2029474"/>
                    <a:pt x="1765969" y="2028204"/>
                  </a:cubicBezTo>
                  <a:cubicBezTo>
                    <a:pt x="1822017" y="2026934"/>
                    <a:pt x="1876550" y="2024394"/>
                    <a:pt x="1929899" y="2021854"/>
                  </a:cubicBezTo>
                  <a:cubicBezTo>
                    <a:pt x="1934979" y="2021854"/>
                    <a:pt x="1940059" y="2019314"/>
                    <a:pt x="1946409" y="2018044"/>
                  </a:cubicBezTo>
                  <a:cubicBezTo>
                    <a:pt x="1946409" y="2005344"/>
                    <a:pt x="1947679" y="1992644"/>
                    <a:pt x="1947679" y="1977898"/>
                  </a:cubicBezTo>
                  <a:lnTo>
                    <a:pt x="1947679" y="1929875"/>
                  </a:lnTo>
                  <a:cubicBezTo>
                    <a:pt x="1948949" y="1850870"/>
                    <a:pt x="1951489" y="1770316"/>
                    <a:pt x="1950219" y="1691311"/>
                  </a:cubicBezTo>
                  <a:cubicBezTo>
                    <a:pt x="1948949" y="1579774"/>
                    <a:pt x="1961649" y="603828"/>
                    <a:pt x="1965459" y="492292"/>
                  </a:cubicBezTo>
                  <a:cubicBezTo>
                    <a:pt x="1967999" y="427229"/>
                    <a:pt x="1970539" y="362165"/>
                    <a:pt x="1970539" y="297102"/>
                  </a:cubicBezTo>
                  <a:cubicBezTo>
                    <a:pt x="1970539" y="242883"/>
                    <a:pt x="1971809" y="190213"/>
                    <a:pt x="1979429" y="137543"/>
                  </a:cubicBezTo>
                  <a:cubicBezTo>
                    <a:pt x="1983239" y="106561"/>
                    <a:pt x="1985779" y="75578"/>
                    <a:pt x="1980699" y="48260"/>
                  </a:cubicBezTo>
                  <a:cubicBezTo>
                    <a:pt x="1973079" y="48260"/>
                    <a:pt x="1966729" y="46990"/>
                    <a:pt x="1959109" y="46990"/>
                  </a:cubicBezTo>
                  <a:cubicBezTo>
                    <a:pt x="1926089" y="44450"/>
                    <a:pt x="1888668" y="44450"/>
                    <a:pt x="1847768" y="39370"/>
                  </a:cubicBezTo>
                  <a:cubicBezTo>
                    <a:pt x="1772028" y="31750"/>
                    <a:pt x="1694773" y="26670"/>
                    <a:pt x="1619033" y="26670"/>
                  </a:cubicBezTo>
                  <a:cubicBezTo>
                    <a:pt x="1566014" y="26670"/>
                    <a:pt x="1511481" y="30480"/>
                    <a:pt x="1458463" y="22860"/>
                  </a:cubicBezTo>
                  <a:lnTo>
                    <a:pt x="1443315" y="22860"/>
                  </a:lnTo>
                  <a:cubicBezTo>
                    <a:pt x="1399386" y="26670"/>
                    <a:pt x="1352427" y="31750"/>
                    <a:pt x="1306983" y="33020"/>
                  </a:cubicBezTo>
                  <a:cubicBezTo>
                    <a:pt x="1256994" y="34290"/>
                    <a:pt x="1208520" y="30480"/>
                    <a:pt x="1158532" y="29210"/>
                  </a:cubicBezTo>
                  <a:cubicBezTo>
                    <a:pt x="1111573" y="27940"/>
                    <a:pt x="1064614" y="26670"/>
                    <a:pt x="1019170" y="26670"/>
                  </a:cubicBezTo>
                  <a:cubicBezTo>
                    <a:pt x="1002507" y="26670"/>
                    <a:pt x="987359" y="27940"/>
                    <a:pt x="970696" y="26670"/>
                  </a:cubicBezTo>
                  <a:cubicBezTo>
                    <a:pt x="913133" y="25400"/>
                    <a:pt x="317814" y="22860"/>
                    <a:pt x="258737" y="22860"/>
                  </a:cubicBezTo>
                  <a:cubicBezTo>
                    <a:pt x="207234" y="21590"/>
                    <a:pt x="155730" y="22860"/>
                    <a:pt x="104227" y="22860"/>
                  </a:cubicBezTo>
                  <a:cubicBezTo>
                    <a:pt x="76960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1775"/>
                    <a:pt x="30670" y="131347"/>
                    <a:pt x="33210" y="179369"/>
                  </a:cubicBezTo>
                  <a:cubicBezTo>
                    <a:pt x="35750" y="266120"/>
                    <a:pt x="37020" y="352871"/>
                    <a:pt x="37020" y="439621"/>
                  </a:cubicBezTo>
                  <a:cubicBezTo>
                    <a:pt x="37020" y="495390"/>
                    <a:pt x="35750" y="549609"/>
                    <a:pt x="34480" y="605377"/>
                  </a:cubicBezTo>
                  <a:cubicBezTo>
                    <a:pt x="33210" y="659597"/>
                    <a:pt x="21780" y="1578225"/>
                    <a:pt x="20510" y="1630895"/>
                  </a:cubicBezTo>
                  <a:lnTo>
                    <a:pt x="20510" y="1733137"/>
                  </a:lnTo>
                  <a:cubicBezTo>
                    <a:pt x="20510" y="1810593"/>
                    <a:pt x="19240" y="1889598"/>
                    <a:pt x="19240" y="1967054"/>
                  </a:cubicBezTo>
                  <a:cubicBezTo>
                    <a:pt x="19240" y="1977898"/>
                    <a:pt x="17970" y="1987192"/>
                    <a:pt x="16700" y="1998994"/>
                  </a:cubicBezTo>
                  <a:close/>
                </a:path>
              </a:pathLst>
            </a:custGeom>
            <a:solidFill>
              <a:srgbClr val="9F5C21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604434" y="2532519"/>
            <a:ext cx="6925142" cy="7015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4220A"/>
                </a:solidFill>
                <a:latin typeface="Monterchi"/>
                <a:ea typeface="Monterchi"/>
                <a:cs typeface="Monterchi"/>
                <a:sym typeface="Monterchi"/>
              </a:rPr>
              <a:t>Pre-teaching should reduce barriers - not create another lesson.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4220A"/>
                </a:solidFill>
                <a:latin typeface="Monterchi"/>
                <a:ea typeface="Monterchi"/>
                <a:cs typeface="Monterchi"/>
                <a:sym typeface="Monterchi"/>
              </a:rPr>
              <a:t>Avoid trying to: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4220A"/>
                </a:solidFill>
                <a:latin typeface="Monterchi"/>
                <a:ea typeface="Monterchi"/>
                <a:cs typeface="Monterchi"/>
                <a:sym typeface="Monterchi"/>
              </a:rPr>
              <a:t>❌ teach everything in advance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4220A"/>
                </a:solidFill>
                <a:latin typeface="Monterchi"/>
                <a:ea typeface="Monterchi"/>
                <a:cs typeface="Monterchi"/>
                <a:sym typeface="Monterchi"/>
              </a:rPr>
              <a:t>❌ complete the task before the lesson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4220A"/>
                </a:solidFill>
                <a:latin typeface="Monterchi"/>
                <a:ea typeface="Monterchi"/>
                <a:cs typeface="Monterchi"/>
                <a:sym typeface="Monterchi"/>
              </a:rPr>
              <a:t>❌ simplify the curriculum unnecessarily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4220A"/>
                </a:solidFill>
                <a:latin typeface="Monterchi"/>
                <a:ea typeface="Monterchi"/>
                <a:cs typeface="Monterchi"/>
                <a:sym typeface="Monterchi"/>
              </a:rPr>
              <a:t>❌ introduce so much information that pupils become overloaded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-70681" y="441325"/>
            <a:ext cx="18539531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Use Visuals and Concrete Examples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570328" y="2791932"/>
            <a:ext cx="6925142" cy="5615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Ins</a:t>
            </a: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tead identify: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2–4 key words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1 essential concept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1 useful connection t</a:t>
            </a: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o prior learning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S</a:t>
            </a:r>
            <a:r>
              <a:rPr lang="en-US" sz="3399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</a:rPr>
              <a:t>ometimes five focused minutes can be more useful than twenty minutes of additional explanation.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2283" y="1775377"/>
            <a:ext cx="18221360" cy="7620683"/>
            <a:chOff x="0" y="0"/>
            <a:chExt cx="24295146" cy="10160911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4295146" cy="10160911"/>
              <a:chOff x="0" y="0"/>
              <a:chExt cx="4024515" cy="168316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4024839" cy="1681189"/>
              </a:xfrm>
              <a:custGeom>
                <a:avLst/>
                <a:gdLst/>
                <a:ahLst/>
                <a:cxnLst/>
                <a:rect r="r" b="b" t="t" l="l"/>
                <a:pathLst>
                  <a:path h="1681189" w="4024839">
                    <a:moveTo>
                      <a:pt x="4014355" y="27234"/>
                    </a:moveTo>
                    <a:cubicBezTo>
                      <a:pt x="4005466" y="23424"/>
                      <a:pt x="3996575" y="20884"/>
                      <a:pt x="3987685" y="20884"/>
                    </a:cubicBezTo>
                    <a:cubicBezTo>
                      <a:pt x="3961016" y="19614"/>
                      <a:pt x="3901553" y="19614"/>
                      <a:pt x="3835672" y="17074"/>
                    </a:cubicBezTo>
                    <a:cubicBezTo>
                      <a:pt x="3685086" y="11994"/>
                      <a:pt x="3537637" y="5644"/>
                      <a:pt x="3387050" y="3104"/>
                    </a:cubicBezTo>
                    <a:cubicBezTo>
                      <a:pt x="3264699" y="564"/>
                      <a:pt x="3145485" y="3104"/>
                      <a:pt x="3023133" y="1834"/>
                    </a:cubicBezTo>
                    <a:cubicBezTo>
                      <a:pt x="2969801" y="1834"/>
                      <a:pt x="2916468" y="-706"/>
                      <a:pt x="2863136" y="1834"/>
                    </a:cubicBezTo>
                    <a:cubicBezTo>
                      <a:pt x="2734510" y="9454"/>
                      <a:pt x="2605884" y="10724"/>
                      <a:pt x="2474121" y="8184"/>
                    </a:cubicBezTo>
                    <a:cubicBezTo>
                      <a:pt x="2408239" y="6914"/>
                      <a:pt x="2342358" y="6914"/>
                      <a:pt x="2276477" y="6914"/>
                    </a:cubicBezTo>
                    <a:cubicBezTo>
                      <a:pt x="2157262" y="6914"/>
                      <a:pt x="2038048" y="6914"/>
                      <a:pt x="1918834" y="5644"/>
                    </a:cubicBezTo>
                    <a:cubicBezTo>
                      <a:pt x="1793346" y="4374"/>
                      <a:pt x="557283" y="1834"/>
                      <a:pt x="434932" y="564"/>
                    </a:cubicBezTo>
                    <a:cubicBezTo>
                      <a:pt x="334541" y="-706"/>
                      <a:pt x="237288" y="564"/>
                      <a:pt x="136897" y="564"/>
                    </a:cubicBezTo>
                    <a:cubicBezTo>
                      <a:pt x="67878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6536"/>
                      <a:pt x="16510" y="187722"/>
                      <a:pt x="17780" y="257659"/>
                    </a:cubicBezTo>
                    <a:cubicBezTo>
                      <a:pt x="19050" y="328846"/>
                      <a:pt x="17780" y="400032"/>
                      <a:pt x="16510" y="472467"/>
                    </a:cubicBezTo>
                    <a:cubicBezTo>
                      <a:pt x="15240" y="546151"/>
                      <a:pt x="2540" y="1319210"/>
                      <a:pt x="2540" y="1392894"/>
                    </a:cubicBezTo>
                    <a:cubicBezTo>
                      <a:pt x="2540" y="1465329"/>
                      <a:pt x="1270" y="1537764"/>
                      <a:pt x="0" y="1610199"/>
                    </a:cubicBezTo>
                    <a:cubicBezTo>
                      <a:pt x="0" y="1626579"/>
                      <a:pt x="3810" y="1636739"/>
                      <a:pt x="15240" y="1641819"/>
                    </a:cubicBezTo>
                    <a:cubicBezTo>
                      <a:pt x="22860" y="1645629"/>
                      <a:pt x="31750" y="1648169"/>
                      <a:pt x="40640" y="1649439"/>
                    </a:cubicBezTo>
                    <a:cubicBezTo>
                      <a:pt x="133760" y="1654519"/>
                      <a:pt x="252974" y="1658329"/>
                      <a:pt x="372188" y="1663409"/>
                    </a:cubicBezTo>
                    <a:cubicBezTo>
                      <a:pt x="438069" y="1665949"/>
                      <a:pt x="503951" y="1671029"/>
                      <a:pt x="569832" y="1672299"/>
                    </a:cubicBezTo>
                    <a:cubicBezTo>
                      <a:pt x="679635" y="1674839"/>
                      <a:pt x="1903148" y="1676109"/>
                      <a:pt x="2012951" y="1677379"/>
                    </a:cubicBezTo>
                    <a:cubicBezTo>
                      <a:pt x="2028637" y="1677379"/>
                      <a:pt x="2044323" y="1677379"/>
                      <a:pt x="2060009" y="1677379"/>
                    </a:cubicBezTo>
                    <a:cubicBezTo>
                      <a:pt x="2135302" y="1677379"/>
                      <a:pt x="2213732" y="1676109"/>
                      <a:pt x="2289025" y="1676109"/>
                    </a:cubicBezTo>
                    <a:cubicBezTo>
                      <a:pt x="2376867" y="1676109"/>
                      <a:pt x="2461572" y="1677379"/>
                      <a:pt x="2549414" y="1677379"/>
                    </a:cubicBezTo>
                    <a:cubicBezTo>
                      <a:pt x="2678040" y="1677379"/>
                      <a:pt x="2809803" y="1677379"/>
                      <a:pt x="2938429" y="1677379"/>
                    </a:cubicBezTo>
                    <a:cubicBezTo>
                      <a:pt x="3057643" y="1677379"/>
                      <a:pt x="3176857" y="1678649"/>
                      <a:pt x="3296071" y="1679919"/>
                    </a:cubicBezTo>
                    <a:cubicBezTo>
                      <a:pt x="3349404" y="1679919"/>
                      <a:pt x="3405874" y="1681189"/>
                      <a:pt x="3459206" y="1681189"/>
                    </a:cubicBezTo>
                    <a:cubicBezTo>
                      <a:pt x="3631753" y="1679919"/>
                      <a:pt x="3801163" y="1673569"/>
                      <a:pt x="3964825" y="1673569"/>
                    </a:cubicBezTo>
                    <a:cubicBezTo>
                      <a:pt x="3968635" y="1673569"/>
                      <a:pt x="3973716" y="1671029"/>
                      <a:pt x="3977525" y="1668489"/>
                    </a:cubicBezTo>
                    <a:cubicBezTo>
                      <a:pt x="3982605" y="1664679"/>
                      <a:pt x="3985146" y="1658329"/>
                      <a:pt x="3987685" y="1655789"/>
                    </a:cubicBezTo>
                    <a:cubicBezTo>
                      <a:pt x="3988955" y="1601457"/>
                      <a:pt x="3990225" y="1549004"/>
                      <a:pt x="3991496" y="1496551"/>
                    </a:cubicBezTo>
                    <a:cubicBezTo>
                      <a:pt x="3992766" y="1415373"/>
                      <a:pt x="4002925" y="636071"/>
                      <a:pt x="4004196" y="554893"/>
                    </a:cubicBezTo>
                    <a:cubicBezTo>
                      <a:pt x="4004196" y="506187"/>
                      <a:pt x="4005466" y="457481"/>
                      <a:pt x="4006735" y="408774"/>
                    </a:cubicBezTo>
                    <a:cubicBezTo>
                      <a:pt x="4008005" y="356321"/>
                      <a:pt x="4009275" y="303868"/>
                      <a:pt x="4011816" y="251415"/>
                    </a:cubicBezTo>
                    <a:cubicBezTo>
                      <a:pt x="4013085" y="220193"/>
                      <a:pt x="4013085" y="187722"/>
                      <a:pt x="4018166" y="156500"/>
                    </a:cubicBezTo>
                    <a:cubicBezTo>
                      <a:pt x="4023246" y="119034"/>
                      <a:pt x="4025785" y="82816"/>
                      <a:pt x="4024516" y="43744"/>
                    </a:cubicBezTo>
                    <a:cubicBezTo>
                      <a:pt x="4024516" y="37394"/>
                      <a:pt x="4020705" y="29774"/>
                      <a:pt x="4014355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325371" y="999028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296012" y="3477662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325371" y="5956296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354729" y="8434930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5" y="0"/>
                  </a:lnTo>
                  <a:lnTo>
                    <a:pt x="1424685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23122392" y="8434930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23122392" y="5956296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23122392" y="3477662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23225190" y="999028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98768" y="1950419"/>
            <a:ext cx="17028390" cy="7121217"/>
            <a:chOff x="0" y="0"/>
            <a:chExt cx="4053108" cy="169499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4022628" cy="1670867"/>
            </a:xfrm>
            <a:custGeom>
              <a:avLst/>
              <a:gdLst/>
              <a:ahLst/>
              <a:cxnLst/>
              <a:rect r="r" b="b" t="t" l="l"/>
              <a:pathLst>
                <a:path h="1670867" w="4022628">
                  <a:moveTo>
                    <a:pt x="1270" y="0"/>
                  </a:moveTo>
                  <a:lnTo>
                    <a:pt x="4022628" y="15240"/>
                  </a:lnTo>
                  <a:lnTo>
                    <a:pt x="3990878" y="1670867"/>
                  </a:lnTo>
                  <a:lnTo>
                    <a:pt x="1454518" y="1670867"/>
                  </a:lnTo>
                  <a:lnTo>
                    <a:pt x="0" y="1644197"/>
                  </a:lnTo>
                  <a:lnTo>
                    <a:pt x="11430" y="54416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4049738" cy="1694997"/>
            </a:xfrm>
            <a:custGeom>
              <a:avLst/>
              <a:gdLst/>
              <a:ahLst/>
              <a:cxnLst/>
              <a:rect r="r" b="b" t="t" l="l"/>
              <a:pathLst>
                <a:path h="1694997" w="4049738">
                  <a:moveTo>
                    <a:pt x="4016468" y="1669597"/>
                  </a:moveTo>
                  <a:cubicBezTo>
                    <a:pt x="4013928" y="1673407"/>
                    <a:pt x="4010118" y="1678487"/>
                    <a:pt x="4006308" y="1682297"/>
                  </a:cubicBezTo>
                  <a:cubicBezTo>
                    <a:pt x="4002498" y="1684837"/>
                    <a:pt x="3997418" y="1687377"/>
                    <a:pt x="3993608" y="1687377"/>
                  </a:cubicBezTo>
                  <a:cubicBezTo>
                    <a:pt x="3862758" y="1686107"/>
                    <a:pt x="3691162" y="1692457"/>
                    <a:pt x="3516388" y="1694997"/>
                  </a:cubicBezTo>
                  <a:cubicBezTo>
                    <a:pt x="3462367" y="1694997"/>
                    <a:pt x="3405169" y="1693727"/>
                    <a:pt x="3351148" y="1693727"/>
                  </a:cubicBezTo>
                  <a:cubicBezTo>
                    <a:pt x="3230395" y="1692457"/>
                    <a:pt x="3109642" y="1691187"/>
                    <a:pt x="2988890" y="1691187"/>
                  </a:cubicBezTo>
                  <a:lnTo>
                    <a:pt x="2594855" y="1691187"/>
                  </a:lnTo>
                  <a:cubicBezTo>
                    <a:pt x="2505879" y="1691187"/>
                    <a:pt x="2420081" y="1689917"/>
                    <a:pt x="2331105" y="1689917"/>
                  </a:cubicBezTo>
                  <a:cubicBezTo>
                    <a:pt x="2254841" y="1689917"/>
                    <a:pt x="2175398" y="1689917"/>
                    <a:pt x="2099133" y="1691187"/>
                  </a:cubicBezTo>
                  <a:lnTo>
                    <a:pt x="2051468" y="1691187"/>
                  </a:lnTo>
                  <a:cubicBezTo>
                    <a:pt x="1940248" y="1689917"/>
                    <a:pt x="700945" y="1688647"/>
                    <a:pt x="589725" y="1686107"/>
                  </a:cubicBezTo>
                  <a:cubicBezTo>
                    <a:pt x="522993" y="1684837"/>
                    <a:pt x="456262" y="1679757"/>
                    <a:pt x="389530" y="1677217"/>
                  </a:cubicBezTo>
                  <a:cubicBezTo>
                    <a:pt x="268777" y="1672137"/>
                    <a:pt x="148025" y="1668327"/>
                    <a:pt x="40830" y="1663247"/>
                  </a:cubicBezTo>
                  <a:cubicBezTo>
                    <a:pt x="31940" y="1661977"/>
                    <a:pt x="23050" y="1659437"/>
                    <a:pt x="15430" y="1655627"/>
                  </a:cubicBezTo>
                  <a:cubicBezTo>
                    <a:pt x="4000" y="1650547"/>
                    <a:pt x="-1080" y="1639117"/>
                    <a:pt x="190" y="1623927"/>
                  </a:cubicBezTo>
                  <a:cubicBezTo>
                    <a:pt x="1460" y="1550943"/>
                    <a:pt x="2730" y="1476701"/>
                    <a:pt x="2730" y="1403717"/>
                  </a:cubicBezTo>
                  <a:cubicBezTo>
                    <a:pt x="4000" y="1329474"/>
                    <a:pt x="16700" y="550558"/>
                    <a:pt x="16700" y="476315"/>
                  </a:cubicBezTo>
                  <a:cubicBezTo>
                    <a:pt x="17970" y="404590"/>
                    <a:pt x="19240" y="332864"/>
                    <a:pt x="17970" y="259880"/>
                  </a:cubicBezTo>
                  <a:cubicBezTo>
                    <a:pt x="16700" y="188154"/>
                    <a:pt x="15430" y="117687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81293" y="3810"/>
                    <a:pt x="151202" y="2540"/>
                  </a:cubicBezTo>
                  <a:cubicBezTo>
                    <a:pt x="249711" y="0"/>
                    <a:pt x="351398" y="0"/>
                    <a:pt x="449906" y="0"/>
                  </a:cubicBezTo>
                  <a:cubicBezTo>
                    <a:pt x="573837" y="1270"/>
                    <a:pt x="1825851" y="3810"/>
                    <a:pt x="1949781" y="5080"/>
                  </a:cubicBezTo>
                  <a:cubicBezTo>
                    <a:pt x="2070534" y="6350"/>
                    <a:pt x="2191287" y="6350"/>
                    <a:pt x="2312039" y="6350"/>
                  </a:cubicBezTo>
                  <a:cubicBezTo>
                    <a:pt x="2378771" y="6350"/>
                    <a:pt x="2445503" y="6350"/>
                    <a:pt x="2512234" y="7620"/>
                  </a:cubicBezTo>
                  <a:cubicBezTo>
                    <a:pt x="2642520" y="10160"/>
                    <a:pt x="2775984" y="8890"/>
                    <a:pt x="2906269" y="1270"/>
                  </a:cubicBezTo>
                  <a:cubicBezTo>
                    <a:pt x="2960290" y="-1270"/>
                    <a:pt x="3014311" y="1270"/>
                    <a:pt x="3068332" y="1270"/>
                  </a:cubicBezTo>
                  <a:cubicBezTo>
                    <a:pt x="3189085" y="1270"/>
                    <a:pt x="3309837" y="0"/>
                    <a:pt x="3430590" y="2540"/>
                  </a:cubicBezTo>
                  <a:cubicBezTo>
                    <a:pt x="3583119" y="5080"/>
                    <a:pt x="3732472" y="12700"/>
                    <a:pt x="3885001" y="16510"/>
                  </a:cubicBezTo>
                  <a:cubicBezTo>
                    <a:pt x="3951733" y="19050"/>
                    <a:pt x="3984718" y="17780"/>
                    <a:pt x="4011388" y="20320"/>
                  </a:cubicBezTo>
                  <a:cubicBezTo>
                    <a:pt x="4020278" y="21590"/>
                    <a:pt x="4029168" y="24130"/>
                    <a:pt x="4038058" y="26670"/>
                  </a:cubicBezTo>
                  <a:cubicBezTo>
                    <a:pt x="4045678" y="29210"/>
                    <a:pt x="4049488" y="35560"/>
                    <a:pt x="4049488" y="45720"/>
                  </a:cubicBezTo>
                  <a:cubicBezTo>
                    <a:pt x="4050758" y="83711"/>
                    <a:pt x="4046948" y="121462"/>
                    <a:pt x="4043138" y="159212"/>
                  </a:cubicBezTo>
                  <a:cubicBezTo>
                    <a:pt x="4039328" y="190671"/>
                    <a:pt x="4038058" y="223388"/>
                    <a:pt x="4036788" y="254846"/>
                  </a:cubicBezTo>
                  <a:cubicBezTo>
                    <a:pt x="4034248" y="307697"/>
                    <a:pt x="4032978" y="360548"/>
                    <a:pt x="4031708" y="413398"/>
                  </a:cubicBezTo>
                  <a:cubicBezTo>
                    <a:pt x="4030438" y="462474"/>
                    <a:pt x="4029168" y="511549"/>
                    <a:pt x="4029168" y="560625"/>
                  </a:cubicBezTo>
                  <a:cubicBezTo>
                    <a:pt x="4029168" y="642417"/>
                    <a:pt x="4017738" y="1427625"/>
                    <a:pt x="4016468" y="1509418"/>
                  </a:cubicBezTo>
                  <a:cubicBezTo>
                    <a:pt x="4019008" y="1562268"/>
                    <a:pt x="4017738" y="1615119"/>
                    <a:pt x="4016468" y="1669597"/>
                  </a:cubicBezTo>
                  <a:close/>
                  <a:moveTo>
                    <a:pt x="16700" y="1639117"/>
                  </a:moveTo>
                  <a:cubicBezTo>
                    <a:pt x="21780" y="1640387"/>
                    <a:pt x="28130" y="1642927"/>
                    <a:pt x="35750" y="1642927"/>
                  </a:cubicBezTo>
                  <a:cubicBezTo>
                    <a:pt x="144847" y="1648007"/>
                    <a:pt x="275133" y="1653087"/>
                    <a:pt x="402241" y="1656897"/>
                  </a:cubicBezTo>
                  <a:cubicBezTo>
                    <a:pt x="462617" y="1659437"/>
                    <a:pt x="522993" y="1663247"/>
                    <a:pt x="586547" y="1664517"/>
                  </a:cubicBezTo>
                  <a:cubicBezTo>
                    <a:pt x="627858" y="1665787"/>
                    <a:pt x="1797252" y="1661977"/>
                    <a:pt x="1835384" y="1663247"/>
                  </a:cubicBezTo>
                  <a:cubicBezTo>
                    <a:pt x="1902116" y="1664517"/>
                    <a:pt x="1968848" y="1667057"/>
                    <a:pt x="2035579" y="1668327"/>
                  </a:cubicBezTo>
                  <a:cubicBezTo>
                    <a:pt x="2067356" y="1669597"/>
                    <a:pt x="2095956" y="1669597"/>
                    <a:pt x="2127733" y="1669597"/>
                  </a:cubicBezTo>
                  <a:cubicBezTo>
                    <a:pt x="2270729" y="1669597"/>
                    <a:pt x="2410548" y="1668327"/>
                    <a:pt x="2553544" y="1669597"/>
                  </a:cubicBezTo>
                  <a:cubicBezTo>
                    <a:pt x="2607565" y="1669597"/>
                    <a:pt x="2664764" y="1672137"/>
                    <a:pt x="2718785" y="1672137"/>
                  </a:cubicBezTo>
                  <a:cubicBezTo>
                    <a:pt x="2801405" y="1672137"/>
                    <a:pt x="2880848" y="1668327"/>
                    <a:pt x="2963468" y="1668327"/>
                  </a:cubicBezTo>
                  <a:cubicBezTo>
                    <a:pt x="3061977" y="1668327"/>
                    <a:pt x="3157308" y="1669597"/>
                    <a:pt x="3255817" y="1669597"/>
                  </a:cubicBezTo>
                  <a:cubicBezTo>
                    <a:pt x="3386102" y="1669597"/>
                    <a:pt x="3519566" y="1669597"/>
                    <a:pt x="3649851" y="1668327"/>
                  </a:cubicBezTo>
                  <a:cubicBezTo>
                    <a:pt x="3767426" y="1667057"/>
                    <a:pt x="3881824" y="1664517"/>
                    <a:pt x="3978368" y="1661977"/>
                  </a:cubicBezTo>
                  <a:cubicBezTo>
                    <a:pt x="3983448" y="1661977"/>
                    <a:pt x="3988528" y="1659437"/>
                    <a:pt x="3994878" y="1658167"/>
                  </a:cubicBezTo>
                  <a:cubicBezTo>
                    <a:pt x="3994878" y="1645467"/>
                    <a:pt x="3996148" y="1632767"/>
                    <a:pt x="3996148" y="1620152"/>
                  </a:cubicBezTo>
                  <a:lnTo>
                    <a:pt x="3996148" y="1581143"/>
                  </a:lnTo>
                  <a:cubicBezTo>
                    <a:pt x="3997418" y="1516968"/>
                    <a:pt x="3999958" y="1451534"/>
                    <a:pt x="3998688" y="1387358"/>
                  </a:cubicBezTo>
                  <a:cubicBezTo>
                    <a:pt x="3997418" y="1296757"/>
                    <a:pt x="4010118" y="503999"/>
                    <a:pt x="4013928" y="413398"/>
                  </a:cubicBezTo>
                  <a:cubicBezTo>
                    <a:pt x="4016468" y="360547"/>
                    <a:pt x="4019008" y="307697"/>
                    <a:pt x="4019008" y="254846"/>
                  </a:cubicBezTo>
                  <a:cubicBezTo>
                    <a:pt x="4019008" y="210804"/>
                    <a:pt x="4020278" y="168020"/>
                    <a:pt x="4027898" y="125237"/>
                  </a:cubicBezTo>
                  <a:cubicBezTo>
                    <a:pt x="4031708" y="100070"/>
                    <a:pt x="4034248" y="74903"/>
                    <a:pt x="4029168" y="48260"/>
                  </a:cubicBezTo>
                  <a:cubicBezTo>
                    <a:pt x="4021548" y="48260"/>
                    <a:pt x="4015198" y="46990"/>
                    <a:pt x="4007578" y="46990"/>
                  </a:cubicBezTo>
                  <a:cubicBezTo>
                    <a:pt x="3974558" y="44450"/>
                    <a:pt x="3907245" y="44450"/>
                    <a:pt x="3821447" y="39370"/>
                  </a:cubicBezTo>
                  <a:cubicBezTo>
                    <a:pt x="3662562" y="31750"/>
                    <a:pt x="3500499" y="26670"/>
                    <a:pt x="3341614" y="26670"/>
                  </a:cubicBezTo>
                  <a:cubicBezTo>
                    <a:pt x="3230395" y="26670"/>
                    <a:pt x="3115998" y="30480"/>
                    <a:pt x="3004778" y="22860"/>
                  </a:cubicBezTo>
                  <a:lnTo>
                    <a:pt x="2973001" y="22860"/>
                  </a:lnTo>
                  <a:cubicBezTo>
                    <a:pt x="2880848" y="26670"/>
                    <a:pt x="2782339" y="31750"/>
                    <a:pt x="2687008" y="33020"/>
                  </a:cubicBezTo>
                  <a:cubicBezTo>
                    <a:pt x="2582144" y="34290"/>
                    <a:pt x="2480457" y="30480"/>
                    <a:pt x="2375593" y="29210"/>
                  </a:cubicBezTo>
                  <a:cubicBezTo>
                    <a:pt x="2277084" y="27940"/>
                    <a:pt x="2178576" y="26670"/>
                    <a:pt x="2083245" y="26670"/>
                  </a:cubicBezTo>
                  <a:cubicBezTo>
                    <a:pt x="2048290" y="26670"/>
                    <a:pt x="2016513" y="27940"/>
                    <a:pt x="1981558" y="26670"/>
                  </a:cubicBezTo>
                  <a:cubicBezTo>
                    <a:pt x="1860806" y="25400"/>
                    <a:pt x="611969" y="22860"/>
                    <a:pt x="488039" y="22860"/>
                  </a:cubicBezTo>
                  <a:cubicBezTo>
                    <a:pt x="379997" y="21590"/>
                    <a:pt x="271955" y="22860"/>
                    <a:pt x="163913" y="22860"/>
                  </a:cubicBezTo>
                  <a:cubicBezTo>
                    <a:pt x="106714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936"/>
                    <a:pt x="30670" y="120203"/>
                    <a:pt x="33210" y="159212"/>
                  </a:cubicBezTo>
                  <a:cubicBezTo>
                    <a:pt x="35750" y="229679"/>
                    <a:pt x="37020" y="300147"/>
                    <a:pt x="37020" y="370614"/>
                  </a:cubicBezTo>
                  <a:cubicBezTo>
                    <a:pt x="37020" y="415915"/>
                    <a:pt x="35750" y="459957"/>
                    <a:pt x="34480" y="505257"/>
                  </a:cubicBezTo>
                  <a:cubicBezTo>
                    <a:pt x="33210" y="549299"/>
                    <a:pt x="21780" y="1295499"/>
                    <a:pt x="20510" y="1338282"/>
                  </a:cubicBezTo>
                  <a:lnTo>
                    <a:pt x="20510" y="1421333"/>
                  </a:lnTo>
                  <a:cubicBezTo>
                    <a:pt x="20510" y="1484250"/>
                    <a:pt x="19240" y="1548426"/>
                    <a:pt x="19240" y="1611344"/>
                  </a:cubicBezTo>
                  <a:cubicBezTo>
                    <a:pt x="19240" y="1620152"/>
                    <a:pt x="17970" y="1627702"/>
                    <a:pt x="16700" y="1639117"/>
                  </a:cubicBezTo>
                  <a:close/>
                </a:path>
              </a:pathLst>
            </a:custGeom>
            <a:solidFill>
              <a:srgbClr val="AB5333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384624" y="314325"/>
            <a:ext cx="15518751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The Classroom Pay-Off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6244" y="2420842"/>
            <a:ext cx="16455513" cy="7200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Good pre-teaching should change what happens during the lesson.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Instead of hearing: “Today we're learning about erosion…”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and encountering the word for the first time...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the pupil thinks:</a:t>
            </a:r>
          </a:p>
          <a:p>
            <a:pPr algn="ctr">
              <a:lnSpc>
                <a:spcPts val="4799"/>
              </a:lnSpc>
            </a:pP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“I know that word.”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They can then devote more attention to: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Listening. Connecting. Questioning. Explaining. Applying.</a:t>
            </a:r>
          </a:p>
          <a:p>
            <a:pPr algn="ctr">
              <a:lnSpc>
                <a:spcPts val="4799"/>
              </a:lnSpc>
            </a:pP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Pre-teaching creates familiarity so pupils have more capacity to engage with the new learning</a:t>
            </a:r>
            <a:r>
              <a:rPr lang="en-US" sz="3999" strike="noStrik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.</a:t>
            </a:r>
          </a:p>
          <a:p>
            <a:pPr algn="ctr">
              <a:lnSpc>
                <a:spcPts val="4799"/>
              </a:lnSpc>
            </a:pP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4969939" y="4270986"/>
            <a:ext cx="2233455" cy="2021696"/>
          </a:xfrm>
          <a:custGeom>
            <a:avLst/>
            <a:gdLst/>
            <a:ahLst/>
            <a:cxnLst/>
            <a:rect r="r" b="b" t="t" l="l"/>
            <a:pathLst>
              <a:path h="2021696" w="2233455">
                <a:moveTo>
                  <a:pt x="0" y="0"/>
                </a:moveTo>
                <a:lnTo>
                  <a:pt x="2233455" y="0"/>
                </a:lnTo>
                <a:lnTo>
                  <a:pt x="2233455" y="2021696"/>
                </a:lnTo>
                <a:lnTo>
                  <a:pt x="0" y="20216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2283" y="1775377"/>
            <a:ext cx="18221360" cy="7620683"/>
            <a:chOff x="0" y="0"/>
            <a:chExt cx="24295146" cy="10160911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4295146" cy="10160911"/>
              <a:chOff x="0" y="0"/>
              <a:chExt cx="4024515" cy="168316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4024839" cy="1681189"/>
              </a:xfrm>
              <a:custGeom>
                <a:avLst/>
                <a:gdLst/>
                <a:ahLst/>
                <a:cxnLst/>
                <a:rect r="r" b="b" t="t" l="l"/>
                <a:pathLst>
                  <a:path h="1681189" w="4024839">
                    <a:moveTo>
                      <a:pt x="4014355" y="27234"/>
                    </a:moveTo>
                    <a:cubicBezTo>
                      <a:pt x="4005466" y="23424"/>
                      <a:pt x="3996575" y="20884"/>
                      <a:pt x="3987685" y="20884"/>
                    </a:cubicBezTo>
                    <a:cubicBezTo>
                      <a:pt x="3961016" y="19614"/>
                      <a:pt x="3901553" y="19614"/>
                      <a:pt x="3835672" y="17074"/>
                    </a:cubicBezTo>
                    <a:cubicBezTo>
                      <a:pt x="3685086" y="11994"/>
                      <a:pt x="3537637" y="5644"/>
                      <a:pt x="3387050" y="3104"/>
                    </a:cubicBezTo>
                    <a:cubicBezTo>
                      <a:pt x="3264699" y="564"/>
                      <a:pt x="3145485" y="3104"/>
                      <a:pt x="3023133" y="1834"/>
                    </a:cubicBezTo>
                    <a:cubicBezTo>
                      <a:pt x="2969801" y="1834"/>
                      <a:pt x="2916468" y="-706"/>
                      <a:pt x="2863136" y="1834"/>
                    </a:cubicBezTo>
                    <a:cubicBezTo>
                      <a:pt x="2734510" y="9454"/>
                      <a:pt x="2605884" y="10724"/>
                      <a:pt x="2474121" y="8184"/>
                    </a:cubicBezTo>
                    <a:cubicBezTo>
                      <a:pt x="2408239" y="6914"/>
                      <a:pt x="2342358" y="6914"/>
                      <a:pt x="2276477" y="6914"/>
                    </a:cubicBezTo>
                    <a:cubicBezTo>
                      <a:pt x="2157262" y="6914"/>
                      <a:pt x="2038048" y="6914"/>
                      <a:pt x="1918834" y="5644"/>
                    </a:cubicBezTo>
                    <a:cubicBezTo>
                      <a:pt x="1793346" y="4374"/>
                      <a:pt x="557283" y="1834"/>
                      <a:pt x="434932" y="564"/>
                    </a:cubicBezTo>
                    <a:cubicBezTo>
                      <a:pt x="334541" y="-706"/>
                      <a:pt x="237288" y="564"/>
                      <a:pt x="136897" y="564"/>
                    </a:cubicBezTo>
                    <a:cubicBezTo>
                      <a:pt x="67878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6536"/>
                      <a:pt x="16510" y="187722"/>
                      <a:pt x="17780" y="257659"/>
                    </a:cubicBezTo>
                    <a:cubicBezTo>
                      <a:pt x="19050" y="328846"/>
                      <a:pt x="17780" y="400032"/>
                      <a:pt x="16510" y="472467"/>
                    </a:cubicBezTo>
                    <a:cubicBezTo>
                      <a:pt x="15240" y="546151"/>
                      <a:pt x="2540" y="1319210"/>
                      <a:pt x="2540" y="1392894"/>
                    </a:cubicBezTo>
                    <a:cubicBezTo>
                      <a:pt x="2540" y="1465329"/>
                      <a:pt x="1270" y="1537764"/>
                      <a:pt x="0" y="1610199"/>
                    </a:cubicBezTo>
                    <a:cubicBezTo>
                      <a:pt x="0" y="1626579"/>
                      <a:pt x="3810" y="1636739"/>
                      <a:pt x="15240" y="1641819"/>
                    </a:cubicBezTo>
                    <a:cubicBezTo>
                      <a:pt x="22860" y="1645629"/>
                      <a:pt x="31750" y="1648169"/>
                      <a:pt x="40640" y="1649439"/>
                    </a:cubicBezTo>
                    <a:cubicBezTo>
                      <a:pt x="133760" y="1654519"/>
                      <a:pt x="252974" y="1658329"/>
                      <a:pt x="372188" y="1663409"/>
                    </a:cubicBezTo>
                    <a:cubicBezTo>
                      <a:pt x="438069" y="1665949"/>
                      <a:pt x="503951" y="1671029"/>
                      <a:pt x="569832" y="1672299"/>
                    </a:cubicBezTo>
                    <a:cubicBezTo>
                      <a:pt x="679635" y="1674839"/>
                      <a:pt x="1903148" y="1676109"/>
                      <a:pt x="2012951" y="1677379"/>
                    </a:cubicBezTo>
                    <a:cubicBezTo>
                      <a:pt x="2028637" y="1677379"/>
                      <a:pt x="2044323" y="1677379"/>
                      <a:pt x="2060009" y="1677379"/>
                    </a:cubicBezTo>
                    <a:cubicBezTo>
                      <a:pt x="2135302" y="1677379"/>
                      <a:pt x="2213732" y="1676109"/>
                      <a:pt x="2289025" y="1676109"/>
                    </a:cubicBezTo>
                    <a:cubicBezTo>
                      <a:pt x="2376867" y="1676109"/>
                      <a:pt x="2461572" y="1677379"/>
                      <a:pt x="2549414" y="1677379"/>
                    </a:cubicBezTo>
                    <a:cubicBezTo>
                      <a:pt x="2678040" y="1677379"/>
                      <a:pt x="2809803" y="1677379"/>
                      <a:pt x="2938429" y="1677379"/>
                    </a:cubicBezTo>
                    <a:cubicBezTo>
                      <a:pt x="3057643" y="1677379"/>
                      <a:pt x="3176857" y="1678649"/>
                      <a:pt x="3296071" y="1679919"/>
                    </a:cubicBezTo>
                    <a:cubicBezTo>
                      <a:pt x="3349404" y="1679919"/>
                      <a:pt x="3405874" y="1681189"/>
                      <a:pt x="3459206" y="1681189"/>
                    </a:cubicBezTo>
                    <a:cubicBezTo>
                      <a:pt x="3631753" y="1679919"/>
                      <a:pt x="3801163" y="1673569"/>
                      <a:pt x="3964825" y="1673569"/>
                    </a:cubicBezTo>
                    <a:cubicBezTo>
                      <a:pt x="3968635" y="1673569"/>
                      <a:pt x="3973716" y="1671029"/>
                      <a:pt x="3977525" y="1668489"/>
                    </a:cubicBezTo>
                    <a:cubicBezTo>
                      <a:pt x="3982605" y="1664679"/>
                      <a:pt x="3985146" y="1658329"/>
                      <a:pt x="3987685" y="1655789"/>
                    </a:cubicBezTo>
                    <a:cubicBezTo>
                      <a:pt x="3988955" y="1601457"/>
                      <a:pt x="3990225" y="1549004"/>
                      <a:pt x="3991496" y="1496551"/>
                    </a:cubicBezTo>
                    <a:cubicBezTo>
                      <a:pt x="3992766" y="1415373"/>
                      <a:pt x="4002925" y="636071"/>
                      <a:pt x="4004196" y="554893"/>
                    </a:cubicBezTo>
                    <a:cubicBezTo>
                      <a:pt x="4004196" y="506187"/>
                      <a:pt x="4005466" y="457481"/>
                      <a:pt x="4006735" y="408774"/>
                    </a:cubicBezTo>
                    <a:cubicBezTo>
                      <a:pt x="4008005" y="356321"/>
                      <a:pt x="4009275" y="303868"/>
                      <a:pt x="4011816" y="251415"/>
                    </a:cubicBezTo>
                    <a:cubicBezTo>
                      <a:pt x="4013085" y="220193"/>
                      <a:pt x="4013085" y="187722"/>
                      <a:pt x="4018166" y="156500"/>
                    </a:cubicBezTo>
                    <a:cubicBezTo>
                      <a:pt x="4023246" y="119034"/>
                      <a:pt x="4025785" y="82816"/>
                      <a:pt x="4024516" y="43744"/>
                    </a:cubicBezTo>
                    <a:cubicBezTo>
                      <a:pt x="4024516" y="37394"/>
                      <a:pt x="4020705" y="29774"/>
                      <a:pt x="4014355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325371" y="999028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296012" y="3477662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325371" y="5956296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354729" y="8434930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5" y="0"/>
                  </a:lnTo>
                  <a:lnTo>
                    <a:pt x="1424685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23122392" y="8434930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23122392" y="5956296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23122392" y="3477662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23225190" y="999028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98768" y="1950419"/>
            <a:ext cx="17028390" cy="7121217"/>
            <a:chOff x="0" y="0"/>
            <a:chExt cx="4053108" cy="169499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4022628" cy="1670867"/>
            </a:xfrm>
            <a:custGeom>
              <a:avLst/>
              <a:gdLst/>
              <a:ahLst/>
              <a:cxnLst/>
              <a:rect r="r" b="b" t="t" l="l"/>
              <a:pathLst>
                <a:path h="1670867" w="4022628">
                  <a:moveTo>
                    <a:pt x="1270" y="0"/>
                  </a:moveTo>
                  <a:lnTo>
                    <a:pt x="4022628" y="15240"/>
                  </a:lnTo>
                  <a:lnTo>
                    <a:pt x="3990878" y="1670867"/>
                  </a:lnTo>
                  <a:lnTo>
                    <a:pt x="1454518" y="1670867"/>
                  </a:lnTo>
                  <a:lnTo>
                    <a:pt x="0" y="1644197"/>
                  </a:lnTo>
                  <a:lnTo>
                    <a:pt x="11430" y="54416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4049738" cy="1694997"/>
            </a:xfrm>
            <a:custGeom>
              <a:avLst/>
              <a:gdLst/>
              <a:ahLst/>
              <a:cxnLst/>
              <a:rect r="r" b="b" t="t" l="l"/>
              <a:pathLst>
                <a:path h="1694997" w="4049738">
                  <a:moveTo>
                    <a:pt x="4016468" y="1669597"/>
                  </a:moveTo>
                  <a:cubicBezTo>
                    <a:pt x="4013928" y="1673407"/>
                    <a:pt x="4010118" y="1678487"/>
                    <a:pt x="4006308" y="1682297"/>
                  </a:cubicBezTo>
                  <a:cubicBezTo>
                    <a:pt x="4002498" y="1684837"/>
                    <a:pt x="3997418" y="1687377"/>
                    <a:pt x="3993608" y="1687377"/>
                  </a:cubicBezTo>
                  <a:cubicBezTo>
                    <a:pt x="3862758" y="1686107"/>
                    <a:pt x="3691162" y="1692457"/>
                    <a:pt x="3516388" y="1694997"/>
                  </a:cubicBezTo>
                  <a:cubicBezTo>
                    <a:pt x="3462367" y="1694997"/>
                    <a:pt x="3405169" y="1693727"/>
                    <a:pt x="3351148" y="1693727"/>
                  </a:cubicBezTo>
                  <a:cubicBezTo>
                    <a:pt x="3230395" y="1692457"/>
                    <a:pt x="3109642" y="1691187"/>
                    <a:pt x="2988890" y="1691187"/>
                  </a:cubicBezTo>
                  <a:lnTo>
                    <a:pt x="2594855" y="1691187"/>
                  </a:lnTo>
                  <a:cubicBezTo>
                    <a:pt x="2505879" y="1691187"/>
                    <a:pt x="2420081" y="1689917"/>
                    <a:pt x="2331105" y="1689917"/>
                  </a:cubicBezTo>
                  <a:cubicBezTo>
                    <a:pt x="2254841" y="1689917"/>
                    <a:pt x="2175398" y="1689917"/>
                    <a:pt x="2099133" y="1691187"/>
                  </a:cubicBezTo>
                  <a:lnTo>
                    <a:pt x="2051468" y="1691187"/>
                  </a:lnTo>
                  <a:cubicBezTo>
                    <a:pt x="1940248" y="1689917"/>
                    <a:pt x="700945" y="1688647"/>
                    <a:pt x="589725" y="1686107"/>
                  </a:cubicBezTo>
                  <a:cubicBezTo>
                    <a:pt x="522993" y="1684837"/>
                    <a:pt x="456262" y="1679757"/>
                    <a:pt x="389530" y="1677217"/>
                  </a:cubicBezTo>
                  <a:cubicBezTo>
                    <a:pt x="268777" y="1672137"/>
                    <a:pt x="148025" y="1668327"/>
                    <a:pt x="40830" y="1663247"/>
                  </a:cubicBezTo>
                  <a:cubicBezTo>
                    <a:pt x="31940" y="1661977"/>
                    <a:pt x="23050" y="1659437"/>
                    <a:pt x="15430" y="1655627"/>
                  </a:cubicBezTo>
                  <a:cubicBezTo>
                    <a:pt x="4000" y="1650547"/>
                    <a:pt x="-1080" y="1639117"/>
                    <a:pt x="190" y="1623927"/>
                  </a:cubicBezTo>
                  <a:cubicBezTo>
                    <a:pt x="1460" y="1550943"/>
                    <a:pt x="2730" y="1476701"/>
                    <a:pt x="2730" y="1403717"/>
                  </a:cubicBezTo>
                  <a:cubicBezTo>
                    <a:pt x="4000" y="1329474"/>
                    <a:pt x="16700" y="550558"/>
                    <a:pt x="16700" y="476315"/>
                  </a:cubicBezTo>
                  <a:cubicBezTo>
                    <a:pt x="17970" y="404590"/>
                    <a:pt x="19240" y="332864"/>
                    <a:pt x="17970" y="259880"/>
                  </a:cubicBezTo>
                  <a:cubicBezTo>
                    <a:pt x="16700" y="188154"/>
                    <a:pt x="15430" y="117687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81293" y="3810"/>
                    <a:pt x="151202" y="2540"/>
                  </a:cubicBezTo>
                  <a:cubicBezTo>
                    <a:pt x="249711" y="0"/>
                    <a:pt x="351398" y="0"/>
                    <a:pt x="449906" y="0"/>
                  </a:cubicBezTo>
                  <a:cubicBezTo>
                    <a:pt x="573837" y="1270"/>
                    <a:pt x="1825851" y="3810"/>
                    <a:pt x="1949781" y="5080"/>
                  </a:cubicBezTo>
                  <a:cubicBezTo>
                    <a:pt x="2070534" y="6350"/>
                    <a:pt x="2191287" y="6350"/>
                    <a:pt x="2312039" y="6350"/>
                  </a:cubicBezTo>
                  <a:cubicBezTo>
                    <a:pt x="2378771" y="6350"/>
                    <a:pt x="2445503" y="6350"/>
                    <a:pt x="2512234" y="7620"/>
                  </a:cubicBezTo>
                  <a:cubicBezTo>
                    <a:pt x="2642520" y="10160"/>
                    <a:pt x="2775984" y="8890"/>
                    <a:pt x="2906269" y="1270"/>
                  </a:cubicBezTo>
                  <a:cubicBezTo>
                    <a:pt x="2960290" y="-1270"/>
                    <a:pt x="3014311" y="1270"/>
                    <a:pt x="3068332" y="1270"/>
                  </a:cubicBezTo>
                  <a:cubicBezTo>
                    <a:pt x="3189085" y="1270"/>
                    <a:pt x="3309837" y="0"/>
                    <a:pt x="3430590" y="2540"/>
                  </a:cubicBezTo>
                  <a:cubicBezTo>
                    <a:pt x="3583119" y="5080"/>
                    <a:pt x="3732472" y="12700"/>
                    <a:pt x="3885001" y="16510"/>
                  </a:cubicBezTo>
                  <a:cubicBezTo>
                    <a:pt x="3951733" y="19050"/>
                    <a:pt x="3984718" y="17780"/>
                    <a:pt x="4011388" y="20320"/>
                  </a:cubicBezTo>
                  <a:cubicBezTo>
                    <a:pt x="4020278" y="21590"/>
                    <a:pt x="4029168" y="24130"/>
                    <a:pt x="4038058" y="26670"/>
                  </a:cubicBezTo>
                  <a:cubicBezTo>
                    <a:pt x="4045678" y="29210"/>
                    <a:pt x="4049488" y="35560"/>
                    <a:pt x="4049488" y="45720"/>
                  </a:cubicBezTo>
                  <a:cubicBezTo>
                    <a:pt x="4050758" y="83711"/>
                    <a:pt x="4046948" y="121462"/>
                    <a:pt x="4043138" y="159212"/>
                  </a:cubicBezTo>
                  <a:cubicBezTo>
                    <a:pt x="4039328" y="190671"/>
                    <a:pt x="4038058" y="223388"/>
                    <a:pt x="4036788" y="254846"/>
                  </a:cubicBezTo>
                  <a:cubicBezTo>
                    <a:pt x="4034248" y="307697"/>
                    <a:pt x="4032978" y="360548"/>
                    <a:pt x="4031708" y="413398"/>
                  </a:cubicBezTo>
                  <a:cubicBezTo>
                    <a:pt x="4030438" y="462474"/>
                    <a:pt x="4029168" y="511549"/>
                    <a:pt x="4029168" y="560625"/>
                  </a:cubicBezTo>
                  <a:cubicBezTo>
                    <a:pt x="4029168" y="642417"/>
                    <a:pt x="4017738" y="1427625"/>
                    <a:pt x="4016468" y="1509418"/>
                  </a:cubicBezTo>
                  <a:cubicBezTo>
                    <a:pt x="4019008" y="1562268"/>
                    <a:pt x="4017738" y="1615119"/>
                    <a:pt x="4016468" y="1669597"/>
                  </a:cubicBezTo>
                  <a:close/>
                  <a:moveTo>
                    <a:pt x="16700" y="1639117"/>
                  </a:moveTo>
                  <a:cubicBezTo>
                    <a:pt x="21780" y="1640387"/>
                    <a:pt x="28130" y="1642927"/>
                    <a:pt x="35750" y="1642927"/>
                  </a:cubicBezTo>
                  <a:cubicBezTo>
                    <a:pt x="144847" y="1648007"/>
                    <a:pt x="275133" y="1653087"/>
                    <a:pt x="402241" y="1656897"/>
                  </a:cubicBezTo>
                  <a:cubicBezTo>
                    <a:pt x="462617" y="1659437"/>
                    <a:pt x="522993" y="1663247"/>
                    <a:pt x="586547" y="1664517"/>
                  </a:cubicBezTo>
                  <a:cubicBezTo>
                    <a:pt x="627858" y="1665787"/>
                    <a:pt x="1797252" y="1661977"/>
                    <a:pt x="1835384" y="1663247"/>
                  </a:cubicBezTo>
                  <a:cubicBezTo>
                    <a:pt x="1902116" y="1664517"/>
                    <a:pt x="1968848" y="1667057"/>
                    <a:pt x="2035579" y="1668327"/>
                  </a:cubicBezTo>
                  <a:cubicBezTo>
                    <a:pt x="2067356" y="1669597"/>
                    <a:pt x="2095956" y="1669597"/>
                    <a:pt x="2127733" y="1669597"/>
                  </a:cubicBezTo>
                  <a:cubicBezTo>
                    <a:pt x="2270729" y="1669597"/>
                    <a:pt x="2410548" y="1668327"/>
                    <a:pt x="2553544" y="1669597"/>
                  </a:cubicBezTo>
                  <a:cubicBezTo>
                    <a:pt x="2607565" y="1669597"/>
                    <a:pt x="2664764" y="1672137"/>
                    <a:pt x="2718785" y="1672137"/>
                  </a:cubicBezTo>
                  <a:cubicBezTo>
                    <a:pt x="2801405" y="1672137"/>
                    <a:pt x="2880848" y="1668327"/>
                    <a:pt x="2963468" y="1668327"/>
                  </a:cubicBezTo>
                  <a:cubicBezTo>
                    <a:pt x="3061977" y="1668327"/>
                    <a:pt x="3157308" y="1669597"/>
                    <a:pt x="3255817" y="1669597"/>
                  </a:cubicBezTo>
                  <a:cubicBezTo>
                    <a:pt x="3386102" y="1669597"/>
                    <a:pt x="3519566" y="1669597"/>
                    <a:pt x="3649851" y="1668327"/>
                  </a:cubicBezTo>
                  <a:cubicBezTo>
                    <a:pt x="3767426" y="1667057"/>
                    <a:pt x="3881824" y="1664517"/>
                    <a:pt x="3978368" y="1661977"/>
                  </a:cubicBezTo>
                  <a:cubicBezTo>
                    <a:pt x="3983448" y="1661977"/>
                    <a:pt x="3988528" y="1659437"/>
                    <a:pt x="3994878" y="1658167"/>
                  </a:cubicBezTo>
                  <a:cubicBezTo>
                    <a:pt x="3994878" y="1645467"/>
                    <a:pt x="3996148" y="1632767"/>
                    <a:pt x="3996148" y="1620152"/>
                  </a:cubicBezTo>
                  <a:lnTo>
                    <a:pt x="3996148" y="1581143"/>
                  </a:lnTo>
                  <a:cubicBezTo>
                    <a:pt x="3997418" y="1516968"/>
                    <a:pt x="3999958" y="1451534"/>
                    <a:pt x="3998688" y="1387358"/>
                  </a:cubicBezTo>
                  <a:cubicBezTo>
                    <a:pt x="3997418" y="1296757"/>
                    <a:pt x="4010118" y="503999"/>
                    <a:pt x="4013928" y="413398"/>
                  </a:cubicBezTo>
                  <a:cubicBezTo>
                    <a:pt x="4016468" y="360547"/>
                    <a:pt x="4019008" y="307697"/>
                    <a:pt x="4019008" y="254846"/>
                  </a:cubicBezTo>
                  <a:cubicBezTo>
                    <a:pt x="4019008" y="210804"/>
                    <a:pt x="4020278" y="168020"/>
                    <a:pt x="4027898" y="125237"/>
                  </a:cubicBezTo>
                  <a:cubicBezTo>
                    <a:pt x="4031708" y="100070"/>
                    <a:pt x="4034248" y="74903"/>
                    <a:pt x="4029168" y="48260"/>
                  </a:cubicBezTo>
                  <a:cubicBezTo>
                    <a:pt x="4021548" y="48260"/>
                    <a:pt x="4015198" y="46990"/>
                    <a:pt x="4007578" y="46990"/>
                  </a:cubicBezTo>
                  <a:cubicBezTo>
                    <a:pt x="3974558" y="44450"/>
                    <a:pt x="3907245" y="44450"/>
                    <a:pt x="3821447" y="39370"/>
                  </a:cubicBezTo>
                  <a:cubicBezTo>
                    <a:pt x="3662562" y="31750"/>
                    <a:pt x="3500499" y="26670"/>
                    <a:pt x="3341614" y="26670"/>
                  </a:cubicBezTo>
                  <a:cubicBezTo>
                    <a:pt x="3230395" y="26670"/>
                    <a:pt x="3115998" y="30480"/>
                    <a:pt x="3004778" y="22860"/>
                  </a:cubicBezTo>
                  <a:lnTo>
                    <a:pt x="2973001" y="22860"/>
                  </a:lnTo>
                  <a:cubicBezTo>
                    <a:pt x="2880848" y="26670"/>
                    <a:pt x="2782339" y="31750"/>
                    <a:pt x="2687008" y="33020"/>
                  </a:cubicBezTo>
                  <a:cubicBezTo>
                    <a:pt x="2582144" y="34290"/>
                    <a:pt x="2480457" y="30480"/>
                    <a:pt x="2375593" y="29210"/>
                  </a:cubicBezTo>
                  <a:cubicBezTo>
                    <a:pt x="2277084" y="27940"/>
                    <a:pt x="2178576" y="26670"/>
                    <a:pt x="2083245" y="26670"/>
                  </a:cubicBezTo>
                  <a:cubicBezTo>
                    <a:pt x="2048290" y="26670"/>
                    <a:pt x="2016513" y="27940"/>
                    <a:pt x="1981558" y="26670"/>
                  </a:cubicBezTo>
                  <a:cubicBezTo>
                    <a:pt x="1860806" y="25400"/>
                    <a:pt x="611969" y="22860"/>
                    <a:pt x="488039" y="22860"/>
                  </a:cubicBezTo>
                  <a:cubicBezTo>
                    <a:pt x="379997" y="21590"/>
                    <a:pt x="271955" y="22860"/>
                    <a:pt x="163913" y="22860"/>
                  </a:cubicBezTo>
                  <a:cubicBezTo>
                    <a:pt x="106714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936"/>
                    <a:pt x="30670" y="120203"/>
                    <a:pt x="33210" y="159212"/>
                  </a:cubicBezTo>
                  <a:cubicBezTo>
                    <a:pt x="35750" y="229679"/>
                    <a:pt x="37020" y="300147"/>
                    <a:pt x="37020" y="370614"/>
                  </a:cubicBezTo>
                  <a:cubicBezTo>
                    <a:pt x="37020" y="415915"/>
                    <a:pt x="35750" y="459957"/>
                    <a:pt x="34480" y="505257"/>
                  </a:cubicBezTo>
                  <a:cubicBezTo>
                    <a:pt x="33210" y="549299"/>
                    <a:pt x="21780" y="1295499"/>
                    <a:pt x="20510" y="1338282"/>
                  </a:cubicBezTo>
                  <a:lnTo>
                    <a:pt x="20510" y="1421333"/>
                  </a:lnTo>
                  <a:cubicBezTo>
                    <a:pt x="20510" y="1484250"/>
                    <a:pt x="19240" y="1548426"/>
                    <a:pt x="19240" y="1611344"/>
                  </a:cubicBezTo>
                  <a:cubicBezTo>
                    <a:pt x="19240" y="1620152"/>
                    <a:pt x="17970" y="1627702"/>
                    <a:pt x="16700" y="1639117"/>
                  </a:cubicBezTo>
                  <a:close/>
                </a:path>
              </a:pathLst>
            </a:custGeom>
            <a:solidFill>
              <a:srgbClr val="AB5333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384624" y="314325"/>
            <a:ext cx="15518751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Avoid Creating Dependence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6244" y="2470811"/>
            <a:ext cx="16455513" cy="6600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Pre-teaching should prepare pupils to participate, not make them reliant on adult preparation before every lesson.</a:t>
            </a:r>
          </a:p>
          <a:p>
            <a:pPr algn="ctr">
              <a:lnSpc>
                <a:spcPts val="4799"/>
              </a:lnSpc>
            </a:pP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Ask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yourself: Am I giving this pupil a useful starting point?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or...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Am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I teaching so much beforehand that they cannot access lessons without me?</a:t>
            </a:r>
          </a:p>
          <a:p>
            <a:pPr algn="ctr">
              <a:lnSpc>
                <a:spcPts val="4799"/>
              </a:lnSpc>
            </a:pP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 goal should remain:</a:t>
            </a:r>
          </a:p>
          <a:p>
            <a:pPr algn="ctr">
              <a:lnSpc>
                <a:spcPts val="4799"/>
              </a:lnSpc>
            </a:pPr>
            <a:r>
              <a:rPr lang="en-US" sz="39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PREPARE → PARTICIPATE → PRACTISE → INDEPENDENCE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Successful pre-teaching should increase access to classroom teaching</a:t>
            </a:r>
            <a:r>
              <a:rPr lang="en-US" sz="3999" strike="noStrik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.</a:t>
            </a:r>
          </a:p>
          <a:p>
            <a:pPr algn="ctr">
              <a:lnSpc>
                <a:spcPts val="4799"/>
              </a:lnSpc>
            </a:pP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6025332" y="7626321"/>
            <a:ext cx="1596702" cy="1445315"/>
          </a:xfrm>
          <a:custGeom>
            <a:avLst/>
            <a:gdLst/>
            <a:ahLst/>
            <a:cxnLst/>
            <a:rect r="r" b="b" t="t" l="l"/>
            <a:pathLst>
              <a:path h="1445315" w="1596702">
                <a:moveTo>
                  <a:pt x="0" y="0"/>
                </a:moveTo>
                <a:lnTo>
                  <a:pt x="1596703" y="0"/>
                </a:lnTo>
                <a:lnTo>
                  <a:pt x="1596703" y="1445315"/>
                </a:lnTo>
                <a:lnTo>
                  <a:pt x="0" y="14453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2283" y="1775377"/>
            <a:ext cx="18221360" cy="7620683"/>
            <a:chOff x="0" y="0"/>
            <a:chExt cx="24295146" cy="10160911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24295146" cy="10160911"/>
              <a:chOff x="0" y="0"/>
              <a:chExt cx="4024515" cy="168316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4024839" cy="1681189"/>
              </a:xfrm>
              <a:custGeom>
                <a:avLst/>
                <a:gdLst/>
                <a:ahLst/>
                <a:cxnLst/>
                <a:rect r="r" b="b" t="t" l="l"/>
                <a:pathLst>
                  <a:path h="1681189" w="4024839">
                    <a:moveTo>
                      <a:pt x="4014355" y="27234"/>
                    </a:moveTo>
                    <a:cubicBezTo>
                      <a:pt x="4005466" y="23424"/>
                      <a:pt x="3996575" y="20884"/>
                      <a:pt x="3987685" y="20884"/>
                    </a:cubicBezTo>
                    <a:cubicBezTo>
                      <a:pt x="3961016" y="19614"/>
                      <a:pt x="3901553" y="19614"/>
                      <a:pt x="3835672" y="17074"/>
                    </a:cubicBezTo>
                    <a:cubicBezTo>
                      <a:pt x="3685086" y="11994"/>
                      <a:pt x="3537637" y="5644"/>
                      <a:pt x="3387050" y="3104"/>
                    </a:cubicBezTo>
                    <a:cubicBezTo>
                      <a:pt x="3264699" y="564"/>
                      <a:pt x="3145485" y="3104"/>
                      <a:pt x="3023133" y="1834"/>
                    </a:cubicBezTo>
                    <a:cubicBezTo>
                      <a:pt x="2969801" y="1834"/>
                      <a:pt x="2916468" y="-706"/>
                      <a:pt x="2863136" y="1834"/>
                    </a:cubicBezTo>
                    <a:cubicBezTo>
                      <a:pt x="2734510" y="9454"/>
                      <a:pt x="2605884" y="10724"/>
                      <a:pt x="2474121" y="8184"/>
                    </a:cubicBezTo>
                    <a:cubicBezTo>
                      <a:pt x="2408239" y="6914"/>
                      <a:pt x="2342358" y="6914"/>
                      <a:pt x="2276477" y="6914"/>
                    </a:cubicBezTo>
                    <a:cubicBezTo>
                      <a:pt x="2157262" y="6914"/>
                      <a:pt x="2038048" y="6914"/>
                      <a:pt x="1918834" y="5644"/>
                    </a:cubicBezTo>
                    <a:cubicBezTo>
                      <a:pt x="1793346" y="4374"/>
                      <a:pt x="557283" y="1834"/>
                      <a:pt x="434932" y="564"/>
                    </a:cubicBezTo>
                    <a:cubicBezTo>
                      <a:pt x="334541" y="-706"/>
                      <a:pt x="237288" y="564"/>
                      <a:pt x="136897" y="564"/>
                    </a:cubicBezTo>
                    <a:cubicBezTo>
                      <a:pt x="67878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6536"/>
                      <a:pt x="16510" y="187722"/>
                      <a:pt x="17780" y="257659"/>
                    </a:cubicBezTo>
                    <a:cubicBezTo>
                      <a:pt x="19050" y="328846"/>
                      <a:pt x="17780" y="400032"/>
                      <a:pt x="16510" y="472467"/>
                    </a:cubicBezTo>
                    <a:cubicBezTo>
                      <a:pt x="15240" y="546151"/>
                      <a:pt x="2540" y="1319210"/>
                      <a:pt x="2540" y="1392894"/>
                    </a:cubicBezTo>
                    <a:cubicBezTo>
                      <a:pt x="2540" y="1465329"/>
                      <a:pt x="1270" y="1537764"/>
                      <a:pt x="0" y="1610199"/>
                    </a:cubicBezTo>
                    <a:cubicBezTo>
                      <a:pt x="0" y="1626579"/>
                      <a:pt x="3810" y="1636739"/>
                      <a:pt x="15240" y="1641819"/>
                    </a:cubicBezTo>
                    <a:cubicBezTo>
                      <a:pt x="22860" y="1645629"/>
                      <a:pt x="31750" y="1648169"/>
                      <a:pt x="40640" y="1649439"/>
                    </a:cubicBezTo>
                    <a:cubicBezTo>
                      <a:pt x="133760" y="1654519"/>
                      <a:pt x="252974" y="1658329"/>
                      <a:pt x="372188" y="1663409"/>
                    </a:cubicBezTo>
                    <a:cubicBezTo>
                      <a:pt x="438069" y="1665949"/>
                      <a:pt x="503951" y="1671029"/>
                      <a:pt x="569832" y="1672299"/>
                    </a:cubicBezTo>
                    <a:cubicBezTo>
                      <a:pt x="679635" y="1674839"/>
                      <a:pt x="1903148" y="1676109"/>
                      <a:pt x="2012951" y="1677379"/>
                    </a:cubicBezTo>
                    <a:cubicBezTo>
                      <a:pt x="2028637" y="1677379"/>
                      <a:pt x="2044323" y="1677379"/>
                      <a:pt x="2060009" y="1677379"/>
                    </a:cubicBezTo>
                    <a:cubicBezTo>
                      <a:pt x="2135302" y="1677379"/>
                      <a:pt x="2213732" y="1676109"/>
                      <a:pt x="2289025" y="1676109"/>
                    </a:cubicBezTo>
                    <a:cubicBezTo>
                      <a:pt x="2376867" y="1676109"/>
                      <a:pt x="2461572" y="1677379"/>
                      <a:pt x="2549414" y="1677379"/>
                    </a:cubicBezTo>
                    <a:cubicBezTo>
                      <a:pt x="2678040" y="1677379"/>
                      <a:pt x="2809803" y="1677379"/>
                      <a:pt x="2938429" y="1677379"/>
                    </a:cubicBezTo>
                    <a:cubicBezTo>
                      <a:pt x="3057643" y="1677379"/>
                      <a:pt x="3176857" y="1678649"/>
                      <a:pt x="3296071" y="1679919"/>
                    </a:cubicBezTo>
                    <a:cubicBezTo>
                      <a:pt x="3349404" y="1679919"/>
                      <a:pt x="3405874" y="1681189"/>
                      <a:pt x="3459206" y="1681189"/>
                    </a:cubicBezTo>
                    <a:cubicBezTo>
                      <a:pt x="3631753" y="1679919"/>
                      <a:pt x="3801163" y="1673569"/>
                      <a:pt x="3964825" y="1673569"/>
                    </a:cubicBezTo>
                    <a:cubicBezTo>
                      <a:pt x="3968635" y="1673569"/>
                      <a:pt x="3973716" y="1671029"/>
                      <a:pt x="3977525" y="1668489"/>
                    </a:cubicBezTo>
                    <a:cubicBezTo>
                      <a:pt x="3982605" y="1664679"/>
                      <a:pt x="3985146" y="1658329"/>
                      <a:pt x="3987685" y="1655789"/>
                    </a:cubicBezTo>
                    <a:cubicBezTo>
                      <a:pt x="3988955" y="1601457"/>
                      <a:pt x="3990225" y="1549004"/>
                      <a:pt x="3991496" y="1496551"/>
                    </a:cubicBezTo>
                    <a:cubicBezTo>
                      <a:pt x="3992766" y="1415373"/>
                      <a:pt x="4002925" y="636071"/>
                      <a:pt x="4004196" y="554893"/>
                    </a:cubicBezTo>
                    <a:cubicBezTo>
                      <a:pt x="4004196" y="506187"/>
                      <a:pt x="4005466" y="457481"/>
                      <a:pt x="4006735" y="408774"/>
                    </a:cubicBezTo>
                    <a:cubicBezTo>
                      <a:pt x="4008005" y="356321"/>
                      <a:pt x="4009275" y="303868"/>
                      <a:pt x="4011816" y="251415"/>
                    </a:cubicBezTo>
                    <a:cubicBezTo>
                      <a:pt x="4013085" y="220193"/>
                      <a:pt x="4013085" y="187722"/>
                      <a:pt x="4018166" y="156500"/>
                    </a:cubicBezTo>
                    <a:cubicBezTo>
                      <a:pt x="4023246" y="119034"/>
                      <a:pt x="4025785" y="82816"/>
                      <a:pt x="4024516" y="43744"/>
                    </a:cubicBezTo>
                    <a:cubicBezTo>
                      <a:pt x="4024516" y="37394"/>
                      <a:pt x="4020705" y="29774"/>
                      <a:pt x="4014355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325371" y="999028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296012" y="3477662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325371" y="5956296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354729" y="8434930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5" y="0"/>
                  </a:lnTo>
                  <a:lnTo>
                    <a:pt x="1424685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23122392" y="8434930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23122392" y="5956296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6"/>
                  </a:lnTo>
                  <a:lnTo>
                    <a:pt x="0" y="715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23122392" y="3477662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23225190" y="999028"/>
              <a:ext cx="1424686" cy="715227"/>
            </a:xfrm>
            <a:custGeom>
              <a:avLst/>
              <a:gdLst/>
              <a:ahLst/>
              <a:cxnLst/>
              <a:rect r="r" b="b" t="t" l="l"/>
              <a:pathLst>
                <a:path h="715227" w="1424686">
                  <a:moveTo>
                    <a:pt x="0" y="0"/>
                  </a:moveTo>
                  <a:lnTo>
                    <a:pt x="1424686" y="0"/>
                  </a:lnTo>
                  <a:lnTo>
                    <a:pt x="1424686" y="715227"/>
                  </a:lnTo>
                  <a:lnTo>
                    <a:pt x="0" y="715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98768" y="1950419"/>
            <a:ext cx="17028390" cy="7121217"/>
            <a:chOff x="0" y="0"/>
            <a:chExt cx="4053108" cy="169499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4022628" cy="1670867"/>
            </a:xfrm>
            <a:custGeom>
              <a:avLst/>
              <a:gdLst/>
              <a:ahLst/>
              <a:cxnLst/>
              <a:rect r="r" b="b" t="t" l="l"/>
              <a:pathLst>
                <a:path h="1670867" w="4022628">
                  <a:moveTo>
                    <a:pt x="1270" y="0"/>
                  </a:moveTo>
                  <a:lnTo>
                    <a:pt x="4022628" y="15240"/>
                  </a:lnTo>
                  <a:lnTo>
                    <a:pt x="3990878" y="1670867"/>
                  </a:lnTo>
                  <a:lnTo>
                    <a:pt x="1454518" y="1670867"/>
                  </a:lnTo>
                  <a:lnTo>
                    <a:pt x="0" y="1644197"/>
                  </a:lnTo>
                  <a:lnTo>
                    <a:pt x="11430" y="54416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4049738" cy="1694997"/>
            </a:xfrm>
            <a:custGeom>
              <a:avLst/>
              <a:gdLst/>
              <a:ahLst/>
              <a:cxnLst/>
              <a:rect r="r" b="b" t="t" l="l"/>
              <a:pathLst>
                <a:path h="1694997" w="4049738">
                  <a:moveTo>
                    <a:pt x="4016468" y="1669597"/>
                  </a:moveTo>
                  <a:cubicBezTo>
                    <a:pt x="4013928" y="1673407"/>
                    <a:pt x="4010118" y="1678487"/>
                    <a:pt x="4006308" y="1682297"/>
                  </a:cubicBezTo>
                  <a:cubicBezTo>
                    <a:pt x="4002498" y="1684837"/>
                    <a:pt x="3997418" y="1687377"/>
                    <a:pt x="3993608" y="1687377"/>
                  </a:cubicBezTo>
                  <a:cubicBezTo>
                    <a:pt x="3862758" y="1686107"/>
                    <a:pt x="3691162" y="1692457"/>
                    <a:pt x="3516388" y="1694997"/>
                  </a:cubicBezTo>
                  <a:cubicBezTo>
                    <a:pt x="3462367" y="1694997"/>
                    <a:pt x="3405169" y="1693727"/>
                    <a:pt x="3351148" y="1693727"/>
                  </a:cubicBezTo>
                  <a:cubicBezTo>
                    <a:pt x="3230395" y="1692457"/>
                    <a:pt x="3109642" y="1691187"/>
                    <a:pt x="2988890" y="1691187"/>
                  </a:cubicBezTo>
                  <a:lnTo>
                    <a:pt x="2594855" y="1691187"/>
                  </a:lnTo>
                  <a:cubicBezTo>
                    <a:pt x="2505879" y="1691187"/>
                    <a:pt x="2420081" y="1689917"/>
                    <a:pt x="2331105" y="1689917"/>
                  </a:cubicBezTo>
                  <a:cubicBezTo>
                    <a:pt x="2254841" y="1689917"/>
                    <a:pt x="2175398" y="1689917"/>
                    <a:pt x="2099133" y="1691187"/>
                  </a:cubicBezTo>
                  <a:lnTo>
                    <a:pt x="2051468" y="1691187"/>
                  </a:lnTo>
                  <a:cubicBezTo>
                    <a:pt x="1940248" y="1689917"/>
                    <a:pt x="700945" y="1688647"/>
                    <a:pt x="589725" y="1686107"/>
                  </a:cubicBezTo>
                  <a:cubicBezTo>
                    <a:pt x="522993" y="1684837"/>
                    <a:pt x="456262" y="1679757"/>
                    <a:pt x="389530" y="1677217"/>
                  </a:cubicBezTo>
                  <a:cubicBezTo>
                    <a:pt x="268777" y="1672137"/>
                    <a:pt x="148025" y="1668327"/>
                    <a:pt x="40830" y="1663247"/>
                  </a:cubicBezTo>
                  <a:cubicBezTo>
                    <a:pt x="31940" y="1661977"/>
                    <a:pt x="23050" y="1659437"/>
                    <a:pt x="15430" y="1655627"/>
                  </a:cubicBezTo>
                  <a:cubicBezTo>
                    <a:pt x="4000" y="1650547"/>
                    <a:pt x="-1080" y="1639117"/>
                    <a:pt x="190" y="1623927"/>
                  </a:cubicBezTo>
                  <a:cubicBezTo>
                    <a:pt x="1460" y="1550943"/>
                    <a:pt x="2730" y="1476701"/>
                    <a:pt x="2730" y="1403717"/>
                  </a:cubicBezTo>
                  <a:cubicBezTo>
                    <a:pt x="4000" y="1329474"/>
                    <a:pt x="16700" y="550558"/>
                    <a:pt x="16700" y="476315"/>
                  </a:cubicBezTo>
                  <a:cubicBezTo>
                    <a:pt x="17970" y="404590"/>
                    <a:pt x="19240" y="332864"/>
                    <a:pt x="17970" y="259880"/>
                  </a:cubicBezTo>
                  <a:cubicBezTo>
                    <a:pt x="16700" y="188154"/>
                    <a:pt x="15430" y="117687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81293" y="3810"/>
                    <a:pt x="151202" y="2540"/>
                  </a:cubicBezTo>
                  <a:cubicBezTo>
                    <a:pt x="249711" y="0"/>
                    <a:pt x="351398" y="0"/>
                    <a:pt x="449906" y="0"/>
                  </a:cubicBezTo>
                  <a:cubicBezTo>
                    <a:pt x="573837" y="1270"/>
                    <a:pt x="1825851" y="3810"/>
                    <a:pt x="1949781" y="5080"/>
                  </a:cubicBezTo>
                  <a:cubicBezTo>
                    <a:pt x="2070534" y="6350"/>
                    <a:pt x="2191287" y="6350"/>
                    <a:pt x="2312039" y="6350"/>
                  </a:cubicBezTo>
                  <a:cubicBezTo>
                    <a:pt x="2378771" y="6350"/>
                    <a:pt x="2445503" y="6350"/>
                    <a:pt x="2512234" y="7620"/>
                  </a:cubicBezTo>
                  <a:cubicBezTo>
                    <a:pt x="2642520" y="10160"/>
                    <a:pt x="2775984" y="8890"/>
                    <a:pt x="2906269" y="1270"/>
                  </a:cubicBezTo>
                  <a:cubicBezTo>
                    <a:pt x="2960290" y="-1270"/>
                    <a:pt x="3014311" y="1270"/>
                    <a:pt x="3068332" y="1270"/>
                  </a:cubicBezTo>
                  <a:cubicBezTo>
                    <a:pt x="3189085" y="1270"/>
                    <a:pt x="3309837" y="0"/>
                    <a:pt x="3430590" y="2540"/>
                  </a:cubicBezTo>
                  <a:cubicBezTo>
                    <a:pt x="3583119" y="5080"/>
                    <a:pt x="3732472" y="12700"/>
                    <a:pt x="3885001" y="16510"/>
                  </a:cubicBezTo>
                  <a:cubicBezTo>
                    <a:pt x="3951733" y="19050"/>
                    <a:pt x="3984718" y="17780"/>
                    <a:pt x="4011388" y="20320"/>
                  </a:cubicBezTo>
                  <a:cubicBezTo>
                    <a:pt x="4020278" y="21590"/>
                    <a:pt x="4029168" y="24130"/>
                    <a:pt x="4038058" y="26670"/>
                  </a:cubicBezTo>
                  <a:cubicBezTo>
                    <a:pt x="4045678" y="29210"/>
                    <a:pt x="4049488" y="35560"/>
                    <a:pt x="4049488" y="45720"/>
                  </a:cubicBezTo>
                  <a:cubicBezTo>
                    <a:pt x="4050758" y="83711"/>
                    <a:pt x="4046948" y="121462"/>
                    <a:pt x="4043138" y="159212"/>
                  </a:cubicBezTo>
                  <a:cubicBezTo>
                    <a:pt x="4039328" y="190671"/>
                    <a:pt x="4038058" y="223388"/>
                    <a:pt x="4036788" y="254846"/>
                  </a:cubicBezTo>
                  <a:cubicBezTo>
                    <a:pt x="4034248" y="307697"/>
                    <a:pt x="4032978" y="360548"/>
                    <a:pt x="4031708" y="413398"/>
                  </a:cubicBezTo>
                  <a:cubicBezTo>
                    <a:pt x="4030438" y="462474"/>
                    <a:pt x="4029168" y="511549"/>
                    <a:pt x="4029168" y="560625"/>
                  </a:cubicBezTo>
                  <a:cubicBezTo>
                    <a:pt x="4029168" y="642417"/>
                    <a:pt x="4017738" y="1427625"/>
                    <a:pt x="4016468" y="1509418"/>
                  </a:cubicBezTo>
                  <a:cubicBezTo>
                    <a:pt x="4019008" y="1562268"/>
                    <a:pt x="4017738" y="1615119"/>
                    <a:pt x="4016468" y="1669597"/>
                  </a:cubicBezTo>
                  <a:close/>
                  <a:moveTo>
                    <a:pt x="16700" y="1639117"/>
                  </a:moveTo>
                  <a:cubicBezTo>
                    <a:pt x="21780" y="1640387"/>
                    <a:pt x="28130" y="1642927"/>
                    <a:pt x="35750" y="1642927"/>
                  </a:cubicBezTo>
                  <a:cubicBezTo>
                    <a:pt x="144847" y="1648007"/>
                    <a:pt x="275133" y="1653087"/>
                    <a:pt x="402241" y="1656897"/>
                  </a:cubicBezTo>
                  <a:cubicBezTo>
                    <a:pt x="462617" y="1659437"/>
                    <a:pt x="522993" y="1663247"/>
                    <a:pt x="586547" y="1664517"/>
                  </a:cubicBezTo>
                  <a:cubicBezTo>
                    <a:pt x="627858" y="1665787"/>
                    <a:pt x="1797252" y="1661977"/>
                    <a:pt x="1835384" y="1663247"/>
                  </a:cubicBezTo>
                  <a:cubicBezTo>
                    <a:pt x="1902116" y="1664517"/>
                    <a:pt x="1968848" y="1667057"/>
                    <a:pt x="2035579" y="1668327"/>
                  </a:cubicBezTo>
                  <a:cubicBezTo>
                    <a:pt x="2067356" y="1669597"/>
                    <a:pt x="2095956" y="1669597"/>
                    <a:pt x="2127733" y="1669597"/>
                  </a:cubicBezTo>
                  <a:cubicBezTo>
                    <a:pt x="2270729" y="1669597"/>
                    <a:pt x="2410548" y="1668327"/>
                    <a:pt x="2553544" y="1669597"/>
                  </a:cubicBezTo>
                  <a:cubicBezTo>
                    <a:pt x="2607565" y="1669597"/>
                    <a:pt x="2664764" y="1672137"/>
                    <a:pt x="2718785" y="1672137"/>
                  </a:cubicBezTo>
                  <a:cubicBezTo>
                    <a:pt x="2801405" y="1672137"/>
                    <a:pt x="2880848" y="1668327"/>
                    <a:pt x="2963468" y="1668327"/>
                  </a:cubicBezTo>
                  <a:cubicBezTo>
                    <a:pt x="3061977" y="1668327"/>
                    <a:pt x="3157308" y="1669597"/>
                    <a:pt x="3255817" y="1669597"/>
                  </a:cubicBezTo>
                  <a:cubicBezTo>
                    <a:pt x="3386102" y="1669597"/>
                    <a:pt x="3519566" y="1669597"/>
                    <a:pt x="3649851" y="1668327"/>
                  </a:cubicBezTo>
                  <a:cubicBezTo>
                    <a:pt x="3767426" y="1667057"/>
                    <a:pt x="3881824" y="1664517"/>
                    <a:pt x="3978368" y="1661977"/>
                  </a:cubicBezTo>
                  <a:cubicBezTo>
                    <a:pt x="3983448" y="1661977"/>
                    <a:pt x="3988528" y="1659437"/>
                    <a:pt x="3994878" y="1658167"/>
                  </a:cubicBezTo>
                  <a:cubicBezTo>
                    <a:pt x="3994878" y="1645467"/>
                    <a:pt x="3996148" y="1632767"/>
                    <a:pt x="3996148" y="1620152"/>
                  </a:cubicBezTo>
                  <a:lnTo>
                    <a:pt x="3996148" y="1581143"/>
                  </a:lnTo>
                  <a:cubicBezTo>
                    <a:pt x="3997418" y="1516968"/>
                    <a:pt x="3999958" y="1451534"/>
                    <a:pt x="3998688" y="1387358"/>
                  </a:cubicBezTo>
                  <a:cubicBezTo>
                    <a:pt x="3997418" y="1296757"/>
                    <a:pt x="4010118" y="503999"/>
                    <a:pt x="4013928" y="413398"/>
                  </a:cubicBezTo>
                  <a:cubicBezTo>
                    <a:pt x="4016468" y="360547"/>
                    <a:pt x="4019008" y="307697"/>
                    <a:pt x="4019008" y="254846"/>
                  </a:cubicBezTo>
                  <a:cubicBezTo>
                    <a:pt x="4019008" y="210804"/>
                    <a:pt x="4020278" y="168020"/>
                    <a:pt x="4027898" y="125237"/>
                  </a:cubicBezTo>
                  <a:cubicBezTo>
                    <a:pt x="4031708" y="100070"/>
                    <a:pt x="4034248" y="74903"/>
                    <a:pt x="4029168" y="48260"/>
                  </a:cubicBezTo>
                  <a:cubicBezTo>
                    <a:pt x="4021548" y="48260"/>
                    <a:pt x="4015198" y="46990"/>
                    <a:pt x="4007578" y="46990"/>
                  </a:cubicBezTo>
                  <a:cubicBezTo>
                    <a:pt x="3974558" y="44450"/>
                    <a:pt x="3907245" y="44450"/>
                    <a:pt x="3821447" y="39370"/>
                  </a:cubicBezTo>
                  <a:cubicBezTo>
                    <a:pt x="3662562" y="31750"/>
                    <a:pt x="3500499" y="26670"/>
                    <a:pt x="3341614" y="26670"/>
                  </a:cubicBezTo>
                  <a:cubicBezTo>
                    <a:pt x="3230395" y="26670"/>
                    <a:pt x="3115998" y="30480"/>
                    <a:pt x="3004778" y="22860"/>
                  </a:cubicBezTo>
                  <a:lnTo>
                    <a:pt x="2973001" y="22860"/>
                  </a:lnTo>
                  <a:cubicBezTo>
                    <a:pt x="2880848" y="26670"/>
                    <a:pt x="2782339" y="31750"/>
                    <a:pt x="2687008" y="33020"/>
                  </a:cubicBezTo>
                  <a:cubicBezTo>
                    <a:pt x="2582144" y="34290"/>
                    <a:pt x="2480457" y="30480"/>
                    <a:pt x="2375593" y="29210"/>
                  </a:cubicBezTo>
                  <a:cubicBezTo>
                    <a:pt x="2277084" y="27940"/>
                    <a:pt x="2178576" y="26670"/>
                    <a:pt x="2083245" y="26670"/>
                  </a:cubicBezTo>
                  <a:cubicBezTo>
                    <a:pt x="2048290" y="26670"/>
                    <a:pt x="2016513" y="27940"/>
                    <a:pt x="1981558" y="26670"/>
                  </a:cubicBezTo>
                  <a:cubicBezTo>
                    <a:pt x="1860806" y="25400"/>
                    <a:pt x="611969" y="22860"/>
                    <a:pt x="488039" y="22860"/>
                  </a:cubicBezTo>
                  <a:cubicBezTo>
                    <a:pt x="379997" y="21590"/>
                    <a:pt x="271955" y="22860"/>
                    <a:pt x="163913" y="22860"/>
                  </a:cubicBezTo>
                  <a:cubicBezTo>
                    <a:pt x="106714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936"/>
                    <a:pt x="30670" y="120203"/>
                    <a:pt x="33210" y="159212"/>
                  </a:cubicBezTo>
                  <a:cubicBezTo>
                    <a:pt x="35750" y="229679"/>
                    <a:pt x="37020" y="300147"/>
                    <a:pt x="37020" y="370614"/>
                  </a:cubicBezTo>
                  <a:cubicBezTo>
                    <a:pt x="37020" y="415915"/>
                    <a:pt x="35750" y="459957"/>
                    <a:pt x="34480" y="505257"/>
                  </a:cubicBezTo>
                  <a:cubicBezTo>
                    <a:pt x="33210" y="549299"/>
                    <a:pt x="21780" y="1295499"/>
                    <a:pt x="20510" y="1338282"/>
                  </a:cubicBezTo>
                  <a:lnTo>
                    <a:pt x="20510" y="1421333"/>
                  </a:lnTo>
                  <a:cubicBezTo>
                    <a:pt x="20510" y="1484250"/>
                    <a:pt x="19240" y="1548426"/>
                    <a:pt x="19240" y="1611344"/>
                  </a:cubicBezTo>
                  <a:cubicBezTo>
                    <a:pt x="19240" y="1620152"/>
                    <a:pt x="17970" y="1627702"/>
                    <a:pt x="16700" y="1639117"/>
                  </a:cubicBezTo>
                  <a:close/>
                </a:path>
              </a:pathLst>
            </a:custGeom>
            <a:solidFill>
              <a:srgbClr val="AB5333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384624" y="314325"/>
            <a:ext cx="15518751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Work With the Teacher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6244" y="2170774"/>
            <a:ext cx="16455513" cy="7200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Effective pre-teaching requires communication.</a:t>
            </a:r>
          </a:p>
          <a:p>
            <a:pPr algn="ctr">
              <a:lnSpc>
                <a:spcPts val="4799"/>
              </a:lnSpc>
            </a:pP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Useful questions for the class teacher include: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“What are the key words tomorrow?”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“What prior knowledge will pupils need?”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“Which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concept is most important?”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“Where are pupils likely to struggle?”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“What would be most useful for 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me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to revisit beforehand?”</a:t>
            </a:r>
          </a:p>
          <a:p>
            <a:pPr algn="ctr">
              <a:lnSpc>
                <a:spcPts val="4799"/>
              </a:lnSpc>
            </a:pP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Five minutes of preparation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can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make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ten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minutes of pre-teaching far more purposeful.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The TA shouldn't have to guess what pupils need to be prepared for</a:t>
            </a:r>
            <a:r>
              <a:rPr lang="en-US" sz="3999" strike="noStrik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.</a:t>
            </a:r>
          </a:p>
          <a:p>
            <a:pPr algn="ctr">
              <a:lnSpc>
                <a:spcPts val="4799"/>
              </a:lnSpc>
            </a:pP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5915164" y="2170774"/>
            <a:ext cx="1596702" cy="1445315"/>
          </a:xfrm>
          <a:custGeom>
            <a:avLst/>
            <a:gdLst/>
            <a:ahLst/>
            <a:cxnLst/>
            <a:rect r="r" b="b" t="t" l="l"/>
            <a:pathLst>
              <a:path h="1445315" w="1596702">
                <a:moveTo>
                  <a:pt x="0" y="0"/>
                </a:moveTo>
                <a:lnTo>
                  <a:pt x="1596702" y="0"/>
                </a:lnTo>
                <a:lnTo>
                  <a:pt x="1596702" y="1445315"/>
                </a:lnTo>
                <a:lnTo>
                  <a:pt x="0" y="14453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85717" y="1028700"/>
            <a:ext cx="11073583" cy="8229600"/>
            <a:chOff x="0" y="0"/>
            <a:chExt cx="2871739" cy="21342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564"/>
              <a:ext cx="2872063" cy="2132227"/>
            </a:xfrm>
            <a:custGeom>
              <a:avLst/>
              <a:gdLst/>
              <a:ahLst/>
              <a:cxnLst/>
              <a:rect r="r" b="b" t="t" l="l"/>
              <a:pathLst>
                <a:path h="2132227" w="2872063">
                  <a:moveTo>
                    <a:pt x="2861579" y="27234"/>
                  </a:moveTo>
                  <a:cubicBezTo>
                    <a:pt x="2852689" y="23424"/>
                    <a:pt x="2843799" y="20884"/>
                    <a:pt x="2834909" y="20884"/>
                  </a:cubicBezTo>
                  <a:cubicBezTo>
                    <a:pt x="2808239" y="19614"/>
                    <a:pt x="2765692" y="19614"/>
                    <a:pt x="2719282" y="17074"/>
                  </a:cubicBezTo>
                  <a:cubicBezTo>
                    <a:pt x="2613202" y="11994"/>
                    <a:pt x="2509332" y="5644"/>
                    <a:pt x="2403252" y="3104"/>
                  </a:cubicBezTo>
                  <a:cubicBezTo>
                    <a:pt x="2317062" y="564"/>
                    <a:pt x="2233082" y="3104"/>
                    <a:pt x="2146892" y="1834"/>
                  </a:cubicBezTo>
                  <a:cubicBezTo>
                    <a:pt x="2109322" y="1834"/>
                    <a:pt x="2071752" y="-706"/>
                    <a:pt x="2034182" y="1834"/>
                  </a:cubicBezTo>
                  <a:cubicBezTo>
                    <a:pt x="1943572" y="9454"/>
                    <a:pt x="1852962" y="10724"/>
                    <a:pt x="1760142" y="8184"/>
                  </a:cubicBezTo>
                  <a:cubicBezTo>
                    <a:pt x="1713732" y="6914"/>
                    <a:pt x="1667322" y="6914"/>
                    <a:pt x="1620912" y="6914"/>
                  </a:cubicBezTo>
                  <a:cubicBezTo>
                    <a:pt x="1536932" y="6914"/>
                    <a:pt x="1452952" y="6914"/>
                    <a:pt x="1368973" y="5644"/>
                  </a:cubicBezTo>
                  <a:cubicBezTo>
                    <a:pt x="1280573" y="4374"/>
                    <a:pt x="409833" y="1834"/>
                    <a:pt x="323643" y="564"/>
                  </a:cubicBezTo>
                  <a:cubicBezTo>
                    <a:pt x="252923" y="-706"/>
                    <a:pt x="184413" y="564"/>
                    <a:pt x="113693" y="564"/>
                  </a:cubicBezTo>
                  <a:cubicBezTo>
                    <a:pt x="65073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31451"/>
                    <a:pt x="16510" y="223316"/>
                    <a:pt x="17780" y="313569"/>
                  </a:cubicBezTo>
                  <a:cubicBezTo>
                    <a:pt x="19050" y="405434"/>
                    <a:pt x="17780" y="497299"/>
                    <a:pt x="16510" y="590776"/>
                  </a:cubicBezTo>
                  <a:cubicBezTo>
                    <a:pt x="15240" y="685864"/>
                    <a:pt x="2540" y="1683485"/>
                    <a:pt x="2540" y="1778573"/>
                  </a:cubicBezTo>
                  <a:cubicBezTo>
                    <a:pt x="2540" y="1872050"/>
                    <a:pt x="1270" y="1965527"/>
                    <a:pt x="0" y="2059003"/>
                  </a:cubicBezTo>
                  <a:cubicBezTo>
                    <a:pt x="0" y="2077616"/>
                    <a:pt x="3810" y="2087776"/>
                    <a:pt x="15240" y="2092856"/>
                  </a:cubicBezTo>
                  <a:cubicBezTo>
                    <a:pt x="22860" y="2096666"/>
                    <a:pt x="31750" y="2099206"/>
                    <a:pt x="40640" y="2100476"/>
                  </a:cubicBezTo>
                  <a:cubicBezTo>
                    <a:pt x="111483" y="2105556"/>
                    <a:pt x="195463" y="2109366"/>
                    <a:pt x="279443" y="2114446"/>
                  </a:cubicBezTo>
                  <a:cubicBezTo>
                    <a:pt x="325853" y="2116986"/>
                    <a:pt x="372263" y="2122066"/>
                    <a:pt x="418673" y="2123336"/>
                  </a:cubicBezTo>
                  <a:cubicBezTo>
                    <a:pt x="496023" y="2125876"/>
                    <a:pt x="1357923" y="2127146"/>
                    <a:pt x="1435272" y="2128416"/>
                  </a:cubicBezTo>
                  <a:cubicBezTo>
                    <a:pt x="1446322" y="2128416"/>
                    <a:pt x="1457372" y="2128416"/>
                    <a:pt x="1468422" y="2128416"/>
                  </a:cubicBezTo>
                  <a:cubicBezTo>
                    <a:pt x="1521462" y="2128416"/>
                    <a:pt x="1576712" y="2127146"/>
                    <a:pt x="1629752" y="2127146"/>
                  </a:cubicBezTo>
                  <a:cubicBezTo>
                    <a:pt x="1691632" y="2127146"/>
                    <a:pt x="1751302" y="2128416"/>
                    <a:pt x="1813182" y="2128416"/>
                  </a:cubicBezTo>
                  <a:cubicBezTo>
                    <a:pt x="1903792" y="2128416"/>
                    <a:pt x="1996612" y="2128416"/>
                    <a:pt x="2087222" y="2128416"/>
                  </a:cubicBezTo>
                  <a:cubicBezTo>
                    <a:pt x="2171202" y="2128416"/>
                    <a:pt x="2255182" y="2129686"/>
                    <a:pt x="2339162" y="2130956"/>
                  </a:cubicBezTo>
                  <a:cubicBezTo>
                    <a:pt x="2376732" y="2130956"/>
                    <a:pt x="2416512" y="2132226"/>
                    <a:pt x="2454082" y="2132226"/>
                  </a:cubicBezTo>
                  <a:cubicBezTo>
                    <a:pt x="2575632" y="2130956"/>
                    <a:pt x="2694972" y="2124606"/>
                    <a:pt x="2812049" y="2124606"/>
                  </a:cubicBezTo>
                  <a:cubicBezTo>
                    <a:pt x="2815859" y="2124606"/>
                    <a:pt x="2820939" y="2122066"/>
                    <a:pt x="2824749" y="2119526"/>
                  </a:cubicBezTo>
                  <a:cubicBezTo>
                    <a:pt x="2829829" y="2115716"/>
                    <a:pt x="2832369" y="2109366"/>
                    <a:pt x="2834909" y="2106826"/>
                  </a:cubicBezTo>
                  <a:cubicBezTo>
                    <a:pt x="2836179" y="2047722"/>
                    <a:pt x="2837449" y="1980032"/>
                    <a:pt x="2838719" y="1912342"/>
                  </a:cubicBezTo>
                  <a:cubicBezTo>
                    <a:pt x="2839989" y="1807584"/>
                    <a:pt x="2850149" y="801904"/>
                    <a:pt x="2851419" y="697146"/>
                  </a:cubicBezTo>
                  <a:cubicBezTo>
                    <a:pt x="2851419" y="634291"/>
                    <a:pt x="2852689" y="571436"/>
                    <a:pt x="2853959" y="508581"/>
                  </a:cubicBezTo>
                  <a:cubicBezTo>
                    <a:pt x="2855229" y="440891"/>
                    <a:pt x="2856499" y="373201"/>
                    <a:pt x="2859039" y="305511"/>
                  </a:cubicBezTo>
                  <a:cubicBezTo>
                    <a:pt x="2860309" y="265219"/>
                    <a:pt x="2860309" y="223316"/>
                    <a:pt x="2865389" y="183024"/>
                  </a:cubicBezTo>
                  <a:cubicBezTo>
                    <a:pt x="2870469" y="134674"/>
                    <a:pt x="2873009" y="87936"/>
                    <a:pt x="2871739" y="43744"/>
                  </a:cubicBezTo>
                  <a:cubicBezTo>
                    <a:pt x="2871739" y="37394"/>
                    <a:pt x="2867929" y="29774"/>
                    <a:pt x="2861579" y="27234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476869" y="1258738"/>
            <a:ext cx="10491278" cy="7769524"/>
            <a:chOff x="0" y="0"/>
            <a:chExt cx="3030640" cy="2244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6510" y="11430"/>
              <a:ext cx="3000160" cy="2220271"/>
            </a:xfrm>
            <a:custGeom>
              <a:avLst/>
              <a:gdLst/>
              <a:ahLst/>
              <a:cxnLst/>
              <a:rect r="r" b="b" t="t" l="l"/>
              <a:pathLst>
                <a:path h="2220271" w="3000160">
                  <a:moveTo>
                    <a:pt x="1270" y="0"/>
                  </a:moveTo>
                  <a:lnTo>
                    <a:pt x="3000160" y="15240"/>
                  </a:lnTo>
                  <a:lnTo>
                    <a:pt x="2968410" y="2220271"/>
                  </a:lnTo>
                  <a:lnTo>
                    <a:pt x="1083591" y="2220271"/>
                  </a:lnTo>
                  <a:lnTo>
                    <a:pt x="0" y="2193601"/>
                  </a:lnTo>
                  <a:lnTo>
                    <a:pt x="11430" y="714765"/>
                  </a:lnTo>
                  <a:close/>
                </a:path>
              </a:pathLst>
            </a:custGeom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080" y="0"/>
              <a:ext cx="3027269" cy="2244401"/>
            </a:xfrm>
            <a:custGeom>
              <a:avLst/>
              <a:gdLst/>
              <a:ahLst/>
              <a:cxnLst/>
              <a:rect r="r" b="b" t="t" l="l"/>
              <a:pathLst>
                <a:path h="2244401" w="3027269">
                  <a:moveTo>
                    <a:pt x="2994000" y="2219001"/>
                  </a:moveTo>
                  <a:cubicBezTo>
                    <a:pt x="2991460" y="2222811"/>
                    <a:pt x="2987650" y="2227891"/>
                    <a:pt x="2983840" y="2231701"/>
                  </a:cubicBezTo>
                  <a:cubicBezTo>
                    <a:pt x="2980030" y="2234241"/>
                    <a:pt x="2974950" y="2236781"/>
                    <a:pt x="2971140" y="2236781"/>
                  </a:cubicBezTo>
                  <a:cubicBezTo>
                    <a:pt x="2866830" y="2235511"/>
                    <a:pt x="2740055" y="2241861"/>
                    <a:pt x="2610932" y="2244401"/>
                  </a:cubicBezTo>
                  <a:cubicBezTo>
                    <a:pt x="2571021" y="2244401"/>
                    <a:pt x="2528763" y="2243131"/>
                    <a:pt x="2488852" y="2243131"/>
                  </a:cubicBezTo>
                  <a:cubicBezTo>
                    <a:pt x="2399640" y="2241861"/>
                    <a:pt x="2310428" y="2240591"/>
                    <a:pt x="2221216" y="2240591"/>
                  </a:cubicBezTo>
                  <a:lnTo>
                    <a:pt x="1930103" y="2240591"/>
                  </a:lnTo>
                  <a:cubicBezTo>
                    <a:pt x="1864367" y="2240591"/>
                    <a:pt x="1800980" y="2239321"/>
                    <a:pt x="1735244" y="2239321"/>
                  </a:cubicBezTo>
                  <a:cubicBezTo>
                    <a:pt x="1678900" y="2239321"/>
                    <a:pt x="1620208" y="2239321"/>
                    <a:pt x="1563863" y="2240591"/>
                  </a:cubicBezTo>
                  <a:lnTo>
                    <a:pt x="1528648" y="2240591"/>
                  </a:lnTo>
                  <a:cubicBezTo>
                    <a:pt x="1446479" y="2239321"/>
                    <a:pt x="530881" y="2238051"/>
                    <a:pt x="448712" y="2235511"/>
                  </a:cubicBezTo>
                  <a:cubicBezTo>
                    <a:pt x="399410" y="2234241"/>
                    <a:pt x="350109" y="2229161"/>
                    <a:pt x="300807" y="2226621"/>
                  </a:cubicBezTo>
                  <a:cubicBezTo>
                    <a:pt x="211595" y="2221541"/>
                    <a:pt x="122383" y="2217731"/>
                    <a:pt x="40830" y="2212651"/>
                  </a:cubicBezTo>
                  <a:cubicBezTo>
                    <a:pt x="31940" y="2211381"/>
                    <a:pt x="23050" y="2208841"/>
                    <a:pt x="15430" y="2205031"/>
                  </a:cubicBezTo>
                  <a:cubicBezTo>
                    <a:pt x="4000" y="2199951"/>
                    <a:pt x="-1080" y="2188521"/>
                    <a:pt x="190" y="2171409"/>
                  </a:cubicBezTo>
                  <a:cubicBezTo>
                    <a:pt x="1460" y="2072678"/>
                    <a:pt x="2730" y="1972245"/>
                    <a:pt x="2730" y="1873515"/>
                  </a:cubicBezTo>
                  <a:cubicBezTo>
                    <a:pt x="4000" y="1773082"/>
                    <a:pt x="16700" y="719386"/>
                    <a:pt x="16700" y="618953"/>
                  </a:cubicBezTo>
                  <a:cubicBezTo>
                    <a:pt x="17970" y="521925"/>
                    <a:pt x="19240" y="424896"/>
                    <a:pt x="17970" y="326165"/>
                  </a:cubicBezTo>
                  <a:cubicBezTo>
                    <a:pt x="16700" y="229137"/>
                    <a:pt x="15430" y="133811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73082" y="3810"/>
                    <a:pt x="124731" y="2540"/>
                  </a:cubicBezTo>
                  <a:cubicBezTo>
                    <a:pt x="197509" y="0"/>
                    <a:pt x="272635" y="0"/>
                    <a:pt x="345413" y="0"/>
                  </a:cubicBezTo>
                  <a:cubicBezTo>
                    <a:pt x="436973" y="1270"/>
                    <a:pt x="1361962" y="3810"/>
                    <a:pt x="1453522" y="5080"/>
                  </a:cubicBezTo>
                  <a:cubicBezTo>
                    <a:pt x="1542734" y="6350"/>
                    <a:pt x="1631946" y="6350"/>
                    <a:pt x="1721158" y="6350"/>
                  </a:cubicBezTo>
                  <a:cubicBezTo>
                    <a:pt x="1770460" y="6350"/>
                    <a:pt x="1819761" y="6350"/>
                    <a:pt x="1869063" y="7620"/>
                  </a:cubicBezTo>
                  <a:cubicBezTo>
                    <a:pt x="1965318" y="10160"/>
                    <a:pt x="2063921" y="8890"/>
                    <a:pt x="2160176" y="1270"/>
                  </a:cubicBezTo>
                  <a:cubicBezTo>
                    <a:pt x="2200087" y="-1270"/>
                    <a:pt x="2239997" y="1270"/>
                    <a:pt x="2279908" y="1270"/>
                  </a:cubicBezTo>
                  <a:cubicBezTo>
                    <a:pt x="2369120" y="1270"/>
                    <a:pt x="2458332" y="0"/>
                    <a:pt x="2547544" y="2540"/>
                  </a:cubicBezTo>
                  <a:cubicBezTo>
                    <a:pt x="2660233" y="5080"/>
                    <a:pt x="2770575" y="12700"/>
                    <a:pt x="2883264" y="16510"/>
                  </a:cubicBezTo>
                  <a:cubicBezTo>
                    <a:pt x="2932565" y="19050"/>
                    <a:pt x="2962250" y="17780"/>
                    <a:pt x="2988920" y="20320"/>
                  </a:cubicBezTo>
                  <a:cubicBezTo>
                    <a:pt x="2997810" y="21590"/>
                    <a:pt x="3006700" y="24130"/>
                    <a:pt x="3015590" y="26670"/>
                  </a:cubicBezTo>
                  <a:cubicBezTo>
                    <a:pt x="3023210" y="29210"/>
                    <a:pt x="3027020" y="35560"/>
                    <a:pt x="3027020" y="45720"/>
                  </a:cubicBezTo>
                  <a:cubicBezTo>
                    <a:pt x="3028290" y="87850"/>
                    <a:pt x="3024480" y="138917"/>
                    <a:pt x="3020670" y="189985"/>
                  </a:cubicBezTo>
                  <a:cubicBezTo>
                    <a:pt x="3016860" y="232541"/>
                    <a:pt x="3015590" y="276800"/>
                    <a:pt x="3014320" y="319356"/>
                  </a:cubicBezTo>
                  <a:cubicBezTo>
                    <a:pt x="3011780" y="390851"/>
                    <a:pt x="3010510" y="462346"/>
                    <a:pt x="3009240" y="533840"/>
                  </a:cubicBezTo>
                  <a:cubicBezTo>
                    <a:pt x="3007970" y="600228"/>
                    <a:pt x="3006700" y="666616"/>
                    <a:pt x="3006700" y="733004"/>
                  </a:cubicBezTo>
                  <a:cubicBezTo>
                    <a:pt x="3006700" y="843651"/>
                    <a:pt x="2995270" y="1905857"/>
                    <a:pt x="2994000" y="2016504"/>
                  </a:cubicBezTo>
                  <a:cubicBezTo>
                    <a:pt x="2996540" y="2087998"/>
                    <a:pt x="2995270" y="2159493"/>
                    <a:pt x="2994000" y="2219001"/>
                  </a:cubicBezTo>
                  <a:close/>
                  <a:moveTo>
                    <a:pt x="16700" y="2188520"/>
                  </a:moveTo>
                  <a:cubicBezTo>
                    <a:pt x="21780" y="2189791"/>
                    <a:pt x="28130" y="2192331"/>
                    <a:pt x="35750" y="2192331"/>
                  </a:cubicBezTo>
                  <a:cubicBezTo>
                    <a:pt x="120035" y="2197410"/>
                    <a:pt x="216291" y="2202491"/>
                    <a:pt x="310198" y="2206300"/>
                  </a:cubicBezTo>
                  <a:cubicBezTo>
                    <a:pt x="354804" y="2208841"/>
                    <a:pt x="399410" y="2212650"/>
                    <a:pt x="446364" y="2213920"/>
                  </a:cubicBezTo>
                  <a:cubicBezTo>
                    <a:pt x="476884" y="2215191"/>
                    <a:pt x="1340833" y="2211381"/>
                    <a:pt x="1369005" y="2212650"/>
                  </a:cubicBezTo>
                  <a:cubicBezTo>
                    <a:pt x="1418307" y="2213920"/>
                    <a:pt x="1467608" y="2216460"/>
                    <a:pt x="1516910" y="2217731"/>
                  </a:cubicBezTo>
                  <a:cubicBezTo>
                    <a:pt x="1540386" y="2219000"/>
                    <a:pt x="1561516" y="2219000"/>
                    <a:pt x="1584992" y="2219000"/>
                  </a:cubicBezTo>
                  <a:cubicBezTo>
                    <a:pt x="1690638" y="2219000"/>
                    <a:pt x="1793937" y="2217731"/>
                    <a:pt x="1899582" y="2219000"/>
                  </a:cubicBezTo>
                  <a:cubicBezTo>
                    <a:pt x="1939493" y="2219000"/>
                    <a:pt x="1981751" y="2221541"/>
                    <a:pt x="2021662" y="2221541"/>
                  </a:cubicBezTo>
                  <a:cubicBezTo>
                    <a:pt x="2082702" y="2221541"/>
                    <a:pt x="2141394" y="2217731"/>
                    <a:pt x="2202434" y="2217731"/>
                  </a:cubicBezTo>
                  <a:cubicBezTo>
                    <a:pt x="2275212" y="2217731"/>
                    <a:pt x="2345643" y="2219000"/>
                    <a:pt x="2418422" y="2219000"/>
                  </a:cubicBezTo>
                  <a:cubicBezTo>
                    <a:pt x="2514677" y="2219000"/>
                    <a:pt x="2613280" y="2219000"/>
                    <a:pt x="2709535" y="2217731"/>
                  </a:cubicBezTo>
                  <a:cubicBezTo>
                    <a:pt x="2796399" y="2216460"/>
                    <a:pt x="2880916" y="2213920"/>
                    <a:pt x="2955900" y="2211381"/>
                  </a:cubicBezTo>
                  <a:cubicBezTo>
                    <a:pt x="2960980" y="2211381"/>
                    <a:pt x="2966060" y="2208841"/>
                    <a:pt x="2972410" y="2207570"/>
                  </a:cubicBezTo>
                  <a:cubicBezTo>
                    <a:pt x="2972410" y="2194870"/>
                    <a:pt x="2973680" y="2182170"/>
                    <a:pt x="2973680" y="2166302"/>
                  </a:cubicBezTo>
                  <a:lnTo>
                    <a:pt x="2973680" y="2113532"/>
                  </a:lnTo>
                  <a:cubicBezTo>
                    <a:pt x="2974950" y="2026717"/>
                    <a:pt x="2977490" y="1938200"/>
                    <a:pt x="2976220" y="1851385"/>
                  </a:cubicBezTo>
                  <a:cubicBezTo>
                    <a:pt x="2974950" y="1728823"/>
                    <a:pt x="2987650" y="656403"/>
                    <a:pt x="2991460" y="533840"/>
                  </a:cubicBezTo>
                  <a:cubicBezTo>
                    <a:pt x="2994000" y="462346"/>
                    <a:pt x="2996540" y="390851"/>
                    <a:pt x="2996540" y="319356"/>
                  </a:cubicBezTo>
                  <a:cubicBezTo>
                    <a:pt x="2996540" y="259777"/>
                    <a:pt x="2997810" y="201901"/>
                    <a:pt x="3005430" y="144024"/>
                  </a:cubicBezTo>
                  <a:cubicBezTo>
                    <a:pt x="3009240" y="109979"/>
                    <a:pt x="3011780" y="75934"/>
                    <a:pt x="3006700" y="48260"/>
                  </a:cubicBezTo>
                  <a:cubicBezTo>
                    <a:pt x="2999080" y="48260"/>
                    <a:pt x="2992730" y="46990"/>
                    <a:pt x="2985110" y="46990"/>
                  </a:cubicBezTo>
                  <a:cubicBezTo>
                    <a:pt x="2952090" y="44450"/>
                    <a:pt x="2899698" y="44450"/>
                    <a:pt x="2836310" y="39370"/>
                  </a:cubicBezTo>
                  <a:cubicBezTo>
                    <a:pt x="2718925" y="31750"/>
                    <a:pt x="2599193" y="26670"/>
                    <a:pt x="2481809" y="26670"/>
                  </a:cubicBezTo>
                  <a:cubicBezTo>
                    <a:pt x="2399640" y="26670"/>
                    <a:pt x="2315123" y="30480"/>
                    <a:pt x="2232954" y="22860"/>
                  </a:cubicBezTo>
                  <a:lnTo>
                    <a:pt x="2209477" y="22860"/>
                  </a:lnTo>
                  <a:cubicBezTo>
                    <a:pt x="2141394" y="26670"/>
                    <a:pt x="2068616" y="31750"/>
                    <a:pt x="1998186" y="33020"/>
                  </a:cubicBezTo>
                  <a:cubicBezTo>
                    <a:pt x="1920712" y="34290"/>
                    <a:pt x="1845586" y="30480"/>
                    <a:pt x="1768112" y="29210"/>
                  </a:cubicBezTo>
                  <a:cubicBezTo>
                    <a:pt x="1695334" y="27940"/>
                    <a:pt x="1622555" y="26670"/>
                    <a:pt x="1552125" y="26670"/>
                  </a:cubicBezTo>
                  <a:cubicBezTo>
                    <a:pt x="1526300" y="26670"/>
                    <a:pt x="1502823" y="27940"/>
                    <a:pt x="1476999" y="26670"/>
                  </a:cubicBezTo>
                  <a:cubicBezTo>
                    <a:pt x="1387787" y="25400"/>
                    <a:pt x="465145" y="22860"/>
                    <a:pt x="373586" y="22860"/>
                  </a:cubicBezTo>
                  <a:cubicBezTo>
                    <a:pt x="293764" y="21590"/>
                    <a:pt x="213943" y="22860"/>
                    <a:pt x="134121" y="22860"/>
                  </a:cubicBezTo>
                  <a:cubicBezTo>
                    <a:pt x="91863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2743"/>
                    <a:pt x="30670" y="137215"/>
                    <a:pt x="33210" y="189985"/>
                  </a:cubicBezTo>
                  <a:cubicBezTo>
                    <a:pt x="35750" y="285311"/>
                    <a:pt x="37020" y="380637"/>
                    <a:pt x="37020" y="475964"/>
                  </a:cubicBezTo>
                  <a:cubicBezTo>
                    <a:pt x="37020" y="537245"/>
                    <a:pt x="35750" y="596824"/>
                    <a:pt x="34480" y="658105"/>
                  </a:cubicBezTo>
                  <a:cubicBezTo>
                    <a:pt x="33210" y="717684"/>
                    <a:pt x="21780" y="1727120"/>
                    <a:pt x="20510" y="1784997"/>
                  </a:cubicBezTo>
                  <a:lnTo>
                    <a:pt x="20510" y="1897346"/>
                  </a:lnTo>
                  <a:cubicBezTo>
                    <a:pt x="20510" y="1982458"/>
                    <a:pt x="19240" y="2069274"/>
                    <a:pt x="19240" y="2154386"/>
                  </a:cubicBezTo>
                  <a:cubicBezTo>
                    <a:pt x="19240" y="2166302"/>
                    <a:pt x="17970" y="2176515"/>
                    <a:pt x="16700" y="2188520"/>
                  </a:cubicBezTo>
                  <a:close/>
                </a:path>
              </a:pathLst>
            </a:custGeom>
            <a:solidFill>
              <a:srgbClr val="5B7450"/>
            </a:solidFill>
          </p:spPr>
        </p:sp>
      </p:grpSp>
      <p:sp>
        <p:nvSpPr>
          <p:cNvPr name="Freeform 7" id="7"/>
          <p:cNvSpPr/>
          <p:nvPr/>
        </p:nvSpPr>
        <p:spPr>
          <a:xfrm flipH="true" flipV="false" rot="0">
            <a:off x="3376869" y="6803911"/>
            <a:ext cx="2012599" cy="2454389"/>
          </a:xfrm>
          <a:custGeom>
            <a:avLst/>
            <a:gdLst/>
            <a:ahLst/>
            <a:cxnLst/>
            <a:rect r="r" b="b" t="t" l="l"/>
            <a:pathLst>
              <a:path h="2454389" w="2012599">
                <a:moveTo>
                  <a:pt x="2012599" y="0"/>
                </a:moveTo>
                <a:lnTo>
                  <a:pt x="0" y="0"/>
                </a:lnTo>
                <a:lnTo>
                  <a:pt x="0" y="2454389"/>
                </a:lnTo>
                <a:lnTo>
                  <a:pt x="2012599" y="2454389"/>
                </a:lnTo>
                <a:lnTo>
                  <a:pt x="201259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1918" y="4222690"/>
            <a:ext cx="2261472" cy="2311914"/>
          </a:xfrm>
          <a:custGeom>
            <a:avLst/>
            <a:gdLst/>
            <a:ahLst/>
            <a:cxnLst/>
            <a:rect r="r" b="b" t="t" l="l"/>
            <a:pathLst>
              <a:path h="2311914" w="2261472">
                <a:moveTo>
                  <a:pt x="0" y="0"/>
                </a:moveTo>
                <a:lnTo>
                  <a:pt x="2261473" y="0"/>
                </a:lnTo>
                <a:lnTo>
                  <a:pt x="2261473" y="2311914"/>
                </a:lnTo>
                <a:lnTo>
                  <a:pt x="0" y="23119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476869" y="7534348"/>
            <a:ext cx="3202093" cy="1408921"/>
          </a:xfrm>
          <a:custGeom>
            <a:avLst/>
            <a:gdLst/>
            <a:ahLst/>
            <a:cxnLst/>
            <a:rect r="r" b="b" t="t" l="l"/>
            <a:pathLst>
              <a:path h="1408921" w="3202093">
                <a:moveTo>
                  <a:pt x="0" y="0"/>
                </a:moveTo>
                <a:lnTo>
                  <a:pt x="3202093" y="0"/>
                </a:lnTo>
                <a:lnTo>
                  <a:pt x="3202093" y="1408921"/>
                </a:lnTo>
                <a:lnTo>
                  <a:pt x="0" y="14089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164738" y="7534348"/>
            <a:ext cx="2523218" cy="1389724"/>
          </a:xfrm>
          <a:custGeom>
            <a:avLst/>
            <a:gdLst/>
            <a:ahLst/>
            <a:cxnLst/>
            <a:rect r="r" b="b" t="t" l="l"/>
            <a:pathLst>
              <a:path h="1389724" w="2523218">
                <a:moveTo>
                  <a:pt x="0" y="0"/>
                </a:moveTo>
                <a:lnTo>
                  <a:pt x="2523217" y="0"/>
                </a:lnTo>
                <a:lnTo>
                  <a:pt x="2523217" y="1389724"/>
                </a:lnTo>
                <a:lnTo>
                  <a:pt x="0" y="13897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21918" y="744815"/>
            <a:ext cx="4696337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⚡ Spark F</a:t>
            </a:r>
            <a:r>
              <a:rPr lang="en-US" sz="6999" strike="noStrike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orward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776446" y="1776690"/>
            <a:ext cx="9892124" cy="6071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One </a:t>
            </a: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small tweak this week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Choose one lesson where a pupil you support may benefit from pre-teaching.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Before the lesson, identify: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3 key words and 1 essential concept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Spend a few minutes introducing them using:</a:t>
            </a:r>
          </a:p>
          <a:p>
            <a:pPr algn="l">
              <a:lnSpc>
                <a:spcPts val="3739"/>
              </a:lnSpc>
            </a:pPr>
            <a:r>
              <a:rPr lang="en-US" b="true" sz="3399" strike="noStrike" u="non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WORD → MEANING → EXAMPLE → USE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Then observe the pupil during the main lesson.</a:t>
            </a:r>
          </a:p>
          <a:p>
            <a:pPr algn="l">
              <a:lnSpc>
                <a:spcPts val="3739"/>
              </a:lnSpc>
            </a:pPr>
            <a:r>
              <a:rPr lang="en-US" sz="3399" strike="noStrike" u="none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Ask yourself: Did familiarity change how confidently they accessed the learning?</a:t>
            </a:r>
          </a:p>
          <a:p>
            <a:pPr algn="l">
              <a:lnSpc>
                <a:spcPts val="3633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797499"/>
            <a:ext cx="16230600" cy="8692002"/>
            <a:chOff x="0" y="0"/>
            <a:chExt cx="4209121" cy="225411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564"/>
              <a:ext cx="4209445" cy="2252142"/>
            </a:xfrm>
            <a:custGeom>
              <a:avLst/>
              <a:gdLst/>
              <a:ahLst/>
              <a:cxnLst/>
              <a:rect r="r" b="b" t="t" l="l"/>
              <a:pathLst>
                <a:path h="2252142" w="4209445">
                  <a:moveTo>
                    <a:pt x="4198961" y="27234"/>
                  </a:moveTo>
                  <a:cubicBezTo>
                    <a:pt x="4190071" y="23424"/>
                    <a:pt x="4181181" y="20884"/>
                    <a:pt x="4172291" y="20884"/>
                  </a:cubicBezTo>
                  <a:cubicBezTo>
                    <a:pt x="4145621" y="19614"/>
                    <a:pt x="4083450" y="19614"/>
                    <a:pt x="4014451" y="17074"/>
                  </a:cubicBezTo>
                  <a:cubicBezTo>
                    <a:pt x="3856737" y="11994"/>
                    <a:pt x="3702309" y="5644"/>
                    <a:pt x="3544596" y="3104"/>
                  </a:cubicBezTo>
                  <a:cubicBezTo>
                    <a:pt x="3416453" y="564"/>
                    <a:pt x="3291597" y="3104"/>
                    <a:pt x="3163455" y="1834"/>
                  </a:cubicBezTo>
                  <a:cubicBezTo>
                    <a:pt x="3107598" y="1834"/>
                    <a:pt x="3051741" y="-706"/>
                    <a:pt x="2995884" y="1834"/>
                  </a:cubicBezTo>
                  <a:cubicBezTo>
                    <a:pt x="2861171" y="9454"/>
                    <a:pt x="2726457" y="10724"/>
                    <a:pt x="2588458" y="8184"/>
                  </a:cubicBezTo>
                  <a:cubicBezTo>
                    <a:pt x="2519458" y="6914"/>
                    <a:pt x="2450458" y="6914"/>
                    <a:pt x="2381459" y="6914"/>
                  </a:cubicBezTo>
                  <a:cubicBezTo>
                    <a:pt x="2256602" y="6914"/>
                    <a:pt x="2131746" y="6914"/>
                    <a:pt x="2006889" y="5644"/>
                  </a:cubicBezTo>
                  <a:cubicBezTo>
                    <a:pt x="1875461" y="4374"/>
                    <a:pt x="580896" y="1834"/>
                    <a:pt x="452754" y="564"/>
                  </a:cubicBezTo>
                  <a:cubicBezTo>
                    <a:pt x="347612" y="-706"/>
                    <a:pt x="245755" y="564"/>
                    <a:pt x="140613" y="564"/>
                  </a:cubicBezTo>
                  <a:cubicBezTo>
                    <a:pt x="68327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35416"/>
                    <a:pt x="16510" y="232779"/>
                    <a:pt x="17780" y="328434"/>
                  </a:cubicBezTo>
                  <a:cubicBezTo>
                    <a:pt x="19050" y="425796"/>
                    <a:pt x="17780" y="523159"/>
                    <a:pt x="16510" y="622230"/>
                  </a:cubicBezTo>
                  <a:cubicBezTo>
                    <a:pt x="15240" y="723009"/>
                    <a:pt x="2540" y="1780334"/>
                    <a:pt x="2540" y="1881113"/>
                  </a:cubicBezTo>
                  <a:cubicBezTo>
                    <a:pt x="2540" y="1980184"/>
                    <a:pt x="1270" y="2079255"/>
                    <a:pt x="0" y="2178326"/>
                  </a:cubicBezTo>
                  <a:cubicBezTo>
                    <a:pt x="0" y="2197532"/>
                    <a:pt x="3810" y="2207692"/>
                    <a:pt x="15240" y="2212772"/>
                  </a:cubicBezTo>
                  <a:cubicBezTo>
                    <a:pt x="22860" y="2216582"/>
                    <a:pt x="31750" y="2219122"/>
                    <a:pt x="40640" y="2220392"/>
                  </a:cubicBezTo>
                  <a:cubicBezTo>
                    <a:pt x="137327" y="2225472"/>
                    <a:pt x="262183" y="2229282"/>
                    <a:pt x="387040" y="2234362"/>
                  </a:cubicBezTo>
                  <a:cubicBezTo>
                    <a:pt x="456040" y="2236902"/>
                    <a:pt x="525039" y="2241982"/>
                    <a:pt x="594039" y="2243252"/>
                  </a:cubicBezTo>
                  <a:cubicBezTo>
                    <a:pt x="709038" y="2245792"/>
                    <a:pt x="1990460" y="2247062"/>
                    <a:pt x="2105460" y="2248332"/>
                  </a:cubicBezTo>
                  <a:cubicBezTo>
                    <a:pt x="2121889" y="2248332"/>
                    <a:pt x="2138317" y="2248332"/>
                    <a:pt x="2154745" y="2248332"/>
                  </a:cubicBezTo>
                  <a:cubicBezTo>
                    <a:pt x="2233602" y="2248332"/>
                    <a:pt x="2315745" y="2247062"/>
                    <a:pt x="2394601" y="2247062"/>
                  </a:cubicBezTo>
                  <a:cubicBezTo>
                    <a:pt x="2486601" y="2247062"/>
                    <a:pt x="2575315" y="2248332"/>
                    <a:pt x="2667314" y="2248332"/>
                  </a:cubicBezTo>
                  <a:cubicBezTo>
                    <a:pt x="2802028" y="2248332"/>
                    <a:pt x="2940027" y="2248332"/>
                    <a:pt x="3074741" y="2248332"/>
                  </a:cubicBezTo>
                  <a:cubicBezTo>
                    <a:pt x="3199597" y="2248332"/>
                    <a:pt x="3324454" y="2249602"/>
                    <a:pt x="3449310" y="2250872"/>
                  </a:cubicBezTo>
                  <a:cubicBezTo>
                    <a:pt x="3505167" y="2250872"/>
                    <a:pt x="3564310" y="2252142"/>
                    <a:pt x="3620167" y="2252142"/>
                  </a:cubicBezTo>
                  <a:cubicBezTo>
                    <a:pt x="3800880" y="2250872"/>
                    <a:pt x="3978308" y="2244522"/>
                    <a:pt x="4149431" y="2244522"/>
                  </a:cubicBezTo>
                  <a:cubicBezTo>
                    <a:pt x="4153241" y="2244522"/>
                    <a:pt x="4158321" y="2241982"/>
                    <a:pt x="4162131" y="2239442"/>
                  </a:cubicBezTo>
                  <a:cubicBezTo>
                    <a:pt x="4167211" y="2235632"/>
                    <a:pt x="4169751" y="2229282"/>
                    <a:pt x="4172291" y="2226742"/>
                  </a:cubicBezTo>
                  <a:cubicBezTo>
                    <a:pt x="4173561" y="2166369"/>
                    <a:pt x="4174831" y="2094628"/>
                    <a:pt x="4176101" y="2022887"/>
                  </a:cubicBezTo>
                  <a:cubicBezTo>
                    <a:pt x="4177371" y="1911859"/>
                    <a:pt x="4187531" y="845993"/>
                    <a:pt x="4188801" y="734966"/>
                  </a:cubicBezTo>
                  <a:cubicBezTo>
                    <a:pt x="4188801" y="668349"/>
                    <a:pt x="4190071" y="601732"/>
                    <a:pt x="4191341" y="535116"/>
                  </a:cubicBezTo>
                  <a:cubicBezTo>
                    <a:pt x="4192611" y="463375"/>
                    <a:pt x="4193881" y="391634"/>
                    <a:pt x="4196421" y="319893"/>
                  </a:cubicBezTo>
                  <a:cubicBezTo>
                    <a:pt x="4197691" y="277190"/>
                    <a:pt x="4197691" y="232779"/>
                    <a:pt x="4202771" y="190076"/>
                  </a:cubicBezTo>
                  <a:cubicBezTo>
                    <a:pt x="4207851" y="138832"/>
                    <a:pt x="4210391" y="89297"/>
                    <a:pt x="4209121" y="43744"/>
                  </a:cubicBezTo>
                  <a:cubicBezTo>
                    <a:pt x="4209121" y="37394"/>
                    <a:pt x="4205311" y="29774"/>
                    <a:pt x="4198961" y="27234"/>
                  </a:cubicBezTo>
                  <a:close/>
                </a:path>
              </a:pathLst>
            </a:custGeom>
            <a:solidFill>
              <a:srgbClr val="64220A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18957" y="1028700"/>
            <a:ext cx="16240562" cy="8229600"/>
            <a:chOff x="0" y="0"/>
            <a:chExt cx="21654083" cy="10972800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13283" y="0"/>
              <a:ext cx="21640800" cy="10972800"/>
              <a:chOff x="0" y="0"/>
              <a:chExt cx="4024515" cy="2040599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-564"/>
                <a:ext cx="4024839" cy="2038624"/>
              </a:xfrm>
              <a:custGeom>
                <a:avLst/>
                <a:gdLst/>
                <a:ahLst/>
                <a:cxnLst/>
                <a:rect r="r" b="b" t="t" l="l"/>
                <a:pathLst>
                  <a:path h="2038624" w="4024839">
                    <a:moveTo>
                      <a:pt x="4014355" y="27234"/>
                    </a:moveTo>
                    <a:cubicBezTo>
                      <a:pt x="4005466" y="23424"/>
                      <a:pt x="3996575" y="20884"/>
                      <a:pt x="3987685" y="20884"/>
                    </a:cubicBezTo>
                    <a:cubicBezTo>
                      <a:pt x="3961016" y="19614"/>
                      <a:pt x="3901553" y="19614"/>
                      <a:pt x="3835672" y="17074"/>
                    </a:cubicBezTo>
                    <a:cubicBezTo>
                      <a:pt x="3685086" y="11994"/>
                      <a:pt x="3537637" y="5644"/>
                      <a:pt x="3387050" y="3104"/>
                    </a:cubicBezTo>
                    <a:cubicBezTo>
                      <a:pt x="3264699" y="564"/>
                      <a:pt x="3145485" y="3104"/>
                      <a:pt x="3023133" y="1834"/>
                    </a:cubicBezTo>
                    <a:cubicBezTo>
                      <a:pt x="2969801" y="1834"/>
                      <a:pt x="2916468" y="-706"/>
                      <a:pt x="2863136" y="1834"/>
                    </a:cubicBezTo>
                    <a:cubicBezTo>
                      <a:pt x="2734510" y="9454"/>
                      <a:pt x="2605884" y="10724"/>
                      <a:pt x="2474121" y="8184"/>
                    </a:cubicBezTo>
                    <a:cubicBezTo>
                      <a:pt x="2408239" y="6914"/>
                      <a:pt x="2342358" y="6914"/>
                      <a:pt x="2276477" y="6914"/>
                    </a:cubicBezTo>
                    <a:cubicBezTo>
                      <a:pt x="2157262" y="6914"/>
                      <a:pt x="2038048" y="6914"/>
                      <a:pt x="1918834" y="5644"/>
                    </a:cubicBezTo>
                    <a:cubicBezTo>
                      <a:pt x="1793346" y="4374"/>
                      <a:pt x="557283" y="1834"/>
                      <a:pt x="434932" y="564"/>
                    </a:cubicBezTo>
                    <a:cubicBezTo>
                      <a:pt x="334541" y="-706"/>
                      <a:pt x="237288" y="564"/>
                      <a:pt x="136897" y="564"/>
                    </a:cubicBezTo>
                    <a:cubicBezTo>
                      <a:pt x="67878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8356"/>
                      <a:pt x="16510" y="215929"/>
                      <a:pt x="17780" y="301966"/>
                    </a:cubicBezTo>
                    <a:cubicBezTo>
                      <a:pt x="19050" y="389540"/>
                      <a:pt x="17780" y="477113"/>
                      <a:pt x="16510" y="566223"/>
                    </a:cubicBezTo>
                    <a:cubicBezTo>
                      <a:pt x="15240" y="656870"/>
                      <a:pt x="2540" y="1607888"/>
                      <a:pt x="2540" y="1698534"/>
                    </a:cubicBezTo>
                    <a:cubicBezTo>
                      <a:pt x="2540" y="1787644"/>
                      <a:pt x="1270" y="1876754"/>
                      <a:pt x="0" y="1965864"/>
                    </a:cubicBezTo>
                    <a:cubicBezTo>
                      <a:pt x="0" y="1984013"/>
                      <a:pt x="3810" y="1994173"/>
                      <a:pt x="15240" y="1999253"/>
                    </a:cubicBezTo>
                    <a:cubicBezTo>
                      <a:pt x="22860" y="2003063"/>
                      <a:pt x="31750" y="2005603"/>
                      <a:pt x="40640" y="2006873"/>
                    </a:cubicBezTo>
                    <a:cubicBezTo>
                      <a:pt x="133760" y="2011953"/>
                      <a:pt x="252974" y="2015763"/>
                      <a:pt x="372188" y="2020843"/>
                    </a:cubicBezTo>
                    <a:cubicBezTo>
                      <a:pt x="438069" y="2023383"/>
                      <a:pt x="503951" y="2028463"/>
                      <a:pt x="569832" y="2029733"/>
                    </a:cubicBezTo>
                    <a:cubicBezTo>
                      <a:pt x="679635" y="2032273"/>
                      <a:pt x="1903148" y="2033543"/>
                      <a:pt x="2012951" y="2034813"/>
                    </a:cubicBezTo>
                    <a:cubicBezTo>
                      <a:pt x="2028637" y="2034813"/>
                      <a:pt x="2044323" y="2034813"/>
                      <a:pt x="2060009" y="2034813"/>
                    </a:cubicBezTo>
                    <a:cubicBezTo>
                      <a:pt x="2135302" y="2034813"/>
                      <a:pt x="2213732" y="2033543"/>
                      <a:pt x="2289025" y="2033543"/>
                    </a:cubicBezTo>
                    <a:cubicBezTo>
                      <a:pt x="2376867" y="2033543"/>
                      <a:pt x="2461572" y="2034813"/>
                      <a:pt x="2549414" y="2034813"/>
                    </a:cubicBezTo>
                    <a:cubicBezTo>
                      <a:pt x="2678040" y="2034813"/>
                      <a:pt x="2809803" y="2034813"/>
                      <a:pt x="2938429" y="2034813"/>
                    </a:cubicBezTo>
                    <a:cubicBezTo>
                      <a:pt x="3057643" y="2034813"/>
                      <a:pt x="3176857" y="2036083"/>
                      <a:pt x="3296071" y="2037353"/>
                    </a:cubicBezTo>
                    <a:cubicBezTo>
                      <a:pt x="3349404" y="2037353"/>
                      <a:pt x="3405874" y="2038623"/>
                      <a:pt x="3459206" y="2038623"/>
                    </a:cubicBezTo>
                    <a:cubicBezTo>
                      <a:pt x="3631753" y="2037353"/>
                      <a:pt x="3801163" y="2031003"/>
                      <a:pt x="3964825" y="2031003"/>
                    </a:cubicBezTo>
                    <a:cubicBezTo>
                      <a:pt x="3968635" y="2031003"/>
                      <a:pt x="3973716" y="2028463"/>
                      <a:pt x="3977525" y="2025923"/>
                    </a:cubicBezTo>
                    <a:cubicBezTo>
                      <a:pt x="3982605" y="2022113"/>
                      <a:pt x="3985146" y="2015763"/>
                      <a:pt x="3987685" y="2013223"/>
                    </a:cubicBezTo>
                    <a:cubicBezTo>
                      <a:pt x="3988955" y="1955109"/>
                      <a:pt x="3990225" y="1890581"/>
                      <a:pt x="3991496" y="1826054"/>
                    </a:cubicBezTo>
                    <a:cubicBezTo>
                      <a:pt x="3992766" y="1726189"/>
                      <a:pt x="4002925" y="767489"/>
                      <a:pt x="4004196" y="667624"/>
                    </a:cubicBezTo>
                    <a:cubicBezTo>
                      <a:pt x="4004196" y="607705"/>
                      <a:pt x="4005466" y="547787"/>
                      <a:pt x="4006735" y="487868"/>
                    </a:cubicBezTo>
                    <a:cubicBezTo>
                      <a:pt x="4008005" y="423340"/>
                      <a:pt x="4009275" y="358812"/>
                      <a:pt x="4011816" y="294284"/>
                    </a:cubicBezTo>
                    <a:cubicBezTo>
                      <a:pt x="4013085" y="255875"/>
                      <a:pt x="4013085" y="215929"/>
                      <a:pt x="4018166" y="177520"/>
                    </a:cubicBezTo>
                    <a:cubicBezTo>
                      <a:pt x="4023246" y="131428"/>
                      <a:pt x="4025785" y="86873"/>
                      <a:pt x="4024516" y="43744"/>
                    </a:cubicBezTo>
                    <a:cubicBezTo>
                      <a:pt x="4024516" y="37394"/>
                      <a:pt x="4020705" y="29774"/>
                      <a:pt x="4014355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7" id="7"/>
            <p:cNvSpPr/>
            <p:nvPr/>
          </p:nvSpPr>
          <p:spPr>
            <a:xfrm flipH="false" flipV="false" rot="-5400000">
              <a:off x="-289823" y="723601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5"/>
                  </a:lnTo>
                  <a:lnTo>
                    <a:pt x="0" y="63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237520" y="2931434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5"/>
                  </a:lnTo>
                  <a:lnTo>
                    <a:pt x="0" y="63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5400000">
              <a:off x="-263671" y="5139267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5"/>
                  </a:lnTo>
                  <a:lnTo>
                    <a:pt x="0" y="63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5400000">
              <a:off x="-289823" y="7347099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6"/>
                  </a:lnTo>
                  <a:lnTo>
                    <a:pt x="0" y="637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5400000">
              <a:off x="-315974" y="9554932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6"/>
                  </a:lnTo>
                  <a:lnTo>
                    <a:pt x="0" y="637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20609457" y="9554932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6"/>
                  </a:lnTo>
                  <a:lnTo>
                    <a:pt x="0" y="637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5400000">
              <a:off x="20557154" y="7347099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6"/>
                  </a:lnTo>
                  <a:lnTo>
                    <a:pt x="0" y="637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5400000">
              <a:off x="20583306" y="5139267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2" y="0"/>
                  </a:lnTo>
                  <a:lnTo>
                    <a:pt x="1269032" y="637085"/>
                  </a:lnTo>
                  <a:lnTo>
                    <a:pt x="0" y="63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5400000">
              <a:off x="20609457" y="2931434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5"/>
                  </a:lnTo>
                  <a:lnTo>
                    <a:pt x="0" y="63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5400000">
              <a:off x="20701023" y="719340"/>
              <a:ext cx="1269033" cy="637085"/>
            </a:xfrm>
            <a:custGeom>
              <a:avLst/>
              <a:gdLst/>
              <a:ahLst/>
              <a:cxnLst/>
              <a:rect r="r" b="b" t="t" l="l"/>
              <a:pathLst>
                <a:path h="637085" w="1269033">
                  <a:moveTo>
                    <a:pt x="0" y="0"/>
                  </a:moveTo>
                  <a:lnTo>
                    <a:pt x="1269033" y="0"/>
                  </a:lnTo>
                  <a:lnTo>
                    <a:pt x="1269033" y="637085"/>
                  </a:lnTo>
                  <a:lnTo>
                    <a:pt x="0" y="63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15461823" y="0"/>
            <a:ext cx="2663469" cy="1874114"/>
          </a:xfrm>
          <a:custGeom>
            <a:avLst/>
            <a:gdLst/>
            <a:ahLst/>
            <a:cxnLst/>
            <a:rect r="r" b="b" t="t" l="l"/>
            <a:pathLst>
              <a:path h="1874114" w="2663469">
                <a:moveTo>
                  <a:pt x="0" y="0"/>
                </a:moveTo>
                <a:lnTo>
                  <a:pt x="2663469" y="0"/>
                </a:lnTo>
                <a:lnTo>
                  <a:pt x="2663469" y="1874114"/>
                </a:lnTo>
                <a:lnTo>
                  <a:pt x="0" y="1874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331589" y="1874114"/>
            <a:ext cx="12899542" cy="6286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3"/>
              </a:lnSpc>
            </a:pPr>
            <a:r>
              <a:rPr lang="en-US" sz="3494">
                <a:solidFill>
                  <a:srgbClr val="2E2C2B"/>
                </a:solidFill>
                <a:latin typeface="Monterchi"/>
                <a:ea typeface="Monterchi"/>
                <a:cs typeface="Monterchi"/>
                <a:sym typeface="Monterchi"/>
              </a:rPr>
              <a:t>Before you leave...</a:t>
            </a:r>
          </a:p>
          <a:p>
            <a:pPr algn="l">
              <a:lnSpc>
                <a:spcPts val="4193"/>
              </a:lnSpc>
            </a:pPr>
            <a:r>
              <a:rPr lang="en-US" sz="3494">
                <a:solidFill>
                  <a:srgbClr val="2E2C2B"/>
                </a:solidFill>
                <a:latin typeface="Monterchi"/>
                <a:ea typeface="Monterchi"/>
                <a:cs typeface="Monterchi"/>
                <a:sym typeface="Monterchi"/>
              </a:rPr>
              <a:t>1. Which pupils might benefit most f</a:t>
            </a:r>
            <a:r>
              <a:rPr lang="en-US" sz="3494">
                <a:solidFill>
                  <a:srgbClr val="2E2C2B"/>
                </a:solidFill>
                <a:latin typeface="Monterchi"/>
                <a:ea typeface="Monterchi"/>
                <a:cs typeface="Monterchi"/>
                <a:sym typeface="Monterchi"/>
              </a:rPr>
              <a:t>rom carefully targeted pre-teaching?</a:t>
            </a:r>
          </a:p>
          <a:p>
            <a:pPr algn="l">
              <a:lnSpc>
                <a:spcPts val="4193"/>
              </a:lnSpc>
            </a:pPr>
          </a:p>
          <a:p>
            <a:pPr algn="l">
              <a:lnSpc>
                <a:spcPts val="4193"/>
              </a:lnSpc>
            </a:pPr>
            <a:r>
              <a:rPr lang="en-US" sz="3494">
                <a:solidFill>
                  <a:srgbClr val="2E2C2B"/>
                </a:solidFill>
                <a:latin typeface="Monterchi"/>
                <a:ea typeface="Monterchi"/>
                <a:cs typeface="Monterchi"/>
                <a:sym typeface="Monterchi"/>
              </a:rPr>
              <a:t>2. How effectively do I currently identify the vocabulary that creates barriers?</a:t>
            </a:r>
          </a:p>
          <a:p>
            <a:pPr algn="l">
              <a:lnSpc>
                <a:spcPts val="4193"/>
              </a:lnSpc>
            </a:pPr>
          </a:p>
          <a:p>
            <a:pPr algn="l">
              <a:lnSpc>
                <a:spcPts val="4193"/>
              </a:lnSpc>
            </a:pPr>
            <a:r>
              <a:rPr lang="en-US" sz="3494">
                <a:solidFill>
                  <a:srgbClr val="2E2C2B"/>
                </a:solidFill>
                <a:latin typeface="Monterchi"/>
                <a:ea typeface="Monterchi"/>
                <a:cs typeface="Monterchi"/>
                <a:sym typeface="Monterchi"/>
              </a:rPr>
              <a:t>3. Am I connecting new vocabulary to pupils' existing knowledge?</a:t>
            </a:r>
          </a:p>
          <a:p>
            <a:pPr algn="l">
              <a:lnSpc>
                <a:spcPts val="4193"/>
              </a:lnSpc>
            </a:pPr>
          </a:p>
          <a:p>
            <a:pPr algn="l">
              <a:lnSpc>
                <a:spcPts val="4193"/>
              </a:lnSpc>
            </a:pPr>
            <a:r>
              <a:rPr lang="en-US" sz="3494">
                <a:solidFill>
                  <a:srgbClr val="2E2C2B"/>
                </a:solidFill>
                <a:latin typeface="Monterchi"/>
                <a:ea typeface="Monterchi"/>
                <a:cs typeface="Monterchi"/>
                <a:sym typeface="Monterchi"/>
              </a:rPr>
              <a:t>4. How could communication between teachers and TAs make pre-teaching more purposeful?</a:t>
            </a:r>
          </a:p>
          <a:p>
            <a:pPr algn="l">
              <a:lnSpc>
                <a:spcPts val="4193"/>
              </a:lnSpc>
            </a:pPr>
          </a:p>
          <a:p>
            <a:pPr algn="l">
              <a:lnSpc>
                <a:spcPts val="4193"/>
              </a:lnSpc>
            </a:pPr>
            <a:r>
              <a:rPr lang="en-US" sz="3494">
                <a:solidFill>
                  <a:srgbClr val="2E2C2B"/>
                </a:solidFill>
                <a:latin typeface="Monterchi"/>
                <a:ea typeface="Monterchi"/>
                <a:cs typeface="Monterchi"/>
                <a:sym typeface="Monterchi"/>
              </a:rPr>
              <a:t>Complete the sentence:</a:t>
            </a:r>
          </a:p>
          <a:p>
            <a:pPr algn="l" marL="0" indent="0" lvl="1">
              <a:lnSpc>
                <a:spcPts val="4193"/>
              </a:lnSpc>
            </a:pPr>
            <a:r>
              <a:rPr lang="en-US" sz="3494">
                <a:solidFill>
                  <a:srgbClr val="2E2C2B"/>
                </a:solidFill>
                <a:latin typeface="Monterchi"/>
                <a:ea typeface="Monterchi"/>
                <a:cs typeface="Monterchi"/>
                <a:sym typeface="Monterchi"/>
              </a:rPr>
              <a:t>“One change I will make to pre-teaching this week is…”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3460035" y="7945964"/>
            <a:ext cx="4970470" cy="2187007"/>
          </a:xfrm>
          <a:custGeom>
            <a:avLst/>
            <a:gdLst/>
            <a:ahLst/>
            <a:cxnLst/>
            <a:rect r="r" b="b" t="t" l="l"/>
            <a:pathLst>
              <a:path h="2187007" w="4970470">
                <a:moveTo>
                  <a:pt x="0" y="0"/>
                </a:moveTo>
                <a:lnTo>
                  <a:pt x="4970470" y="0"/>
                </a:lnTo>
                <a:lnTo>
                  <a:pt x="4970470" y="2187007"/>
                </a:lnTo>
                <a:lnTo>
                  <a:pt x="0" y="21870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F5C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282264" y="1533979"/>
            <a:ext cx="12977036" cy="8435600"/>
            <a:chOff x="0" y="0"/>
            <a:chExt cx="17302714" cy="1124746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7302714" cy="11247467"/>
              <a:chOff x="0" y="0"/>
              <a:chExt cx="2656681" cy="172695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2657004" cy="1724975"/>
              </a:xfrm>
              <a:custGeom>
                <a:avLst/>
                <a:gdLst/>
                <a:ahLst/>
                <a:cxnLst/>
                <a:rect r="r" b="b" t="t" l="l"/>
                <a:pathLst>
                  <a:path h="1724975" w="2657004">
                    <a:moveTo>
                      <a:pt x="2646521" y="27234"/>
                    </a:moveTo>
                    <a:cubicBezTo>
                      <a:pt x="2637631" y="23424"/>
                      <a:pt x="2628741" y="20884"/>
                      <a:pt x="2619851" y="20884"/>
                    </a:cubicBezTo>
                    <a:cubicBezTo>
                      <a:pt x="2593181" y="19614"/>
                      <a:pt x="2553789" y="19614"/>
                      <a:pt x="2511011" y="17074"/>
                    </a:cubicBezTo>
                    <a:cubicBezTo>
                      <a:pt x="2413234" y="11994"/>
                      <a:pt x="2317494" y="5644"/>
                      <a:pt x="2219717" y="3104"/>
                    </a:cubicBezTo>
                    <a:cubicBezTo>
                      <a:pt x="2140274" y="564"/>
                      <a:pt x="2062867" y="3104"/>
                      <a:pt x="1983423" y="1834"/>
                    </a:cubicBezTo>
                    <a:cubicBezTo>
                      <a:pt x="1948794" y="1834"/>
                      <a:pt x="1914164" y="-706"/>
                      <a:pt x="1879535" y="1834"/>
                    </a:cubicBezTo>
                    <a:cubicBezTo>
                      <a:pt x="1796017" y="9454"/>
                      <a:pt x="1712499" y="10724"/>
                      <a:pt x="1626944" y="8184"/>
                    </a:cubicBezTo>
                    <a:cubicBezTo>
                      <a:pt x="1584167" y="6914"/>
                      <a:pt x="1541390" y="6914"/>
                      <a:pt x="1498612" y="6914"/>
                    </a:cubicBezTo>
                    <a:cubicBezTo>
                      <a:pt x="1421205" y="6914"/>
                      <a:pt x="1343799" y="6914"/>
                      <a:pt x="1266392" y="5644"/>
                    </a:cubicBezTo>
                    <a:cubicBezTo>
                      <a:pt x="1184911" y="4374"/>
                      <a:pt x="382325" y="1834"/>
                      <a:pt x="302882" y="564"/>
                    </a:cubicBezTo>
                    <a:cubicBezTo>
                      <a:pt x="237697" y="-706"/>
                      <a:pt x="174549" y="564"/>
                      <a:pt x="109365" y="564"/>
                    </a:cubicBezTo>
                    <a:cubicBezTo>
                      <a:pt x="64550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7984"/>
                      <a:pt x="16510" y="191177"/>
                      <a:pt x="17780" y="263087"/>
                    </a:cubicBezTo>
                    <a:cubicBezTo>
                      <a:pt x="19050" y="336281"/>
                      <a:pt x="17780" y="409474"/>
                      <a:pt x="16510" y="483952"/>
                    </a:cubicBezTo>
                    <a:cubicBezTo>
                      <a:pt x="15240" y="559714"/>
                      <a:pt x="2540" y="1354572"/>
                      <a:pt x="2540" y="1430334"/>
                    </a:cubicBezTo>
                    <a:cubicBezTo>
                      <a:pt x="2540" y="1504812"/>
                      <a:pt x="1270" y="1579290"/>
                      <a:pt x="0" y="1653768"/>
                    </a:cubicBezTo>
                    <a:cubicBezTo>
                      <a:pt x="0" y="1670364"/>
                      <a:pt x="3810" y="1680524"/>
                      <a:pt x="15240" y="1685604"/>
                    </a:cubicBezTo>
                    <a:cubicBezTo>
                      <a:pt x="22860" y="1689414"/>
                      <a:pt x="31750" y="1691954"/>
                      <a:pt x="40640" y="1693224"/>
                    </a:cubicBezTo>
                    <a:cubicBezTo>
                      <a:pt x="107328" y="1698304"/>
                      <a:pt x="184734" y="1702114"/>
                      <a:pt x="262141" y="1707194"/>
                    </a:cubicBezTo>
                    <a:cubicBezTo>
                      <a:pt x="304918" y="1709734"/>
                      <a:pt x="347696" y="1714814"/>
                      <a:pt x="390473" y="1716084"/>
                    </a:cubicBezTo>
                    <a:cubicBezTo>
                      <a:pt x="461769" y="1718624"/>
                      <a:pt x="1256207" y="1719894"/>
                      <a:pt x="1327503" y="1721164"/>
                    </a:cubicBezTo>
                    <a:cubicBezTo>
                      <a:pt x="1337688" y="1721164"/>
                      <a:pt x="1347873" y="1721164"/>
                      <a:pt x="1358058" y="1721164"/>
                    </a:cubicBezTo>
                    <a:cubicBezTo>
                      <a:pt x="1406946" y="1721164"/>
                      <a:pt x="1457872" y="1719894"/>
                      <a:pt x="1506760" y="1719894"/>
                    </a:cubicBezTo>
                    <a:cubicBezTo>
                      <a:pt x="1563797" y="1719894"/>
                      <a:pt x="1618796" y="1721164"/>
                      <a:pt x="1675833" y="1721164"/>
                    </a:cubicBezTo>
                    <a:cubicBezTo>
                      <a:pt x="1759351" y="1721164"/>
                      <a:pt x="1844906" y="1721164"/>
                      <a:pt x="1928423" y="1721164"/>
                    </a:cubicBezTo>
                    <a:cubicBezTo>
                      <a:pt x="2005830" y="1721164"/>
                      <a:pt x="2083237" y="1722434"/>
                      <a:pt x="2160644" y="1723704"/>
                    </a:cubicBezTo>
                    <a:cubicBezTo>
                      <a:pt x="2195273" y="1723704"/>
                      <a:pt x="2231940" y="1724974"/>
                      <a:pt x="2266569" y="1724974"/>
                    </a:cubicBezTo>
                    <a:cubicBezTo>
                      <a:pt x="2378605" y="1723704"/>
                      <a:pt x="2488604" y="1717354"/>
                      <a:pt x="2596991" y="1717354"/>
                    </a:cubicBezTo>
                    <a:cubicBezTo>
                      <a:pt x="2600801" y="1717354"/>
                      <a:pt x="2605881" y="1714814"/>
                      <a:pt x="2609691" y="1712274"/>
                    </a:cubicBezTo>
                    <a:cubicBezTo>
                      <a:pt x="2614771" y="1708464"/>
                      <a:pt x="2617311" y="1702114"/>
                      <a:pt x="2619851" y="1699574"/>
                    </a:cubicBezTo>
                    <a:cubicBezTo>
                      <a:pt x="2621121" y="1644779"/>
                      <a:pt x="2622391" y="1590847"/>
                      <a:pt x="2623661" y="1536914"/>
                    </a:cubicBezTo>
                    <a:cubicBezTo>
                      <a:pt x="2624931" y="1453448"/>
                      <a:pt x="2635091" y="652169"/>
                      <a:pt x="2636361" y="568703"/>
                    </a:cubicBezTo>
                    <a:cubicBezTo>
                      <a:pt x="2636361" y="518623"/>
                      <a:pt x="2637631" y="468543"/>
                      <a:pt x="2638901" y="418463"/>
                    </a:cubicBezTo>
                    <a:cubicBezTo>
                      <a:pt x="2640171" y="364531"/>
                      <a:pt x="2641441" y="310599"/>
                      <a:pt x="2643981" y="256666"/>
                    </a:cubicBezTo>
                    <a:cubicBezTo>
                      <a:pt x="2645251" y="224564"/>
                      <a:pt x="2645251" y="191177"/>
                      <a:pt x="2650331" y="159075"/>
                    </a:cubicBezTo>
                    <a:cubicBezTo>
                      <a:pt x="2655411" y="120552"/>
                      <a:pt x="2657951" y="83313"/>
                      <a:pt x="2656681" y="43744"/>
                    </a:cubicBezTo>
                    <a:cubicBezTo>
                      <a:pt x="2656681" y="37394"/>
                      <a:pt x="2652871" y="29774"/>
                      <a:pt x="2646521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351033" y="1183256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1" y="0"/>
                  </a:lnTo>
                  <a:lnTo>
                    <a:pt x="1537051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382707" y="3857379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351033" y="6531501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1" y="0"/>
                  </a:lnTo>
                  <a:lnTo>
                    <a:pt x="1537051" y="771637"/>
                  </a:lnTo>
                  <a:lnTo>
                    <a:pt x="0" y="771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382707" y="9205624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6037466" y="9292575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16037466" y="6618452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16037466" y="3944329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7"/>
                  </a:lnTo>
                  <a:lnTo>
                    <a:pt x="0" y="771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6148371" y="1270206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7"/>
                  </a:lnTo>
                  <a:lnTo>
                    <a:pt x="0" y="771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328687" y="2095953"/>
            <a:ext cx="11178398" cy="7430572"/>
            <a:chOff x="0" y="0"/>
            <a:chExt cx="2479706" cy="16483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2449226" cy="1624195"/>
            </a:xfrm>
            <a:custGeom>
              <a:avLst/>
              <a:gdLst/>
              <a:ahLst/>
              <a:cxnLst/>
              <a:rect r="r" b="b" t="t" l="l"/>
              <a:pathLst>
                <a:path h="1624195" w="2449226">
                  <a:moveTo>
                    <a:pt x="1270" y="0"/>
                  </a:moveTo>
                  <a:lnTo>
                    <a:pt x="2449226" y="15240"/>
                  </a:lnTo>
                  <a:lnTo>
                    <a:pt x="2417476" y="1624195"/>
                  </a:lnTo>
                  <a:lnTo>
                    <a:pt x="883725" y="1624195"/>
                  </a:lnTo>
                  <a:lnTo>
                    <a:pt x="0" y="1597525"/>
                  </a:lnTo>
                  <a:lnTo>
                    <a:pt x="11430" y="5296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2476336" cy="1648325"/>
            </a:xfrm>
            <a:custGeom>
              <a:avLst/>
              <a:gdLst/>
              <a:ahLst/>
              <a:cxnLst/>
              <a:rect r="r" b="b" t="t" l="l"/>
              <a:pathLst>
                <a:path h="1648325" w="2476336">
                  <a:moveTo>
                    <a:pt x="2443066" y="1622925"/>
                  </a:moveTo>
                  <a:cubicBezTo>
                    <a:pt x="2440526" y="1626735"/>
                    <a:pt x="2436716" y="1631815"/>
                    <a:pt x="2432906" y="1635625"/>
                  </a:cubicBezTo>
                  <a:cubicBezTo>
                    <a:pt x="2429096" y="1638165"/>
                    <a:pt x="2424016" y="1640705"/>
                    <a:pt x="2420206" y="1640705"/>
                  </a:cubicBezTo>
                  <a:cubicBezTo>
                    <a:pt x="2330197" y="1639435"/>
                    <a:pt x="2227573" y="1645785"/>
                    <a:pt x="2123048" y="1648325"/>
                  </a:cubicBezTo>
                  <a:cubicBezTo>
                    <a:pt x="2090740" y="1648325"/>
                    <a:pt x="2056532" y="1647055"/>
                    <a:pt x="2024224" y="1647055"/>
                  </a:cubicBezTo>
                  <a:cubicBezTo>
                    <a:pt x="1952007" y="1645785"/>
                    <a:pt x="1879789" y="1644515"/>
                    <a:pt x="1807572" y="1644515"/>
                  </a:cubicBezTo>
                  <a:lnTo>
                    <a:pt x="1571916" y="1644515"/>
                  </a:lnTo>
                  <a:cubicBezTo>
                    <a:pt x="1518703" y="1644515"/>
                    <a:pt x="1467391" y="1643245"/>
                    <a:pt x="1414178" y="1643245"/>
                  </a:cubicBezTo>
                  <a:cubicBezTo>
                    <a:pt x="1368568" y="1643245"/>
                    <a:pt x="1321056" y="1643245"/>
                    <a:pt x="1275445" y="1644515"/>
                  </a:cubicBezTo>
                  <a:lnTo>
                    <a:pt x="1246938" y="1644515"/>
                  </a:lnTo>
                  <a:cubicBezTo>
                    <a:pt x="1180422" y="1643245"/>
                    <a:pt x="439246" y="1641975"/>
                    <a:pt x="372730" y="1639435"/>
                  </a:cubicBezTo>
                  <a:cubicBezTo>
                    <a:pt x="332820" y="1638165"/>
                    <a:pt x="292911" y="1633085"/>
                    <a:pt x="253001" y="1630545"/>
                  </a:cubicBezTo>
                  <a:cubicBezTo>
                    <a:pt x="180784" y="1625465"/>
                    <a:pt x="108567" y="1621655"/>
                    <a:pt x="40830" y="1616575"/>
                  </a:cubicBezTo>
                  <a:cubicBezTo>
                    <a:pt x="31940" y="1615305"/>
                    <a:pt x="23050" y="1612765"/>
                    <a:pt x="15430" y="1608955"/>
                  </a:cubicBezTo>
                  <a:cubicBezTo>
                    <a:pt x="4000" y="1603875"/>
                    <a:pt x="-1080" y="1592445"/>
                    <a:pt x="190" y="1577419"/>
                  </a:cubicBezTo>
                  <a:cubicBezTo>
                    <a:pt x="1460" y="1506622"/>
                    <a:pt x="2730" y="1434605"/>
                    <a:pt x="2730" y="1363808"/>
                  </a:cubicBezTo>
                  <a:cubicBezTo>
                    <a:pt x="4000" y="1291790"/>
                    <a:pt x="16700" y="536216"/>
                    <a:pt x="16700" y="464199"/>
                  </a:cubicBezTo>
                  <a:cubicBezTo>
                    <a:pt x="17970" y="394622"/>
                    <a:pt x="19240" y="325046"/>
                    <a:pt x="17970" y="254249"/>
                  </a:cubicBezTo>
                  <a:cubicBezTo>
                    <a:pt x="16700" y="184673"/>
                    <a:pt x="15430" y="116317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68657" y="3810"/>
                    <a:pt x="110467" y="2540"/>
                  </a:cubicBezTo>
                  <a:cubicBezTo>
                    <a:pt x="169381" y="0"/>
                    <a:pt x="230196" y="0"/>
                    <a:pt x="289110" y="0"/>
                  </a:cubicBezTo>
                  <a:cubicBezTo>
                    <a:pt x="363227" y="1270"/>
                    <a:pt x="1112006" y="3810"/>
                    <a:pt x="1186124" y="5080"/>
                  </a:cubicBezTo>
                  <a:cubicBezTo>
                    <a:pt x="1258341" y="6350"/>
                    <a:pt x="1330558" y="6350"/>
                    <a:pt x="1402776" y="6350"/>
                  </a:cubicBezTo>
                  <a:cubicBezTo>
                    <a:pt x="1442685" y="6350"/>
                    <a:pt x="1482595" y="6350"/>
                    <a:pt x="1522504" y="7620"/>
                  </a:cubicBezTo>
                  <a:cubicBezTo>
                    <a:pt x="1600423" y="10160"/>
                    <a:pt x="1680242" y="8890"/>
                    <a:pt x="1758160" y="1270"/>
                  </a:cubicBezTo>
                  <a:cubicBezTo>
                    <a:pt x="1790468" y="-1270"/>
                    <a:pt x="1822776" y="1270"/>
                    <a:pt x="1855084" y="1270"/>
                  </a:cubicBezTo>
                  <a:cubicBezTo>
                    <a:pt x="1927301" y="1270"/>
                    <a:pt x="1999518" y="0"/>
                    <a:pt x="2071735" y="2540"/>
                  </a:cubicBezTo>
                  <a:cubicBezTo>
                    <a:pt x="2162957" y="5080"/>
                    <a:pt x="2252278" y="12700"/>
                    <a:pt x="2343500" y="16510"/>
                  </a:cubicBezTo>
                  <a:cubicBezTo>
                    <a:pt x="2383410" y="19050"/>
                    <a:pt x="2411316" y="17780"/>
                    <a:pt x="2437986" y="20320"/>
                  </a:cubicBezTo>
                  <a:cubicBezTo>
                    <a:pt x="2446876" y="21590"/>
                    <a:pt x="2455766" y="24130"/>
                    <a:pt x="2464656" y="26670"/>
                  </a:cubicBezTo>
                  <a:cubicBezTo>
                    <a:pt x="2472276" y="29210"/>
                    <a:pt x="2476086" y="35560"/>
                    <a:pt x="2476086" y="45720"/>
                  </a:cubicBezTo>
                  <a:cubicBezTo>
                    <a:pt x="2477356" y="83360"/>
                    <a:pt x="2473546" y="119979"/>
                    <a:pt x="2469736" y="156598"/>
                  </a:cubicBezTo>
                  <a:cubicBezTo>
                    <a:pt x="2465926" y="187114"/>
                    <a:pt x="2464656" y="218850"/>
                    <a:pt x="2463386" y="249366"/>
                  </a:cubicBezTo>
                  <a:cubicBezTo>
                    <a:pt x="2460846" y="300633"/>
                    <a:pt x="2459576" y="351900"/>
                    <a:pt x="2458306" y="403167"/>
                  </a:cubicBezTo>
                  <a:cubicBezTo>
                    <a:pt x="2457036" y="450771"/>
                    <a:pt x="2455766" y="498376"/>
                    <a:pt x="2455766" y="545981"/>
                  </a:cubicBezTo>
                  <a:cubicBezTo>
                    <a:pt x="2455766" y="625322"/>
                    <a:pt x="2444336" y="1387000"/>
                    <a:pt x="2443066" y="1466341"/>
                  </a:cubicBezTo>
                  <a:cubicBezTo>
                    <a:pt x="2445606" y="1517608"/>
                    <a:pt x="2444336" y="1568875"/>
                    <a:pt x="2443066" y="1622925"/>
                  </a:cubicBezTo>
                  <a:close/>
                  <a:moveTo>
                    <a:pt x="16700" y="1592445"/>
                  </a:moveTo>
                  <a:cubicBezTo>
                    <a:pt x="21780" y="1593715"/>
                    <a:pt x="28130" y="1596255"/>
                    <a:pt x="35750" y="1596255"/>
                  </a:cubicBezTo>
                  <a:cubicBezTo>
                    <a:pt x="106666" y="1601335"/>
                    <a:pt x="184585" y="1606415"/>
                    <a:pt x="260603" y="1610225"/>
                  </a:cubicBezTo>
                  <a:cubicBezTo>
                    <a:pt x="296712" y="1612765"/>
                    <a:pt x="332820" y="1616575"/>
                    <a:pt x="370829" y="1617845"/>
                  </a:cubicBezTo>
                  <a:cubicBezTo>
                    <a:pt x="395535" y="1619115"/>
                    <a:pt x="1094902" y="1615305"/>
                    <a:pt x="1117708" y="1616575"/>
                  </a:cubicBezTo>
                  <a:cubicBezTo>
                    <a:pt x="1157617" y="1617845"/>
                    <a:pt x="1197527" y="1620385"/>
                    <a:pt x="1237436" y="1621655"/>
                  </a:cubicBezTo>
                  <a:cubicBezTo>
                    <a:pt x="1256441" y="1622925"/>
                    <a:pt x="1273545" y="1622925"/>
                    <a:pt x="1292549" y="1622925"/>
                  </a:cubicBezTo>
                  <a:cubicBezTo>
                    <a:pt x="1378070" y="1622925"/>
                    <a:pt x="1461690" y="1621655"/>
                    <a:pt x="1547210" y="1622925"/>
                  </a:cubicBezTo>
                  <a:cubicBezTo>
                    <a:pt x="1579518" y="1622925"/>
                    <a:pt x="1613726" y="1625465"/>
                    <a:pt x="1646034" y="1625465"/>
                  </a:cubicBezTo>
                  <a:cubicBezTo>
                    <a:pt x="1695446" y="1625465"/>
                    <a:pt x="1742957" y="1621655"/>
                    <a:pt x="1792368" y="1621655"/>
                  </a:cubicBezTo>
                  <a:cubicBezTo>
                    <a:pt x="1851283" y="1621655"/>
                    <a:pt x="1908296" y="1622925"/>
                    <a:pt x="1967210" y="1622925"/>
                  </a:cubicBezTo>
                  <a:cubicBezTo>
                    <a:pt x="2045129" y="1622925"/>
                    <a:pt x="2124948" y="1622925"/>
                    <a:pt x="2202866" y="1621655"/>
                  </a:cubicBezTo>
                  <a:cubicBezTo>
                    <a:pt x="2273184" y="1620385"/>
                    <a:pt x="2341600" y="1617845"/>
                    <a:pt x="2404966" y="1615305"/>
                  </a:cubicBezTo>
                  <a:cubicBezTo>
                    <a:pt x="2410046" y="1615305"/>
                    <a:pt x="2415126" y="1612765"/>
                    <a:pt x="2421476" y="1611495"/>
                  </a:cubicBezTo>
                  <a:cubicBezTo>
                    <a:pt x="2421476" y="1598795"/>
                    <a:pt x="2422746" y="1586095"/>
                    <a:pt x="2422746" y="1573757"/>
                  </a:cubicBezTo>
                  <a:lnTo>
                    <a:pt x="2422746" y="1535917"/>
                  </a:lnTo>
                  <a:cubicBezTo>
                    <a:pt x="2424016" y="1473665"/>
                    <a:pt x="2426556" y="1410192"/>
                    <a:pt x="2425286" y="1347939"/>
                  </a:cubicBezTo>
                  <a:cubicBezTo>
                    <a:pt x="2424016" y="1260054"/>
                    <a:pt x="2436716" y="491052"/>
                    <a:pt x="2440526" y="403167"/>
                  </a:cubicBezTo>
                  <a:cubicBezTo>
                    <a:pt x="2443066" y="351900"/>
                    <a:pt x="2445606" y="300633"/>
                    <a:pt x="2445606" y="249366"/>
                  </a:cubicBezTo>
                  <a:cubicBezTo>
                    <a:pt x="2445606" y="206644"/>
                    <a:pt x="2446876" y="165142"/>
                    <a:pt x="2454496" y="123641"/>
                  </a:cubicBezTo>
                  <a:cubicBezTo>
                    <a:pt x="2458306" y="99228"/>
                    <a:pt x="2460846" y="74815"/>
                    <a:pt x="2455766" y="48260"/>
                  </a:cubicBezTo>
                  <a:cubicBezTo>
                    <a:pt x="2448146" y="48260"/>
                    <a:pt x="2441796" y="46990"/>
                    <a:pt x="2434176" y="46990"/>
                  </a:cubicBezTo>
                  <a:cubicBezTo>
                    <a:pt x="2401156" y="44450"/>
                    <a:pt x="2356803" y="44450"/>
                    <a:pt x="2305491" y="39370"/>
                  </a:cubicBezTo>
                  <a:cubicBezTo>
                    <a:pt x="2210468" y="31750"/>
                    <a:pt x="2113545" y="26670"/>
                    <a:pt x="2018523" y="26670"/>
                  </a:cubicBezTo>
                  <a:cubicBezTo>
                    <a:pt x="1952007" y="26670"/>
                    <a:pt x="1883590" y="30480"/>
                    <a:pt x="1817075" y="22860"/>
                  </a:cubicBezTo>
                  <a:lnTo>
                    <a:pt x="1798070" y="22860"/>
                  </a:lnTo>
                  <a:cubicBezTo>
                    <a:pt x="1742957" y="26670"/>
                    <a:pt x="1684043" y="31750"/>
                    <a:pt x="1627029" y="33020"/>
                  </a:cubicBezTo>
                  <a:cubicBezTo>
                    <a:pt x="1564314" y="34290"/>
                    <a:pt x="1503500" y="30480"/>
                    <a:pt x="1440785" y="29210"/>
                  </a:cubicBezTo>
                  <a:cubicBezTo>
                    <a:pt x="1381871" y="27940"/>
                    <a:pt x="1322957" y="26670"/>
                    <a:pt x="1265943" y="26670"/>
                  </a:cubicBezTo>
                  <a:cubicBezTo>
                    <a:pt x="1245038" y="26670"/>
                    <a:pt x="1226033" y="27940"/>
                    <a:pt x="1205128" y="26670"/>
                  </a:cubicBezTo>
                  <a:cubicBezTo>
                    <a:pt x="1132911" y="25400"/>
                    <a:pt x="386033" y="22860"/>
                    <a:pt x="311915" y="22860"/>
                  </a:cubicBezTo>
                  <a:cubicBezTo>
                    <a:pt x="247300" y="21590"/>
                    <a:pt x="182684" y="22860"/>
                    <a:pt x="118069" y="22860"/>
                  </a:cubicBezTo>
                  <a:cubicBezTo>
                    <a:pt x="83861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698"/>
                    <a:pt x="30670" y="118758"/>
                    <a:pt x="33210" y="156598"/>
                  </a:cubicBezTo>
                  <a:cubicBezTo>
                    <a:pt x="35750" y="224954"/>
                    <a:pt x="37020" y="293309"/>
                    <a:pt x="37020" y="361665"/>
                  </a:cubicBezTo>
                  <a:cubicBezTo>
                    <a:pt x="37020" y="405608"/>
                    <a:pt x="35750" y="448330"/>
                    <a:pt x="34480" y="492273"/>
                  </a:cubicBezTo>
                  <a:cubicBezTo>
                    <a:pt x="33210" y="534995"/>
                    <a:pt x="21780" y="1258833"/>
                    <a:pt x="20510" y="1300334"/>
                  </a:cubicBezTo>
                  <a:lnTo>
                    <a:pt x="20510" y="1380897"/>
                  </a:lnTo>
                  <a:cubicBezTo>
                    <a:pt x="20510" y="1441928"/>
                    <a:pt x="19240" y="1504181"/>
                    <a:pt x="19240" y="1565213"/>
                  </a:cubicBezTo>
                  <a:cubicBezTo>
                    <a:pt x="19240" y="1573757"/>
                    <a:pt x="17970" y="1581081"/>
                    <a:pt x="16700" y="1592445"/>
                  </a:cubicBezTo>
                  <a:close/>
                </a:path>
              </a:pathLst>
            </a:custGeom>
            <a:solidFill>
              <a:srgbClr val="9F5C21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5624013" y="2516125"/>
            <a:ext cx="10587745" cy="701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During a short pre-teaching session, a pupil tells you they are often left at home alone in the evening while their parent goes out. What should you do?</a:t>
            </a:r>
          </a:p>
          <a:p>
            <a:pPr algn="l">
              <a:lnSpc>
                <a:spcPts val="3720"/>
              </a:lnSpc>
            </a:pPr>
          </a:p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A. Ask the pupil how often this happens and exactly how long they are left alone.</a:t>
            </a:r>
          </a:p>
          <a:p>
            <a:pPr algn="l">
              <a:lnSpc>
                <a:spcPts val="3720"/>
              </a:lnSpc>
            </a:pPr>
          </a:p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B. Tell the pupil that children should never be left home alone.</a:t>
            </a:r>
          </a:p>
          <a:p>
            <a:pPr algn="l">
              <a:lnSpc>
                <a:spcPts val="3720"/>
              </a:lnSpc>
            </a:pPr>
          </a:p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C. Listen calmly, record what the pupil has told you accurately and report the concern to the DSL in line with your school's safeguarding procedures.</a:t>
            </a:r>
          </a:p>
          <a:p>
            <a:pPr algn="l">
              <a:lnSpc>
                <a:spcPts val="3720"/>
              </a:lnSpc>
            </a:pPr>
          </a:p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D. Contact the parent to clarify what the pupil means before raising a concern.</a:t>
            </a:r>
          </a:p>
          <a:p>
            <a:pPr algn="l">
              <a:lnSpc>
                <a:spcPts val="3720"/>
              </a:lnSpc>
            </a:pPr>
          </a:p>
        </p:txBody>
      </p:sp>
      <p:sp>
        <p:nvSpPr>
          <p:cNvPr name="Freeform 17" id="17"/>
          <p:cNvSpPr/>
          <p:nvPr/>
        </p:nvSpPr>
        <p:spPr>
          <a:xfrm flipH="true" flipV="false" rot="0">
            <a:off x="0" y="5504947"/>
            <a:ext cx="3921284" cy="4782053"/>
          </a:xfrm>
          <a:custGeom>
            <a:avLst/>
            <a:gdLst/>
            <a:ahLst/>
            <a:cxnLst/>
            <a:rect r="r" b="b" t="t" l="l"/>
            <a:pathLst>
              <a:path h="4782053" w="3921284">
                <a:moveTo>
                  <a:pt x="3921284" y="0"/>
                </a:moveTo>
                <a:lnTo>
                  <a:pt x="0" y="0"/>
                </a:lnTo>
                <a:lnTo>
                  <a:pt x="0" y="4782053"/>
                </a:lnTo>
                <a:lnTo>
                  <a:pt x="3921284" y="4782053"/>
                </a:lnTo>
                <a:lnTo>
                  <a:pt x="392128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37172" y="92611"/>
            <a:ext cx="1623060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Safeguarding Spark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16945" y="1960084"/>
            <a:ext cx="17164280" cy="7082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  <a:hlinkClick r:id="rId2" tooltip="https://educationendowmentfoundation.org.uk/education-evidence/guidance-reports/teaching-assistants?utm_source=chatgpt.com"/>
              </a:rPr>
              <a:t>EEF – Making Best Use of Teaching Assistants</a:t>
            </a: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  <a:hlinkClick r:id="rId3" tooltip="https://educationendowmentfoundation.org.uk/education-evidence/guidance-reports/send?utm_source=chatgpt.com"/>
              </a:rPr>
              <a:t>EEF – Special Educational Needs in Mainstream Schools</a:t>
            </a: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  <a:hlinkClick r:id="rId4" tooltip="https://educationendowmentfoundation.org.uk/education-evidence/guidance-reports/literacy-ks2?utm_source=chatgpt.com"/>
              </a:rPr>
              <a:t>EEF – Improving Literacy in Key Stage 2</a:t>
            </a: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</a:p>
          <a:p>
            <a:pPr algn="ctr">
              <a:lnSpc>
                <a:spcPts val="3739"/>
              </a:lnSpc>
              <a:spcBef>
                <a:spcPct val="0"/>
              </a:spcBef>
            </a:pPr>
            <a:r>
              <a:rPr lang="en-US" sz="3399" u="sng">
                <a:solidFill>
                  <a:srgbClr val="FFF8E3"/>
                </a:solidFill>
                <a:latin typeface="Monterchi"/>
                <a:ea typeface="Monterchi"/>
                <a:cs typeface="Monterchi"/>
                <a:sym typeface="Monterchi"/>
                <a:hlinkClick r:id="rId5" tooltip="https://educationendowmentfoundation.org.uk/education-evidence/teaching-learning-toolkit/oral-language-interventions?utm_source=chatgpt.com"/>
              </a:rPr>
              <a:t>EEF Teaching and Learning Toolkit – Oral Language Interventions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289816" y="337667"/>
            <a:ext cx="1660518" cy="1660518"/>
          </a:xfrm>
          <a:custGeom>
            <a:avLst/>
            <a:gdLst/>
            <a:ahLst/>
            <a:cxnLst/>
            <a:rect r="r" b="b" t="t" l="l"/>
            <a:pathLst>
              <a:path h="1660518" w="1660518">
                <a:moveTo>
                  <a:pt x="0" y="0"/>
                </a:moveTo>
                <a:lnTo>
                  <a:pt x="1660517" y="0"/>
                </a:lnTo>
                <a:lnTo>
                  <a:pt x="1660517" y="1660517"/>
                </a:lnTo>
                <a:lnTo>
                  <a:pt x="0" y="16605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45345" y="441325"/>
            <a:ext cx="12997311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Ev</a:t>
            </a:r>
            <a:r>
              <a:rPr lang="en-US" sz="6999" strike="noStrike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idence &amp; Research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31519" y="1028700"/>
            <a:ext cx="16427781" cy="8229600"/>
            <a:chOff x="0" y="0"/>
            <a:chExt cx="4260256" cy="213420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564"/>
              <a:ext cx="4260580" cy="2132227"/>
            </a:xfrm>
            <a:custGeom>
              <a:avLst/>
              <a:gdLst/>
              <a:ahLst/>
              <a:cxnLst/>
              <a:rect r="r" b="b" t="t" l="l"/>
              <a:pathLst>
                <a:path h="2132227" w="4260580">
                  <a:moveTo>
                    <a:pt x="4250096" y="27234"/>
                  </a:moveTo>
                  <a:cubicBezTo>
                    <a:pt x="4241206" y="23424"/>
                    <a:pt x="4232316" y="20884"/>
                    <a:pt x="4223426" y="20884"/>
                  </a:cubicBezTo>
                  <a:cubicBezTo>
                    <a:pt x="4196756" y="19614"/>
                    <a:pt x="4133835" y="19614"/>
                    <a:pt x="4063972" y="17074"/>
                  </a:cubicBezTo>
                  <a:cubicBezTo>
                    <a:pt x="3904284" y="11994"/>
                    <a:pt x="3747924" y="5644"/>
                    <a:pt x="3588236" y="3104"/>
                  </a:cubicBezTo>
                  <a:cubicBezTo>
                    <a:pt x="3458489" y="564"/>
                    <a:pt x="3332070" y="3104"/>
                    <a:pt x="3202324" y="1834"/>
                  </a:cubicBezTo>
                  <a:cubicBezTo>
                    <a:pt x="3145767" y="1834"/>
                    <a:pt x="3089211" y="-706"/>
                    <a:pt x="3032655" y="1834"/>
                  </a:cubicBezTo>
                  <a:cubicBezTo>
                    <a:pt x="2896255" y="9454"/>
                    <a:pt x="2759855" y="10724"/>
                    <a:pt x="2620129" y="8184"/>
                  </a:cubicBezTo>
                  <a:cubicBezTo>
                    <a:pt x="2550265" y="6914"/>
                    <a:pt x="2480402" y="6914"/>
                    <a:pt x="2410539" y="6914"/>
                  </a:cubicBezTo>
                  <a:cubicBezTo>
                    <a:pt x="2284119" y="6914"/>
                    <a:pt x="2157700" y="6914"/>
                    <a:pt x="2031280" y="5644"/>
                  </a:cubicBezTo>
                  <a:cubicBezTo>
                    <a:pt x="1898207" y="4374"/>
                    <a:pt x="587437" y="1834"/>
                    <a:pt x="457691" y="564"/>
                  </a:cubicBezTo>
                  <a:cubicBezTo>
                    <a:pt x="351232" y="-706"/>
                    <a:pt x="248100" y="564"/>
                    <a:pt x="141642" y="564"/>
                  </a:cubicBezTo>
                  <a:cubicBezTo>
                    <a:pt x="68452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31451"/>
                    <a:pt x="16510" y="223316"/>
                    <a:pt x="17780" y="313569"/>
                  </a:cubicBezTo>
                  <a:cubicBezTo>
                    <a:pt x="19050" y="405434"/>
                    <a:pt x="17780" y="497299"/>
                    <a:pt x="16510" y="590776"/>
                  </a:cubicBezTo>
                  <a:cubicBezTo>
                    <a:pt x="15240" y="685864"/>
                    <a:pt x="2540" y="1683485"/>
                    <a:pt x="2540" y="1778573"/>
                  </a:cubicBezTo>
                  <a:cubicBezTo>
                    <a:pt x="2540" y="1872050"/>
                    <a:pt x="1270" y="1965527"/>
                    <a:pt x="0" y="2059003"/>
                  </a:cubicBezTo>
                  <a:cubicBezTo>
                    <a:pt x="0" y="2077616"/>
                    <a:pt x="3810" y="2087776"/>
                    <a:pt x="15240" y="2092856"/>
                  </a:cubicBezTo>
                  <a:cubicBezTo>
                    <a:pt x="22860" y="2096666"/>
                    <a:pt x="31750" y="2099206"/>
                    <a:pt x="40640" y="2100476"/>
                  </a:cubicBezTo>
                  <a:cubicBezTo>
                    <a:pt x="138315" y="2105556"/>
                    <a:pt x="264734" y="2109366"/>
                    <a:pt x="391154" y="2114446"/>
                  </a:cubicBezTo>
                  <a:cubicBezTo>
                    <a:pt x="461017" y="2116986"/>
                    <a:pt x="530881" y="2122066"/>
                    <a:pt x="600744" y="2123336"/>
                  </a:cubicBezTo>
                  <a:cubicBezTo>
                    <a:pt x="717183" y="2125876"/>
                    <a:pt x="2014646" y="2127146"/>
                    <a:pt x="2131085" y="2128416"/>
                  </a:cubicBezTo>
                  <a:cubicBezTo>
                    <a:pt x="2147719" y="2128416"/>
                    <a:pt x="2164353" y="2128416"/>
                    <a:pt x="2180987" y="2128416"/>
                  </a:cubicBezTo>
                  <a:cubicBezTo>
                    <a:pt x="2260831" y="2128416"/>
                    <a:pt x="2344002" y="2127146"/>
                    <a:pt x="2423846" y="2127146"/>
                  </a:cubicBezTo>
                  <a:cubicBezTo>
                    <a:pt x="2516997" y="2127146"/>
                    <a:pt x="2606821" y="2128416"/>
                    <a:pt x="2699972" y="2128416"/>
                  </a:cubicBezTo>
                  <a:cubicBezTo>
                    <a:pt x="2836372" y="2128416"/>
                    <a:pt x="2976099" y="2128416"/>
                    <a:pt x="3112499" y="2128416"/>
                  </a:cubicBezTo>
                  <a:cubicBezTo>
                    <a:pt x="3238918" y="2128416"/>
                    <a:pt x="3365338" y="2129686"/>
                    <a:pt x="3491757" y="2130956"/>
                  </a:cubicBezTo>
                  <a:cubicBezTo>
                    <a:pt x="3548313" y="2130956"/>
                    <a:pt x="3608196" y="2132226"/>
                    <a:pt x="3664752" y="2132226"/>
                  </a:cubicBezTo>
                  <a:cubicBezTo>
                    <a:pt x="3847728" y="2130956"/>
                    <a:pt x="4027377" y="2124606"/>
                    <a:pt x="4200566" y="2124606"/>
                  </a:cubicBezTo>
                  <a:cubicBezTo>
                    <a:pt x="4204376" y="2124606"/>
                    <a:pt x="4209456" y="2122066"/>
                    <a:pt x="4213266" y="2119526"/>
                  </a:cubicBezTo>
                  <a:cubicBezTo>
                    <a:pt x="4218346" y="2115716"/>
                    <a:pt x="4220886" y="2109366"/>
                    <a:pt x="4223426" y="2106826"/>
                  </a:cubicBezTo>
                  <a:cubicBezTo>
                    <a:pt x="4224696" y="2047722"/>
                    <a:pt x="4225966" y="1980032"/>
                    <a:pt x="4227236" y="1912342"/>
                  </a:cubicBezTo>
                  <a:cubicBezTo>
                    <a:pt x="4228506" y="1807584"/>
                    <a:pt x="4238666" y="801904"/>
                    <a:pt x="4239936" y="697146"/>
                  </a:cubicBezTo>
                  <a:cubicBezTo>
                    <a:pt x="4239936" y="634291"/>
                    <a:pt x="4241206" y="571436"/>
                    <a:pt x="4242476" y="508581"/>
                  </a:cubicBezTo>
                  <a:cubicBezTo>
                    <a:pt x="4243746" y="440891"/>
                    <a:pt x="4245016" y="373201"/>
                    <a:pt x="4247556" y="305511"/>
                  </a:cubicBezTo>
                  <a:cubicBezTo>
                    <a:pt x="4248826" y="265219"/>
                    <a:pt x="4248826" y="223316"/>
                    <a:pt x="4253906" y="183024"/>
                  </a:cubicBezTo>
                  <a:cubicBezTo>
                    <a:pt x="4258986" y="134674"/>
                    <a:pt x="4261526" y="87936"/>
                    <a:pt x="4260256" y="43744"/>
                  </a:cubicBezTo>
                  <a:cubicBezTo>
                    <a:pt x="4260256" y="37394"/>
                    <a:pt x="4256446" y="29774"/>
                    <a:pt x="4250096" y="27234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98942" y="1258738"/>
            <a:ext cx="15669206" cy="7769524"/>
            <a:chOff x="0" y="0"/>
            <a:chExt cx="4526400" cy="2244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6510" y="11430"/>
              <a:ext cx="4495920" cy="2220271"/>
            </a:xfrm>
            <a:custGeom>
              <a:avLst/>
              <a:gdLst/>
              <a:ahLst/>
              <a:cxnLst/>
              <a:rect r="r" b="b" t="t" l="l"/>
              <a:pathLst>
                <a:path h="2220271" w="4495920">
                  <a:moveTo>
                    <a:pt x="1270" y="0"/>
                  </a:moveTo>
                  <a:lnTo>
                    <a:pt x="4495920" y="15240"/>
                  </a:lnTo>
                  <a:lnTo>
                    <a:pt x="4464170" y="2220271"/>
                  </a:lnTo>
                  <a:lnTo>
                    <a:pt x="1626218" y="2220271"/>
                  </a:lnTo>
                  <a:lnTo>
                    <a:pt x="0" y="2193601"/>
                  </a:lnTo>
                  <a:lnTo>
                    <a:pt x="11430" y="714765"/>
                  </a:lnTo>
                  <a:close/>
                </a:path>
              </a:pathLst>
            </a:custGeom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080" y="0"/>
              <a:ext cx="4523030" cy="2244401"/>
            </a:xfrm>
            <a:custGeom>
              <a:avLst/>
              <a:gdLst/>
              <a:ahLst/>
              <a:cxnLst/>
              <a:rect r="r" b="b" t="t" l="l"/>
              <a:pathLst>
                <a:path h="2244401" w="4523030">
                  <a:moveTo>
                    <a:pt x="4489760" y="2219001"/>
                  </a:moveTo>
                  <a:cubicBezTo>
                    <a:pt x="4487220" y="2222811"/>
                    <a:pt x="4483410" y="2227891"/>
                    <a:pt x="4479600" y="2231701"/>
                  </a:cubicBezTo>
                  <a:cubicBezTo>
                    <a:pt x="4475790" y="2234241"/>
                    <a:pt x="4470710" y="2236781"/>
                    <a:pt x="4466900" y="2236781"/>
                  </a:cubicBezTo>
                  <a:cubicBezTo>
                    <a:pt x="4323765" y="2235511"/>
                    <a:pt x="4131421" y="2241861"/>
                    <a:pt x="3935517" y="2244401"/>
                  </a:cubicBezTo>
                  <a:cubicBezTo>
                    <a:pt x="3874964" y="2244401"/>
                    <a:pt x="3810850" y="2243131"/>
                    <a:pt x="3750297" y="2243131"/>
                  </a:cubicBezTo>
                  <a:cubicBezTo>
                    <a:pt x="3614945" y="2241861"/>
                    <a:pt x="3479592" y="2240591"/>
                    <a:pt x="3344240" y="2240591"/>
                  </a:cubicBezTo>
                  <a:lnTo>
                    <a:pt x="2902563" y="2240591"/>
                  </a:lnTo>
                  <a:cubicBezTo>
                    <a:pt x="2802829" y="2240591"/>
                    <a:pt x="2706658" y="2239321"/>
                    <a:pt x="2606924" y="2239321"/>
                  </a:cubicBezTo>
                  <a:cubicBezTo>
                    <a:pt x="2521439" y="2239321"/>
                    <a:pt x="2432391" y="2239321"/>
                    <a:pt x="2346905" y="2240591"/>
                  </a:cubicBezTo>
                  <a:lnTo>
                    <a:pt x="2293477" y="2240591"/>
                  </a:lnTo>
                  <a:cubicBezTo>
                    <a:pt x="2168810" y="2239321"/>
                    <a:pt x="779666" y="2238051"/>
                    <a:pt x="654999" y="2235511"/>
                  </a:cubicBezTo>
                  <a:cubicBezTo>
                    <a:pt x="580199" y="2234241"/>
                    <a:pt x="505399" y="2229161"/>
                    <a:pt x="430599" y="2226621"/>
                  </a:cubicBezTo>
                  <a:cubicBezTo>
                    <a:pt x="295246" y="2221541"/>
                    <a:pt x="159894" y="2217731"/>
                    <a:pt x="40830" y="2212651"/>
                  </a:cubicBezTo>
                  <a:cubicBezTo>
                    <a:pt x="31940" y="2211381"/>
                    <a:pt x="23050" y="2208841"/>
                    <a:pt x="15430" y="2205031"/>
                  </a:cubicBezTo>
                  <a:cubicBezTo>
                    <a:pt x="4000" y="2199951"/>
                    <a:pt x="-1080" y="2188521"/>
                    <a:pt x="190" y="2171409"/>
                  </a:cubicBezTo>
                  <a:cubicBezTo>
                    <a:pt x="1460" y="2072678"/>
                    <a:pt x="2730" y="1972245"/>
                    <a:pt x="2730" y="1873515"/>
                  </a:cubicBezTo>
                  <a:cubicBezTo>
                    <a:pt x="4000" y="1773082"/>
                    <a:pt x="16700" y="719386"/>
                    <a:pt x="16700" y="618953"/>
                  </a:cubicBezTo>
                  <a:cubicBezTo>
                    <a:pt x="17970" y="521925"/>
                    <a:pt x="19240" y="424896"/>
                    <a:pt x="17970" y="326165"/>
                  </a:cubicBezTo>
                  <a:cubicBezTo>
                    <a:pt x="16700" y="229137"/>
                    <a:pt x="15430" y="133811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85094" y="3810"/>
                    <a:pt x="163456" y="2540"/>
                  </a:cubicBezTo>
                  <a:cubicBezTo>
                    <a:pt x="273875" y="0"/>
                    <a:pt x="387856" y="0"/>
                    <a:pt x="498275" y="0"/>
                  </a:cubicBezTo>
                  <a:cubicBezTo>
                    <a:pt x="637190" y="1270"/>
                    <a:pt x="2040581" y="3810"/>
                    <a:pt x="2179496" y="5080"/>
                  </a:cubicBezTo>
                  <a:cubicBezTo>
                    <a:pt x="2314848" y="6350"/>
                    <a:pt x="2450201" y="6350"/>
                    <a:pt x="2585553" y="6350"/>
                  </a:cubicBezTo>
                  <a:cubicBezTo>
                    <a:pt x="2660353" y="6350"/>
                    <a:pt x="2735153" y="6350"/>
                    <a:pt x="2809953" y="7620"/>
                  </a:cubicBezTo>
                  <a:cubicBezTo>
                    <a:pt x="2955991" y="10160"/>
                    <a:pt x="3105592" y="8890"/>
                    <a:pt x="3251630" y="1270"/>
                  </a:cubicBezTo>
                  <a:cubicBezTo>
                    <a:pt x="3312182" y="-1270"/>
                    <a:pt x="3372735" y="1270"/>
                    <a:pt x="3433287" y="1270"/>
                  </a:cubicBezTo>
                  <a:cubicBezTo>
                    <a:pt x="3568640" y="1270"/>
                    <a:pt x="3703992" y="0"/>
                    <a:pt x="3839345" y="2540"/>
                  </a:cubicBezTo>
                  <a:cubicBezTo>
                    <a:pt x="4010316" y="5080"/>
                    <a:pt x="4177726" y="12700"/>
                    <a:pt x="4348698" y="16510"/>
                  </a:cubicBezTo>
                  <a:cubicBezTo>
                    <a:pt x="4423498" y="19050"/>
                    <a:pt x="4458010" y="17780"/>
                    <a:pt x="4484680" y="20320"/>
                  </a:cubicBezTo>
                  <a:cubicBezTo>
                    <a:pt x="4493570" y="21590"/>
                    <a:pt x="4502460" y="24130"/>
                    <a:pt x="4511350" y="26670"/>
                  </a:cubicBezTo>
                  <a:cubicBezTo>
                    <a:pt x="4518970" y="29210"/>
                    <a:pt x="4522780" y="35560"/>
                    <a:pt x="4522780" y="45720"/>
                  </a:cubicBezTo>
                  <a:cubicBezTo>
                    <a:pt x="4524050" y="87850"/>
                    <a:pt x="4520240" y="138917"/>
                    <a:pt x="4516430" y="189985"/>
                  </a:cubicBezTo>
                  <a:cubicBezTo>
                    <a:pt x="4512620" y="232541"/>
                    <a:pt x="4511350" y="276800"/>
                    <a:pt x="4510080" y="319356"/>
                  </a:cubicBezTo>
                  <a:cubicBezTo>
                    <a:pt x="4507540" y="390851"/>
                    <a:pt x="4506270" y="462346"/>
                    <a:pt x="4505000" y="533840"/>
                  </a:cubicBezTo>
                  <a:cubicBezTo>
                    <a:pt x="4503730" y="600228"/>
                    <a:pt x="4502460" y="666616"/>
                    <a:pt x="4502460" y="733004"/>
                  </a:cubicBezTo>
                  <a:cubicBezTo>
                    <a:pt x="4502460" y="843651"/>
                    <a:pt x="4491030" y="1905857"/>
                    <a:pt x="4489760" y="2016504"/>
                  </a:cubicBezTo>
                  <a:cubicBezTo>
                    <a:pt x="4492300" y="2087998"/>
                    <a:pt x="4491030" y="2159493"/>
                    <a:pt x="4489760" y="2219001"/>
                  </a:cubicBezTo>
                  <a:close/>
                  <a:moveTo>
                    <a:pt x="16700" y="2188520"/>
                  </a:moveTo>
                  <a:cubicBezTo>
                    <a:pt x="21780" y="2189791"/>
                    <a:pt x="28130" y="2192331"/>
                    <a:pt x="35750" y="2192331"/>
                  </a:cubicBezTo>
                  <a:cubicBezTo>
                    <a:pt x="156332" y="2197410"/>
                    <a:pt x="302370" y="2202491"/>
                    <a:pt x="444847" y="2206300"/>
                  </a:cubicBezTo>
                  <a:cubicBezTo>
                    <a:pt x="512523" y="2208841"/>
                    <a:pt x="580199" y="2212650"/>
                    <a:pt x="651437" y="2213920"/>
                  </a:cubicBezTo>
                  <a:cubicBezTo>
                    <a:pt x="697742" y="2215191"/>
                    <a:pt x="2008524" y="2211381"/>
                    <a:pt x="2051267" y="2212650"/>
                  </a:cubicBezTo>
                  <a:cubicBezTo>
                    <a:pt x="2126067" y="2213920"/>
                    <a:pt x="2200867" y="2216460"/>
                    <a:pt x="2275667" y="2217731"/>
                  </a:cubicBezTo>
                  <a:cubicBezTo>
                    <a:pt x="2311286" y="2219000"/>
                    <a:pt x="2343344" y="2219000"/>
                    <a:pt x="2378963" y="2219000"/>
                  </a:cubicBezTo>
                  <a:cubicBezTo>
                    <a:pt x="2539248" y="2219000"/>
                    <a:pt x="2695972" y="2217731"/>
                    <a:pt x="2856258" y="2219000"/>
                  </a:cubicBezTo>
                  <a:cubicBezTo>
                    <a:pt x="2916810" y="2219000"/>
                    <a:pt x="2980925" y="2221541"/>
                    <a:pt x="3041477" y="2221541"/>
                  </a:cubicBezTo>
                  <a:cubicBezTo>
                    <a:pt x="3134087" y="2221541"/>
                    <a:pt x="3223135" y="2217731"/>
                    <a:pt x="3315744" y="2217731"/>
                  </a:cubicBezTo>
                  <a:cubicBezTo>
                    <a:pt x="3426163" y="2217731"/>
                    <a:pt x="3533021" y="2219000"/>
                    <a:pt x="3643440" y="2219000"/>
                  </a:cubicBezTo>
                  <a:cubicBezTo>
                    <a:pt x="3789478" y="2219000"/>
                    <a:pt x="3939078" y="2219000"/>
                    <a:pt x="4085116" y="2217731"/>
                  </a:cubicBezTo>
                  <a:cubicBezTo>
                    <a:pt x="4216907" y="2216460"/>
                    <a:pt x="4345136" y="2213920"/>
                    <a:pt x="4451660" y="2211381"/>
                  </a:cubicBezTo>
                  <a:cubicBezTo>
                    <a:pt x="4456740" y="2211381"/>
                    <a:pt x="4461820" y="2208841"/>
                    <a:pt x="4468170" y="2207570"/>
                  </a:cubicBezTo>
                  <a:cubicBezTo>
                    <a:pt x="4468170" y="2194870"/>
                    <a:pt x="4469440" y="2182170"/>
                    <a:pt x="4469440" y="2166302"/>
                  </a:cubicBezTo>
                  <a:lnTo>
                    <a:pt x="4469440" y="2113532"/>
                  </a:lnTo>
                  <a:cubicBezTo>
                    <a:pt x="4470710" y="2026717"/>
                    <a:pt x="4473250" y="1938200"/>
                    <a:pt x="4471980" y="1851385"/>
                  </a:cubicBezTo>
                  <a:cubicBezTo>
                    <a:pt x="4470710" y="1728823"/>
                    <a:pt x="4483410" y="656403"/>
                    <a:pt x="4487220" y="533840"/>
                  </a:cubicBezTo>
                  <a:cubicBezTo>
                    <a:pt x="4489760" y="462346"/>
                    <a:pt x="4492300" y="390851"/>
                    <a:pt x="4492300" y="319356"/>
                  </a:cubicBezTo>
                  <a:cubicBezTo>
                    <a:pt x="4492300" y="259777"/>
                    <a:pt x="4493570" y="201901"/>
                    <a:pt x="4501190" y="144024"/>
                  </a:cubicBezTo>
                  <a:cubicBezTo>
                    <a:pt x="4505000" y="109979"/>
                    <a:pt x="4507540" y="75934"/>
                    <a:pt x="4502460" y="48260"/>
                  </a:cubicBezTo>
                  <a:cubicBezTo>
                    <a:pt x="4494840" y="48260"/>
                    <a:pt x="4488490" y="46990"/>
                    <a:pt x="4480870" y="46990"/>
                  </a:cubicBezTo>
                  <a:cubicBezTo>
                    <a:pt x="4447850" y="44450"/>
                    <a:pt x="4373631" y="44450"/>
                    <a:pt x="4277459" y="39370"/>
                  </a:cubicBezTo>
                  <a:cubicBezTo>
                    <a:pt x="4099364" y="31750"/>
                    <a:pt x="3917707" y="26670"/>
                    <a:pt x="3739611" y="26670"/>
                  </a:cubicBezTo>
                  <a:cubicBezTo>
                    <a:pt x="3614945" y="26670"/>
                    <a:pt x="3486716" y="30480"/>
                    <a:pt x="3362049" y="22860"/>
                  </a:cubicBezTo>
                  <a:lnTo>
                    <a:pt x="3326430" y="22860"/>
                  </a:lnTo>
                  <a:cubicBezTo>
                    <a:pt x="3223135" y="26670"/>
                    <a:pt x="3112716" y="31750"/>
                    <a:pt x="3005858" y="33020"/>
                  </a:cubicBezTo>
                  <a:cubicBezTo>
                    <a:pt x="2888315" y="34290"/>
                    <a:pt x="2774334" y="30480"/>
                    <a:pt x="2656791" y="29210"/>
                  </a:cubicBezTo>
                  <a:cubicBezTo>
                    <a:pt x="2546372" y="27940"/>
                    <a:pt x="2435953" y="26670"/>
                    <a:pt x="2329096" y="26670"/>
                  </a:cubicBezTo>
                  <a:cubicBezTo>
                    <a:pt x="2289915" y="26670"/>
                    <a:pt x="2254296" y="27940"/>
                    <a:pt x="2215115" y="26670"/>
                  </a:cubicBezTo>
                  <a:cubicBezTo>
                    <a:pt x="2079762" y="25400"/>
                    <a:pt x="679933" y="22860"/>
                    <a:pt x="541018" y="22860"/>
                  </a:cubicBezTo>
                  <a:cubicBezTo>
                    <a:pt x="419913" y="21590"/>
                    <a:pt x="298808" y="22860"/>
                    <a:pt x="177703" y="22860"/>
                  </a:cubicBezTo>
                  <a:cubicBezTo>
                    <a:pt x="113589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2743"/>
                    <a:pt x="30670" y="137215"/>
                    <a:pt x="33210" y="189985"/>
                  </a:cubicBezTo>
                  <a:cubicBezTo>
                    <a:pt x="35750" y="285311"/>
                    <a:pt x="37020" y="380637"/>
                    <a:pt x="37020" y="475964"/>
                  </a:cubicBezTo>
                  <a:cubicBezTo>
                    <a:pt x="37020" y="537245"/>
                    <a:pt x="35750" y="596824"/>
                    <a:pt x="34480" y="658105"/>
                  </a:cubicBezTo>
                  <a:cubicBezTo>
                    <a:pt x="33210" y="717684"/>
                    <a:pt x="21780" y="1727120"/>
                    <a:pt x="20510" y="1784997"/>
                  </a:cubicBezTo>
                  <a:lnTo>
                    <a:pt x="20510" y="1897346"/>
                  </a:lnTo>
                  <a:cubicBezTo>
                    <a:pt x="20510" y="1982458"/>
                    <a:pt x="19240" y="2069274"/>
                    <a:pt x="19240" y="2154386"/>
                  </a:cubicBezTo>
                  <a:cubicBezTo>
                    <a:pt x="19240" y="2166302"/>
                    <a:pt x="17970" y="2176515"/>
                    <a:pt x="16700" y="2188520"/>
                  </a:cubicBezTo>
                  <a:close/>
                </a:path>
              </a:pathLst>
            </a:custGeom>
            <a:solidFill>
              <a:srgbClr val="5B7450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431144" y="7515152"/>
            <a:ext cx="3202093" cy="1408921"/>
          </a:xfrm>
          <a:custGeom>
            <a:avLst/>
            <a:gdLst/>
            <a:ahLst/>
            <a:cxnLst/>
            <a:rect r="r" b="b" t="t" l="l"/>
            <a:pathLst>
              <a:path h="1408921" w="3202093">
                <a:moveTo>
                  <a:pt x="0" y="0"/>
                </a:moveTo>
                <a:lnTo>
                  <a:pt x="3202093" y="0"/>
                </a:lnTo>
                <a:lnTo>
                  <a:pt x="3202093" y="1408920"/>
                </a:lnTo>
                <a:lnTo>
                  <a:pt x="0" y="1408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164738" y="7534348"/>
            <a:ext cx="2523218" cy="1389724"/>
          </a:xfrm>
          <a:custGeom>
            <a:avLst/>
            <a:gdLst/>
            <a:ahLst/>
            <a:cxnLst/>
            <a:rect r="r" b="b" t="t" l="l"/>
            <a:pathLst>
              <a:path h="1389724" w="2523218">
                <a:moveTo>
                  <a:pt x="0" y="0"/>
                </a:moveTo>
                <a:lnTo>
                  <a:pt x="2523217" y="0"/>
                </a:lnTo>
                <a:lnTo>
                  <a:pt x="2523217" y="1389724"/>
                </a:lnTo>
                <a:lnTo>
                  <a:pt x="0" y="13897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42586" y="2030413"/>
            <a:ext cx="14981917" cy="6273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9"/>
              </a:lnSpc>
            </a:pPr>
            <a:r>
              <a:rPr lang="en-US" b="true" sz="4999" i="tru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Pre-</a:t>
            </a:r>
            <a:r>
              <a:rPr lang="en-US" b="true" sz="49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teaching isn't about making the lesson easier. It's about making the lesson more accessible.</a:t>
            </a:r>
          </a:p>
          <a:p>
            <a:pPr algn="ctr">
              <a:lnSpc>
                <a:spcPts val="5499"/>
              </a:lnSpc>
            </a:pPr>
          </a:p>
          <a:p>
            <a:pPr algn="ctr">
              <a:lnSpc>
                <a:spcPts val="5499"/>
              </a:lnSpc>
            </a:pPr>
            <a:r>
              <a:rPr lang="en-US" b="true" sz="49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Give pupils enough familiarity that when new learning begins, they aren't starting from zero.</a:t>
            </a:r>
          </a:p>
          <a:p>
            <a:pPr algn="ctr">
              <a:lnSpc>
                <a:spcPts val="5499"/>
              </a:lnSpc>
            </a:pPr>
          </a:p>
          <a:p>
            <a:pPr algn="ctr">
              <a:lnSpc>
                <a:spcPts val="5499"/>
              </a:lnSpc>
            </a:pPr>
            <a:r>
              <a:rPr lang="en-US" b="true" sz="49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Prepare</a:t>
            </a:r>
            <a:r>
              <a:rPr lang="en-US" b="true" sz="4999" i="true" strike="noStrike" u="none">
                <a:solidFill>
                  <a:srgbClr val="AB5333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 before. Participate during. Become more independent over time.</a:t>
            </a:r>
          </a:p>
          <a:p>
            <a:pPr algn="ctr">
              <a:lnSpc>
                <a:spcPts val="5499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F5C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282264" y="1533979"/>
            <a:ext cx="12977036" cy="8435600"/>
            <a:chOff x="0" y="0"/>
            <a:chExt cx="17302714" cy="1124746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7302714" cy="11247467"/>
              <a:chOff x="0" y="0"/>
              <a:chExt cx="2656681" cy="172695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2657004" cy="1724975"/>
              </a:xfrm>
              <a:custGeom>
                <a:avLst/>
                <a:gdLst/>
                <a:ahLst/>
                <a:cxnLst/>
                <a:rect r="r" b="b" t="t" l="l"/>
                <a:pathLst>
                  <a:path h="1724975" w="2657004">
                    <a:moveTo>
                      <a:pt x="2646521" y="27234"/>
                    </a:moveTo>
                    <a:cubicBezTo>
                      <a:pt x="2637631" y="23424"/>
                      <a:pt x="2628741" y="20884"/>
                      <a:pt x="2619851" y="20884"/>
                    </a:cubicBezTo>
                    <a:cubicBezTo>
                      <a:pt x="2593181" y="19614"/>
                      <a:pt x="2553789" y="19614"/>
                      <a:pt x="2511011" y="17074"/>
                    </a:cubicBezTo>
                    <a:cubicBezTo>
                      <a:pt x="2413234" y="11994"/>
                      <a:pt x="2317494" y="5644"/>
                      <a:pt x="2219717" y="3104"/>
                    </a:cubicBezTo>
                    <a:cubicBezTo>
                      <a:pt x="2140274" y="564"/>
                      <a:pt x="2062867" y="3104"/>
                      <a:pt x="1983423" y="1834"/>
                    </a:cubicBezTo>
                    <a:cubicBezTo>
                      <a:pt x="1948794" y="1834"/>
                      <a:pt x="1914164" y="-706"/>
                      <a:pt x="1879535" y="1834"/>
                    </a:cubicBezTo>
                    <a:cubicBezTo>
                      <a:pt x="1796017" y="9454"/>
                      <a:pt x="1712499" y="10724"/>
                      <a:pt x="1626944" y="8184"/>
                    </a:cubicBezTo>
                    <a:cubicBezTo>
                      <a:pt x="1584167" y="6914"/>
                      <a:pt x="1541390" y="6914"/>
                      <a:pt x="1498612" y="6914"/>
                    </a:cubicBezTo>
                    <a:cubicBezTo>
                      <a:pt x="1421205" y="6914"/>
                      <a:pt x="1343799" y="6914"/>
                      <a:pt x="1266392" y="5644"/>
                    </a:cubicBezTo>
                    <a:cubicBezTo>
                      <a:pt x="1184911" y="4374"/>
                      <a:pt x="382325" y="1834"/>
                      <a:pt x="302882" y="564"/>
                    </a:cubicBezTo>
                    <a:cubicBezTo>
                      <a:pt x="237697" y="-706"/>
                      <a:pt x="174549" y="564"/>
                      <a:pt x="109365" y="564"/>
                    </a:cubicBezTo>
                    <a:cubicBezTo>
                      <a:pt x="64550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7984"/>
                      <a:pt x="16510" y="191177"/>
                      <a:pt x="17780" y="263087"/>
                    </a:cubicBezTo>
                    <a:cubicBezTo>
                      <a:pt x="19050" y="336281"/>
                      <a:pt x="17780" y="409474"/>
                      <a:pt x="16510" y="483952"/>
                    </a:cubicBezTo>
                    <a:cubicBezTo>
                      <a:pt x="15240" y="559714"/>
                      <a:pt x="2540" y="1354572"/>
                      <a:pt x="2540" y="1430334"/>
                    </a:cubicBezTo>
                    <a:cubicBezTo>
                      <a:pt x="2540" y="1504812"/>
                      <a:pt x="1270" y="1579290"/>
                      <a:pt x="0" y="1653768"/>
                    </a:cubicBezTo>
                    <a:cubicBezTo>
                      <a:pt x="0" y="1670364"/>
                      <a:pt x="3810" y="1680524"/>
                      <a:pt x="15240" y="1685604"/>
                    </a:cubicBezTo>
                    <a:cubicBezTo>
                      <a:pt x="22860" y="1689414"/>
                      <a:pt x="31750" y="1691954"/>
                      <a:pt x="40640" y="1693224"/>
                    </a:cubicBezTo>
                    <a:cubicBezTo>
                      <a:pt x="107328" y="1698304"/>
                      <a:pt x="184734" y="1702114"/>
                      <a:pt x="262141" y="1707194"/>
                    </a:cubicBezTo>
                    <a:cubicBezTo>
                      <a:pt x="304918" y="1709734"/>
                      <a:pt x="347696" y="1714814"/>
                      <a:pt x="390473" y="1716084"/>
                    </a:cubicBezTo>
                    <a:cubicBezTo>
                      <a:pt x="461769" y="1718624"/>
                      <a:pt x="1256207" y="1719894"/>
                      <a:pt x="1327503" y="1721164"/>
                    </a:cubicBezTo>
                    <a:cubicBezTo>
                      <a:pt x="1337688" y="1721164"/>
                      <a:pt x="1347873" y="1721164"/>
                      <a:pt x="1358058" y="1721164"/>
                    </a:cubicBezTo>
                    <a:cubicBezTo>
                      <a:pt x="1406946" y="1721164"/>
                      <a:pt x="1457872" y="1719894"/>
                      <a:pt x="1506760" y="1719894"/>
                    </a:cubicBezTo>
                    <a:cubicBezTo>
                      <a:pt x="1563797" y="1719894"/>
                      <a:pt x="1618796" y="1721164"/>
                      <a:pt x="1675833" y="1721164"/>
                    </a:cubicBezTo>
                    <a:cubicBezTo>
                      <a:pt x="1759351" y="1721164"/>
                      <a:pt x="1844906" y="1721164"/>
                      <a:pt x="1928423" y="1721164"/>
                    </a:cubicBezTo>
                    <a:cubicBezTo>
                      <a:pt x="2005830" y="1721164"/>
                      <a:pt x="2083237" y="1722434"/>
                      <a:pt x="2160644" y="1723704"/>
                    </a:cubicBezTo>
                    <a:cubicBezTo>
                      <a:pt x="2195273" y="1723704"/>
                      <a:pt x="2231940" y="1724974"/>
                      <a:pt x="2266569" y="1724974"/>
                    </a:cubicBezTo>
                    <a:cubicBezTo>
                      <a:pt x="2378605" y="1723704"/>
                      <a:pt x="2488604" y="1717354"/>
                      <a:pt x="2596991" y="1717354"/>
                    </a:cubicBezTo>
                    <a:cubicBezTo>
                      <a:pt x="2600801" y="1717354"/>
                      <a:pt x="2605881" y="1714814"/>
                      <a:pt x="2609691" y="1712274"/>
                    </a:cubicBezTo>
                    <a:cubicBezTo>
                      <a:pt x="2614771" y="1708464"/>
                      <a:pt x="2617311" y="1702114"/>
                      <a:pt x="2619851" y="1699574"/>
                    </a:cubicBezTo>
                    <a:cubicBezTo>
                      <a:pt x="2621121" y="1644779"/>
                      <a:pt x="2622391" y="1590847"/>
                      <a:pt x="2623661" y="1536914"/>
                    </a:cubicBezTo>
                    <a:cubicBezTo>
                      <a:pt x="2624931" y="1453448"/>
                      <a:pt x="2635091" y="652169"/>
                      <a:pt x="2636361" y="568703"/>
                    </a:cubicBezTo>
                    <a:cubicBezTo>
                      <a:pt x="2636361" y="518623"/>
                      <a:pt x="2637631" y="468543"/>
                      <a:pt x="2638901" y="418463"/>
                    </a:cubicBezTo>
                    <a:cubicBezTo>
                      <a:pt x="2640171" y="364531"/>
                      <a:pt x="2641441" y="310599"/>
                      <a:pt x="2643981" y="256666"/>
                    </a:cubicBezTo>
                    <a:cubicBezTo>
                      <a:pt x="2645251" y="224564"/>
                      <a:pt x="2645251" y="191177"/>
                      <a:pt x="2650331" y="159075"/>
                    </a:cubicBezTo>
                    <a:cubicBezTo>
                      <a:pt x="2655411" y="120552"/>
                      <a:pt x="2657951" y="83313"/>
                      <a:pt x="2656681" y="43744"/>
                    </a:cubicBezTo>
                    <a:cubicBezTo>
                      <a:pt x="2656681" y="37394"/>
                      <a:pt x="2652871" y="29774"/>
                      <a:pt x="2646521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sp>
          <p:nvSpPr>
            <p:cNvPr name="Freeform 5" id="5"/>
            <p:cNvSpPr/>
            <p:nvPr/>
          </p:nvSpPr>
          <p:spPr>
            <a:xfrm flipH="false" flipV="false" rot="-5400000">
              <a:off x="-351033" y="1183256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1" y="0"/>
                  </a:lnTo>
                  <a:lnTo>
                    <a:pt x="1537051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382707" y="3857379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5400000">
              <a:off x="-351033" y="6531501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1" y="0"/>
                  </a:lnTo>
                  <a:lnTo>
                    <a:pt x="1537051" y="771637"/>
                  </a:lnTo>
                  <a:lnTo>
                    <a:pt x="0" y="771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5400000">
              <a:off x="-382707" y="9205624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6037466" y="9292575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5400000">
              <a:off x="16037466" y="6618452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6"/>
                  </a:lnTo>
                  <a:lnTo>
                    <a:pt x="0" y="7716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5400000">
              <a:off x="16037466" y="3944329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7"/>
                  </a:lnTo>
                  <a:lnTo>
                    <a:pt x="0" y="771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5400000">
              <a:off x="16148371" y="1270206"/>
              <a:ext cx="1537050" cy="771637"/>
            </a:xfrm>
            <a:custGeom>
              <a:avLst/>
              <a:gdLst/>
              <a:ahLst/>
              <a:cxnLst/>
              <a:rect r="r" b="b" t="t" l="l"/>
              <a:pathLst>
                <a:path h="771637" w="1537050">
                  <a:moveTo>
                    <a:pt x="0" y="0"/>
                  </a:moveTo>
                  <a:lnTo>
                    <a:pt x="1537050" y="0"/>
                  </a:lnTo>
                  <a:lnTo>
                    <a:pt x="1537050" y="771637"/>
                  </a:lnTo>
                  <a:lnTo>
                    <a:pt x="0" y="771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328687" y="2095953"/>
            <a:ext cx="11178398" cy="7430572"/>
            <a:chOff x="0" y="0"/>
            <a:chExt cx="2479706" cy="16483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510" y="11430"/>
              <a:ext cx="2449226" cy="1624195"/>
            </a:xfrm>
            <a:custGeom>
              <a:avLst/>
              <a:gdLst/>
              <a:ahLst/>
              <a:cxnLst/>
              <a:rect r="r" b="b" t="t" l="l"/>
              <a:pathLst>
                <a:path h="1624195" w="2449226">
                  <a:moveTo>
                    <a:pt x="1270" y="0"/>
                  </a:moveTo>
                  <a:lnTo>
                    <a:pt x="2449226" y="15240"/>
                  </a:lnTo>
                  <a:lnTo>
                    <a:pt x="2417476" y="1624195"/>
                  </a:lnTo>
                  <a:lnTo>
                    <a:pt x="883725" y="1624195"/>
                  </a:lnTo>
                  <a:lnTo>
                    <a:pt x="0" y="1597525"/>
                  </a:lnTo>
                  <a:lnTo>
                    <a:pt x="11430" y="5296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80" y="0"/>
              <a:ext cx="2476336" cy="1648325"/>
            </a:xfrm>
            <a:custGeom>
              <a:avLst/>
              <a:gdLst/>
              <a:ahLst/>
              <a:cxnLst/>
              <a:rect r="r" b="b" t="t" l="l"/>
              <a:pathLst>
                <a:path h="1648325" w="2476336">
                  <a:moveTo>
                    <a:pt x="2443066" y="1622925"/>
                  </a:moveTo>
                  <a:cubicBezTo>
                    <a:pt x="2440526" y="1626735"/>
                    <a:pt x="2436716" y="1631815"/>
                    <a:pt x="2432906" y="1635625"/>
                  </a:cubicBezTo>
                  <a:cubicBezTo>
                    <a:pt x="2429096" y="1638165"/>
                    <a:pt x="2424016" y="1640705"/>
                    <a:pt x="2420206" y="1640705"/>
                  </a:cubicBezTo>
                  <a:cubicBezTo>
                    <a:pt x="2330197" y="1639435"/>
                    <a:pt x="2227573" y="1645785"/>
                    <a:pt x="2123048" y="1648325"/>
                  </a:cubicBezTo>
                  <a:cubicBezTo>
                    <a:pt x="2090740" y="1648325"/>
                    <a:pt x="2056532" y="1647055"/>
                    <a:pt x="2024224" y="1647055"/>
                  </a:cubicBezTo>
                  <a:cubicBezTo>
                    <a:pt x="1952007" y="1645785"/>
                    <a:pt x="1879789" y="1644515"/>
                    <a:pt x="1807572" y="1644515"/>
                  </a:cubicBezTo>
                  <a:lnTo>
                    <a:pt x="1571916" y="1644515"/>
                  </a:lnTo>
                  <a:cubicBezTo>
                    <a:pt x="1518703" y="1644515"/>
                    <a:pt x="1467391" y="1643245"/>
                    <a:pt x="1414178" y="1643245"/>
                  </a:cubicBezTo>
                  <a:cubicBezTo>
                    <a:pt x="1368568" y="1643245"/>
                    <a:pt x="1321056" y="1643245"/>
                    <a:pt x="1275445" y="1644515"/>
                  </a:cubicBezTo>
                  <a:lnTo>
                    <a:pt x="1246938" y="1644515"/>
                  </a:lnTo>
                  <a:cubicBezTo>
                    <a:pt x="1180422" y="1643245"/>
                    <a:pt x="439246" y="1641975"/>
                    <a:pt x="372730" y="1639435"/>
                  </a:cubicBezTo>
                  <a:cubicBezTo>
                    <a:pt x="332820" y="1638165"/>
                    <a:pt x="292911" y="1633085"/>
                    <a:pt x="253001" y="1630545"/>
                  </a:cubicBezTo>
                  <a:cubicBezTo>
                    <a:pt x="180784" y="1625465"/>
                    <a:pt x="108567" y="1621655"/>
                    <a:pt x="40830" y="1616575"/>
                  </a:cubicBezTo>
                  <a:cubicBezTo>
                    <a:pt x="31940" y="1615305"/>
                    <a:pt x="23050" y="1612765"/>
                    <a:pt x="15430" y="1608955"/>
                  </a:cubicBezTo>
                  <a:cubicBezTo>
                    <a:pt x="4000" y="1603875"/>
                    <a:pt x="-1080" y="1592445"/>
                    <a:pt x="190" y="1577419"/>
                  </a:cubicBezTo>
                  <a:cubicBezTo>
                    <a:pt x="1460" y="1506622"/>
                    <a:pt x="2730" y="1434605"/>
                    <a:pt x="2730" y="1363808"/>
                  </a:cubicBezTo>
                  <a:cubicBezTo>
                    <a:pt x="4000" y="1291790"/>
                    <a:pt x="16700" y="536216"/>
                    <a:pt x="16700" y="464199"/>
                  </a:cubicBezTo>
                  <a:cubicBezTo>
                    <a:pt x="17970" y="394622"/>
                    <a:pt x="19240" y="325046"/>
                    <a:pt x="17970" y="254249"/>
                  </a:cubicBezTo>
                  <a:cubicBezTo>
                    <a:pt x="16700" y="184673"/>
                    <a:pt x="15430" y="116317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68657" y="3810"/>
                    <a:pt x="110467" y="2540"/>
                  </a:cubicBezTo>
                  <a:cubicBezTo>
                    <a:pt x="169381" y="0"/>
                    <a:pt x="230196" y="0"/>
                    <a:pt x="289110" y="0"/>
                  </a:cubicBezTo>
                  <a:cubicBezTo>
                    <a:pt x="363227" y="1270"/>
                    <a:pt x="1112006" y="3810"/>
                    <a:pt x="1186124" y="5080"/>
                  </a:cubicBezTo>
                  <a:cubicBezTo>
                    <a:pt x="1258341" y="6350"/>
                    <a:pt x="1330558" y="6350"/>
                    <a:pt x="1402776" y="6350"/>
                  </a:cubicBezTo>
                  <a:cubicBezTo>
                    <a:pt x="1442685" y="6350"/>
                    <a:pt x="1482595" y="6350"/>
                    <a:pt x="1522504" y="7620"/>
                  </a:cubicBezTo>
                  <a:cubicBezTo>
                    <a:pt x="1600423" y="10160"/>
                    <a:pt x="1680242" y="8890"/>
                    <a:pt x="1758160" y="1270"/>
                  </a:cubicBezTo>
                  <a:cubicBezTo>
                    <a:pt x="1790468" y="-1270"/>
                    <a:pt x="1822776" y="1270"/>
                    <a:pt x="1855084" y="1270"/>
                  </a:cubicBezTo>
                  <a:cubicBezTo>
                    <a:pt x="1927301" y="1270"/>
                    <a:pt x="1999518" y="0"/>
                    <a:pt x="2071735" y="2540"/>
                  </a:cubicBezTo>
                  <a:cubicBezTo>
                    <a:pt x="2162957" y="5080"/>
                    <a:pt x="2252278" y="12700"/>
                    <a:pt x="2343500" y="16510"/>
                  </a:cubicBezTo>
                  <a:cubicBezTo>
                    <a:pt x="2383410" y="19050"/>
                    <a:pt x="2411316" y="17780"/>
                    <a:pt x="2437986" y="20320"/>
                  </a:cubicBezTo>
                  <a:cubicBezTo>
                    <a:pt x="2446876" y="21590"/>
                    <a:pt x="2455766" y="24130"/>
                    <a:pt x="2464656" y="26670"/>
                  </a:cubicBezTo>
                  <a:cubicBezTo>
                    <a:pt x="2472276" y="29210"/>
                    <a:pt x="2476086" y="35560"/>
                    <a:pt x="2476086" y="45720"/>
                  </a:cubicBezTo>
                  <a:cubicBezTo>
                    <a:pt x="2477356" y="83360"/>
                    <a:pt x="2473546" y="119979"/>
                    <a:pt x="2469736" y="156598"/>
                  </a:cubicBezTo>
                  <a:cubicBezTo>
                    <a:pt x="2465926" y="187114"/>
                    <a:pt x="2464656" y="218850"/>
                    <a:pt x="2463386" y="249366"/>
                  </a:cubicBezTo>
                  <a:cubicBezTo>
                    <a:pt x="2460846" y="300633"/>
                    <a:pt x="2459576" y="351900"/>
                    <a:pt x="2458306" y="403167"/>
                  </a:cubicBezTo>
                  <a:cubicBezTo>
                    <a:pt x="2457036" y="450771"/>
                    <a:pt x="2455766" y="498376"/>
                    <a:pt x="2455766" y="545981"/>
                  </a:cubicBezTo>
                  <a:cubicBezTo>
                    <a:pt x="2455766" y="625322"/>
                    <a:pt x="2444336" y="1387000"/>
                    <a:pt x="2443066" y="1466341"/>
                  </a:cubicBezTo>
                  <a:cubicBezTo>
                    <a:pt x="2445606" y="1517608"/>
                    <a:pt x="2444336" y="1568875"/>
                    <a:pt x="2443066" y="1622925"/>
                  </a:cubicBezTo>
                  <a:close/>
                  <a:moveTo>
                    <a:pt x="16700" y="1592445"/>
                  </a:moveTo>
                  <a:cubicBezTo>
                    <a:pt x="21780" y="1593715"/>
                    <a:pt x="28130" y="1596255"/>
                    <a:pt x="35750" y="1596255"/>
                  </a:cubicBezTo>
                  <a:cubicBezTo>
                    <a:pt x="106666" y="1601335"/>
                    <a:pt x="184585" y="1606415"/>
                    <a:pt x="260603" y="1610225"/>
                  </a:cubicBezTo>
                  <a:cubicBezTo>
                    <a:pt x="296712" y="1612765"/>
                    <a:pt x="332820" y="1616575"/>
                    <a:pt x="370829" y="1617845"/>
                  </a:cubicBezTo>
                  <a:cubicBezTo>
                    <a:pt x="395535" y="1619115"/>
                    <a:pt x="1094902" y="1615305"/>
                    <a:pt x="1117708" y="1616575"/>
                  </a:cubicBezTo>
                  <a:cubicBezTo>
                    <a:pt x="1157617" y="1617845"/>
                    <a:pt x="1197527" y="1620385"/>
                    <a:pt x="1237436" y="1621655"/>
                  </a:cubicBezTo>
                  <a:cubicBezTo>
                    <a:pt x="1256441" y="1622925"/>
                    <a:pt x="1273545" y="1622925"/>
                    <a:pt x="1292549" y="1622925"/>
                  </a:cubicBezTo>
                  <a:cubicBezTo>
                    <a:pt x="1378070" y="1622925"/>
                    <a:pt x="1461690" y="1621655"/>
                    <a:pt x="1547210" y="1622925"/>
                  </a:cubicBezTo>
                  <a:cubicBezTo>
                    <a:pt x="1579518" y="1622925"/>
                    <a:pt x="1613726" y="1625465"/>
                    <a:pt x="1646034" y="1625465"/>
                  </a:cubicBezTo>
                  <a:cubicBezTo>
                    <a:pt x="1695446" y="1625465"/>
                    <a:pt x="1742957" y="1621655"/>
                    <a:pt x="1792368" y="1621655"/>
                  </a:cubicBezTo>
                  <a:cubicBezTo>
                    <a:pt x="1851283" y="1621655"/>
                    <a:pt x="1908296" y="1622925"/>
                    <a:pt x="1967210" y="1622925"/>
                  </a:cubicBezTo>
                  <a:cubicBezTo>
                    <a:pt x="2045129" y="1622925"/>
                    <a:pt x="2124948" y="1622925"/>
                    <a:pt x="2202866" y="1621655"/>
                  </a:cubicBezTo>
                  <a:cubicBezTo>
                    <a:pt x="2273184" y="1620385"/>
                    <a:pt x="2341600" y="1617845"/>
                    <a:pt x="2404966" y="1615305"/>
                  </a:cubicBezTo>
                  <a:cubicBezTo>
                    <a:pt x="2410046" y="1615305"/>
                    <a:pt x="2415126" y="1612765"/>
                    <a:pt x="2421476" y="1611495"/>
                  </a:cubicBezTo>
                  <a:cubicBezTo>
                    <a:pt x="2421476" y="1598795"/>
                    <a:pt x="2422746" y="1586095"/>
                    <a:pt x="2422746" y="1573757"/>
                  </a:cubicBezTo>
                  <a:lnTo>
                    <a:pt x="2422746" y="1535917"/>
                  </a:lnTo>
                  <a:cubicBezTo>
                    <a:pt x="2424016" y="1473665"/>
                    <a:pt x="2426556" y="1410192"/>
                    <a:pt x="2425286" y="1347939"/>
                  </a:cubicBezTo>
                  <a:cubicBezTo>
                    <a:pt x="2424016" y="1260054"/>
                    <a:pt x="2436716" y="491052"/>
                    <a:pt x="2440526" y="403167"/>
                  </a:cubicBezTo>
                  <a:cubicBezTo>
                    <a:pt x="2443066" y="351900"/>
                    <a:pt x="2445606" y="300633"/>
                    <a:pt x="2445606" y="249366"/>
                  </a:cubicBezTo>
                  <a:cubicBezTo>
                    <a:pt x="2445606" y="206644"/>
                    <a:pt x="2446876" y="165142"/>
                    <a:pt x="2454496" y="123641"/>
                  </a:cubicBezTo>
                  <a:cubicBezTo>
                    <a:pt x="2458306" y="99228"/>
                    <a:pt x="2460846" y="74815"/>
                    <a:pt x="2455766" y="48260"/>
                  </a:cubicBezTo>
                  <a:cubicBezTo>
                    <a:pt x="2448146" y="48260"/>
                    <a:pt x="2441796" y="46990"/>
                    <a:pt x="2434176" y="46990"/>
                  </a:cubicBezTo>
                  <a:cubicBezTo>
                    <a:pt x="2401156" y="44450"/>
                    <a:pt x="2356803" y="44450"/>
                    <a:pt x="2305491" y="39370"/>
                  </a:cubicBezTo>
                  <a:cubicBezTo>
                    <a:pt x="2210468" y="31750"/>
                    <a:pt x="2113545" y="26670"/>
                    <a:pt x="2018523" y="26670"/>
                  </a:cubicBezTo>
                  <a:cubicBezTo>
                    <a:pt x="1952007" y="26670"/>
                    <a:pt x="1883590" y="30480"/>
                    <a:pt x="1817075" y="22860"/>
                  </a:cubicBezTo>
                  <a:lnTo>
                    <a:pt x="1798070" y="22860"/>
                  </a:lnTo>
                  <a:cubicBezTo>
                    <a:pt x="1742957" y="26670"/>
                    <a:pt x="1684043" y="31750"/>
                    <a:pt x="1627029" y="33020"/>
                  </a:cubicBezTo>
                  <a:cubicBezTo>
                    <a:pt x="1564314" y="34290"/>
                    <a:pt x="1503500" y="30480"/>
                    <a:pt x="1440785" y="29210"/>
                  </a:cubicBezTo>
                  <a:cubicBezTo>
                    <a:pt x="1381871" y="27940"/>
                    <a:pt x="1322957" y="26670"/>
                    <a:pt x="1265943" y="26670"/>
                  </a:cubicBezTo>
                  <a:cubicBezTo>
                    <a:pt x="1245038" y="26670"/>
                    <a:pt x="1226033" y="27940"/>
                    <a:pt x="1205128" y="26670"/>
                  </a:cubicBezTo>
                  <a:cubicBezTo>
                    <a:pt x="1132911" y="25400"/>
                    <a:pt x="386033" y="22860"/>
                    <a:pt x="311915" y="22860"/>
                  </a:cubicBezTo>
                  <a:cubicBezTo>
                    <a:pt x="247300" y="21590"/>
                    <a:pt x="182684" y="22860"/>
                    <a:pt x="118069" y="22860"/>
                  </a:cubicBezTo>
                  <a:cubicBezTo>
                    <a:pt x="83861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79698"/>
                    <a:pt x="30670" y="118758"/>
                    <a:pt x="33210" y="156598"/>
                  </a:cubicBezTo>
                  <a:cubicBezTo>
                    <a:pt x="35750" y="224954"/>
                    <a:pt x="37020" y="293309"/>
                    <a:pt x="37020" y="361665"/>
                  </a:cubicBezTo>
                  <a:cubicBezTo>
                    <a:pt x="37020" y="405608"/>
                    <a:pt x="35750" y="448330"/>
                    <a:pt x="34480" y="492273"/>
                  </a:cubicBezTo>
                  <a:cubicBezTo>
                    <a:pt x="33210" y="534995"/>
                    <a:pt x="21780" y="1258833"/>
                    <a:pt x="20510" y="1300334"/>
                  </a:cubicBezTo>
                  <a:lnTo>
                    <a:pt x="20510" y="1380897"/>
                  </a:lnTo>
                  <a:cubicBezTo>
                    <a:pt x="20510" y="1441928"/>
                    <a:pt x="19240" y="1504181"/>
                    <a:pt x="19240" y="1565213"/>
                  </a:cubicBezTo>
                  <a:cubicBezTo>
                    <a:pt x="19240" y="1573757"/>
                    <a:pt x="17970" y="1581081"/>
                    <a:pt x="16700" y="1592445"/>
                  </a:cubicBezTo>
                  <a:close/>
                </a:path>
              </a:pathLst>
            </a:custGeom>
            <a:solidFill>
              <a:srgbClr val="9F5C21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5624013" y="2381500"/>
            <a:ext cx="10587745" cy="747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During a short pre-teaching session, a pupil tells you they are often left at home alone in the evening while their parent goes out. What should you do?</a:t>
            </a:r>
          </a:p>
          <a:p>
            <a:pPr algn="l">
              <a:lnSpc>
                <a:spcPts val="3720"/>
              </a:lnSpc>
            </a:pPr>
          </a:p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A. Ask the pupil how often this happens and exactly how long they are left alone.</a:t>
            </a:r>
          </a:p>
          <a:p>
            <a:pPr algn="l">
              <a:lnSpc>
                <a:spcPts val="3720"/>
              </a:lnSpc>
            </a:pPr>
          </a:p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B. Tell the pupil that children should never be left home alone.</a:t>
            </a:r>
          </a:p>
          <a:p>
            <a:pPr algn="l">
              <a:lnSpc>
                <a:spcPts val="3720"/>
              </a:lnSpc>
            </a:pPr>
          </a:p>
          <a:p>
            <a:pPr algn="l">
              <a:lnSpc>
                <a:spcPts val="3720"/>
              </a:lnSpc>
            </a:pPr>
            <a:r>
              <a:rPr lang="en-US" sz="3100" i="true" b="true">
                <a:solidFill>
                  <a:srgbClr val="0CC0DF"/>
                </a:solidFill>
                <a:latin typeface="Monterchi Bold Italics"/>
                <a:ea typeface="Monterchi Bold Italics"/>
                <a:cs typeface="Monterchi Bold Italics"/>
                <a:sym typeface="Monterchi Bold Italics"/>
              </a:rPr>
              <a:t>C. Listen calmly, record what the pupil has told you accurately and report the concern to the DSL in line with your school's safeguarding procedures.</a:t>
            </a:r>
          </a:p>
          <a:p>
            <a:pPr algn="l">
              <a:lnSpc>
                <a:spcPts val="3720"/>
              </a:lnSpc>
            </a:pPr>
          </a:p>
          <a:p>
            <a:pPr algn="l">
              <a:lnSpc>
                <a:spcPts val="3720"/>
              </a:lnSpc>
            </a:pPr>
            <a:r>
              <a:rPr lang="en-US" sz="3100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D. Contact the parent to clarify what the pupil means before raising a concern.</a:t>
            </a:r>
          </a:p>
          <a:p>
            <a:pPr algn="l">
              <a:lnSpc>
                <a:spcPts val="3720"/>
              </a:lnSpc>
            </a:pPr>
          </a:p>
        </p:txBody>
      </p:sp>
      <p:sp>
        <p:nvSpPr>
          <p:cNvPr name="Freeform 17" id="17"/>
          <p:cNvSpPr/>
          <p:nvPr/>
        </p:nvSpPr>
        <p:spPr>
          <a:xfrm flipH="true" flipV="false" rot="0">
            <a:off x="0" y="5504947"/>
            <a:ext cx="3921284" cy="4782053"/>
          </a:xfrm>
          <a:custGeom>
            <a:avLst/>
            <a:gdLst/>
            <a:ahLst/>
            <a:cxnLst/>
            <a:rect r="r" b="b" t="t" l="l"/>
            <a:pathLst>
              <a:path h="4782053" w="3921284">
                <a:moveTo>
                  <a:pt x="3921284" y="0"/>
                </a:moveTo>
                <a:lnTo>
                  <a:pt x="0" y="0"/>
                </a:lnTo>
                <a:lnTo>
                  <a:pt x="0" y="4782053"/>
                </a:lnTo>
                <a:lnTo>
                  <a:pt x="3921284" y="4782053"/>
                </a:lnTo>
                <a:lnTo>
                  <a:pt x="392128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37172" y="92611"/>
            <a:ext cx="1623060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Safeguarding Spark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F5C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72628" y="1534370"/>
            <a:ext cx="16418065" cy="8752630"/>
            <a:chOff x="0" y="0"/>
            <a:chExt cx="21890753" cy="11670173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735413" y="724087"/>
              <a:ext cx="21155340" cy="10946086"/>
              <a:chOff x="0" y="0"/>
              <a:chExt cx="3388639" cy="1753332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-564"/>
                <a:ext cx="3388963" cy="1751356"/>
              </a:xfrm>
              <a:custGeom>
                <a:avLst/>
                <a:gdLst/>
                <a:ahLst/>
                <a:cxnLst/>
                <a:rect r="r" b="b" t="t" l="l"/>
                <a:pathLst>
                  <a:path h="1751356" w="3388963">
                    <a:moveTo>
                      <a:pt x="3378479" y="27234"/>
                    </a:moveTo>
                    <a:cubicBezTo>
                      <a:pt x="3369589" y="23424"/>
                      <a:pt x="3360699" y="20884"/>
                      <a:pt x="3351809" y="20884"/>
                    </a:cubicBezTo>
                    <a:cubicBezTo>
                      <a:pt x="3325139" y="19614"/>
                      <a:pt x="3275007" y="19614"/>
                      <a:pt x="3219866" y="17074"/>
                    </a:cubicBezTo>
                    <a:cubicBezTo>
                      <a:pt x="3093830" y="11994"/>
                      <a:pt x="2970419" y="5644"/>
                      <a:pt x="2844383" y="3104"/>
                    </a:cubicBezTo>
                    <a:cubicBezTo>
                      <a:pt x="2741978" y="564"/>
                      <a:pt x="2642200" y="3104"/>
                      <a:pt x="2539795" y="1834"/>
                    </a:cubicBezTo>
                    <a:cubicBezTo>
                      <a:pt x="2495157" y="1834"/>
                      <a:pt x="2450519" y="-706"/>
                      <a:pt x="2405881" y="1834"/>
                    </a:cubicBezTo>
                    <a:cubicBezTo>
                      <a:pt x="2298225" y="9454"/>
                      <a:pt x="2190569" y="10724"/>
                      <a:pt x="2080287" y="8184"/>
                    </a:cubicBezTo>
                    <a:cubicBezTo>
                      <a:pt x="2025146" y="6914"/>
                      <a:pt x="1970005" y="6914"/>
                      <a:pt x="1914865" y="6914"/>
                    </a:cubicBezTo>
                    <a:cubicBezTo>
                      <a:pt x="1815086" y="6914"/>
                      <a:pt x="1715307" y="6914"/>
                      <a:pt x="1615528" y="5644"/>
                    </a:cubicBezTo>
                    <a:cubicBezTo>
                      <a:pt x="1510498" y="4374"/>
                      <a:pt x="475949" y="1834"/>
                      <a:pt x="373545" y="564"/>
                    </a:cubicBezTo>
                    <a:cubicBezTo>
                      <a:pt x="289521" y="-706"/>
                      <a:pt x="208122" y="564"/>
                      <a:pt x="124098" y="564"/>
                    </a:cubicBezTo>
                    <a:cubicBezTo>
                      <a:pt x="66331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8856"/>
                      <a:pt x="16510" y="193259"/>
                      <a:pt x="17780" y="266357"/>
                    </a:cubicBezTo>
                    <a:cubicBezTo>
                      <a:pt x="19050" y="340760"/>
                      <a:pt x="17780" y="415164"/>
                      <a:pt x="16510" y="490872"/>
                    </a:cubicBezTo>
                    <a:cubicBezTo>
                      <a:pt x="15240" y="567886"/>
                      <a:pt x="2540" y="1375879"/>
                      <a:pt x="2540" y="1452893"/>
                    </a:cubicBezTo>
                    <a:cubicBezTo>
                      <a:pt x="2540" y="1528601"/>
                      <a:pt x="1270" y="1604310"/>
                      <a:pt x="0" y="1680019"/>
                    </a:cubicBezTo>
                    <a:cubicBezTo>
                      <a:pt x="0" y="1696746"/>
                      <a:pt x="3810" y="1706906"/>
                      <a:pt x="15240" y="1711986"/>
                    </a:cubicBezTo>
                    <a:cubicBezTo>
                      <a:pt x="22860" y="1715796"/>
                      <a:pt x="31750" y="1718336"/>
                      <a:pt x="40640" y="1719606"/>
                    </a:cubicBezTo>
                    <a:cubicBezTo>
                      <a:pt x="121472" y="1724686"/>
                      <a:pt x="221251" y="1728496"/>
                      <a:pt x="321029" y="1733576"/>
                    </a:cubicBezTo>
                    <a:cubicBezTo>
                      <a:pt x="376170" y="1736116"/>
                      <a:pt x="431311" y="1741196"/>
                      <a:pt x="486452" y="1742466"/>
                    </a:cubicBezTo>
                    <a:cubicBezTo>
                      <a:pt x="578354" y="1745006"/>
                      <a:pt x="1602399" y="1746276"/>
                      <a:pt x="1694301" y="1747546"/>
                    </a:cubicBezTo>
                    <a:cubicBezTo>
                      <a:pt x="1707430" y="1747546"/>
                      <a:pt x="1720558" y="1747546"/>
                      <a:pt x="1733687" y="1747546"/>
                    </a:cubicBezTo>
                    <a:cubicBezTo>
                      <a:pt x="1796705" y="1747546"/>
                      <a:pt x="1862349" y="1746276"/>
                      <a:pt x="1925367" y="1746276"/>
                    </a:cubicBezTo>
                    <a:cubicBezTo>
                      <a:pt x="1998889" y="1746276"/>
                      <a:pt x="2069784" y="1747546"/>
                      <a:pt x="2143305" y="1747546"/>
                    </a:cubicBezTo>
                    <a:cubicBezTo>
                      <a:pt x="2250961" y="1747546"/>
                      <a:pt x="2361243" y="1747546"/>
                      <a:pt x="2468899" y="1747546"/>
                    </a:cubicBezTo>
                    <a:cubicBezTo>
                      <a:pt x="2568678" y="1747546"/>
                      <a:pt x="2668457" y="1748816"/>
                      <a:pt x="2768236" y="1750086"/>
                    </a:cubicBezTo>
                    <a:cubicBezTo>
                      <a:pt x="2812874" y="1750086"/>
                      <a:pt x="2860137" y="1751356"/>
                      <a:pt x="2904775" y="1751356"/>
                    </a:cubicBezTo>
                    <a:cubicBezTo>
                      <a:pt x="3049192" y="1750086"/>
                      <a:pt x="3190983" y="1743736"/>
                      <a:pt x="3328949" y="1743736"/>
                    </a:cubicBezTo>
                    <a:cubicBezTo>
                      <a:pt x="3332759" y="1743736"/>
                      <a:pt x="3337839" y="1741196"/>
                      <a:pt x="3341649" y="1738656"/>
                    </a:cubicBezTo>
                    <a:cubicBezTo>
                      <a:pt x="3346729" y="1734846"/>
                      <a:pt x="3349269" y="1728496"/>
                      <a:pt x="3351809" y="1725956"/>
                    </a:cubicBezTo>
                    <a:cubicBezTo>
                      <a:pt x="3353079" y="1670881"/>
                      <a:pt x="3354349" y="1616058"/>
                      <a:pt x="3355619" y="1561234"/>
                    </a:cubicBezTo>
                    <a:cubicBezTo>
                      <a:pt x="3356889" y="1476389"/>
                      <a:pt x="3367049" y="661869"/>
                      <a:pt x="3368319" y="577023"/>
                    </a:cubicBezTo>
                    <a:cubicBezTo>
                      <a:pt x="3368319" y="526116"/>
                      <a:pt x="3369589" y="475208"/>
                      <a:pt x="3370859" y="424301"/>
                    </a:cubicBezTo>
                    <a:cubicBezTo>
                      <a:pt x="3372129" y="369477"/>
                      <a:pt x="3373399" y="314654"/>
                      <a:pt x="3375939" y="259831"/>
                    </a:cubicBezTo>
                    <a:cubicBezTo>
                      <a:pt x="3377209" y="227198"/>
                      <a:pt x="3377209" y="193259"/>
                      <a:pt x="3382289" y="160626"/>
                    </a:cubicBezTo>
                    <a:cubicBezTo>
                      <a:pt x="3387369" y="121467"/>
                      <a:pt x="3389909" y="83612"/>
                      <a:pt x="3388639" y="43744"/>
                    </a:cubicBezTo>
                    <a:cubicBezTo>
                      <a:pt x="3388639" y="37394"/>
                      <a:pt x="3384829" y="29774"/>
                      <a:pt x="3378479" y="27234"/>
                    </a:cubicBezTo>
                    <a:close/>
                  </a:path>
                </a:pathLst>
              </a:custGeom>
              <a:solidFill>
                <a:srgbClr val="64220A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0">
              <a:off x="0" y="0"/>
              <a:ext cx="21438822" cy="11189640"/>
              <a:chOff x="0" y="0"/>
              <a:chExt cx="3434047" cy="1792344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-564"/>
                <a:ext cx="3434371" cy="1790369"/>
              </a:xfrm>
              <a:custGeom>
                <a:avLst/>
                <a:gdLst/>
                <a:ahLst/>
                <a:cxnLst/>
                <a:rect r="r" b="b" t="t" l="l"/>
                <a:pathLst>
                  <a:path h="1790369" w="3434371">
                    <a:moveTo>
                      <a:pt x="3423887" y="27234"/>
                    </a:moveTo>
                    <a:cubicBezTo>
                      <a:pt x="3414997" y="23424"/>
                      <a:pt x="3406107" y="20884"/>
                      <a:pt x="3397217" y="20884"/>
                    </a:cubicBezTo>
                    <a:cubicBezTo>
                      <a:pt x="3370547" y="19614"/>
                      <a:pt x="3319749" y="19614"/>
                      <a:pt x="3263841" y="17074"/>
                    </a:cubicBezTo>
                    <a:cubicBezTo>
                      <a:pt x="3136051" y="11994"/>
                      <a:pt x="3010924" y="5644"/>
                      <a:pt x="2883134" y="3104"/>
                    </a:cubicBezTo>
                    <a:cubicBezTo>
                      <a:pt x="2779306" y="564"/>
                      <a:pt x="2678139" y="3104"/>
                      <a:pt x="2574310" y="1834"/>
                    </a:cubicBezTo>
                    <a:cubicBezTo>
                      <a:pt x="2529051" y="1834"/>
                      <a:pt x="2483792" y="-706"/>
                      <a:pt x="2438534" y="1834"/>
                    </a:cubicBezTo>
                    <a:cubicBezTo>
                      <a:pt x="2329380" y="9454"/>
                      <a:pt x="2220227" y="10724"/>
                      <a:pt x="2108411" y="8184"/>
                    </a:cubicBezTo>
                    <a:cubicBezTo>
                      <a:pt x="2052503" y="6914"/>
                      <a:pt x="1996595" y="6914"/>
                      <a:pt x="1940687" y="6914"/>
                    </a:cubicBezTo>
                    <a:cubicBezTo>
                      <a:pt x="1839520" y="6914"/>
                      <a:pt x="1738354" y="6914"/>
                      <a:pt x="1637187" y="5644"/>
                    </a:cubicBezTo>
                    <a:cubicBezTo>
                      <a:pt x="1530696" y="4374"/>
                      <a:pt x="481757" y="1834"/>
                      <a:pt x="377928" y="564"/>
                    </a:cubicBezTo>
                    <a:cubicBezTo>
                      <a:pt x="292735" y="-706"/>
                      <a:pt x="210205" y="564"/>
                      <a:pt x="125012" y="564"/>
                    </a:cubicBezTo>
                    <a:cubicBezTo>
                      <a:pt x="66441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0146"/>
                      <a:pt x="16510" y="196338"/>
                      <a:pt x="17780" y="271193"/>
                    </a:cubicBezTo>
                    <a:cubicBezTo>
                      <a:pt x="19050" y="347385"/>
                      <a:pt x="17780" y="423577"/>
                      <a:pt x="16510" y="501105"/>
                    </a:cubicBezTo>
                    <a:cubicBezTo>
                      <a:pt x="15240" y="579971"/>
                      <a:pt x="2540" y="1407387"/>
                      <a:pt x="2540" y="1486252"/>
                    </a:cubicBezTo>
                    <a:cubicBezTo>
                      <a:pt x="2540" y="1563781"/>
                      <a:pt x="1270" y="1641309"/>
                      <a:pt x="0" y="1718838"/>
                    </a:cubicBezTo>
                    <a:cubicBezTo>
                      <a:pt x="0" y="1735758"/>
                      <a:pt x="3810" y="1745918"/>
                      <a:pt x="15240" y="1750998"/>
                    </a:cubicBezTo>
                    <a:cubicBezTo>
                      <a:pt x="22860" y="1754808"/>
                      <a:pt x="31750" y="1757348"/>
                      <a:pt x="40640" y="1758618"/>
                    </a:cubicBezTo>
                    <a:cubicBezTo>
                      <a:pt x="122349" y="1763698"/>
                      <a:pt x="223516" y="1767508"/>
                      <a:pt x="324683" y="1772588"/>
                    </a:cubicBezTo>
                    <a:cubicBezTo>
                      <a:pt x="380591" y="1775128"/>
                      <a:pt x="436498" y="1780208"/>
                      <a:pt x="492406" y="1781478"/>
                    </a:cubicBezTo>
                    <a:cubicBezTo>
                      <a:pt x="585586" y="1784018"/>
                      <a:pt x="1623876" y="1785288"/>
                      <a:pt x="1717055" y="1786558"/>
                    </a:cubicBezTo>
                    <a:cubicBezTo>
                      <a:pt x="1730367" y="1786558"/>
                      <a:pt x="1743678" y="1786558"/>
                      <a:pt x="1756990" y="1786558"/>
                    </a:cubicBezTo>
                    <a:cubicBezTo>
                      <a:pt x="1820885" y="1786558"/>
                      <a:pt x="1887442" y="1785288"/>
                      <a:pt x="1951336" y="1785288"/>
                    </a:cubicBezTo>
                    <a:cubicBezTo>
                      <a:pt x="2025880" y="1785288"/>
                      <a:pt x="2097761" y="1786558"/>
                      <a:pt x="2172306" y="1786558"/>
                    </a:cubicBezTo>
                    <a:cubicBezTo>
                      <a:pt x="2281459" y="1786558"/>
                      <a:pt x="2393275" y="1786558"/>
                      <a:pt x="2502428" y="1786558"/>
                    </a:cubicBezTo>
                    <a:cubicBezTo>
                      <a:pt x="2603595" y="1786558"/>
                      <a:pt x="2704762" y="1787828"/>
                      <a:pt x="2805928" y="1789098"/>
                    </a:cubicBezTo>
                    <a:cubicBezTo>
                      <a:pt x="2851187" y="1789098"/>
                      <a:pt x="2899108" y="1790368"/>
                      <a:pt x="2944367" y="1790368"/>
                    </a:cubicBezTo>
                    <a:cubicBezTo>
                      <a:pt x="3090792" y="1789098"/>
                      <a:pt x="3234555" y="1782748"/>
                      <a:pt x="3374357" y="1782748"/>
                    </a:cubicBezTo>
                    <a:cubicBezTo>
                      <a:pt x="3378167" y="1782748"/>
                      <a:pt x="3383247" y="1780208"/>
                      <a:pt x="3387057" y="1777668"/>
                    </a:cubicBezTo>
                    <a:cubicBezTo>
                      <a:pt x="3392137" y="1773858"/>
                      <a:pt x="3394677" y="1767508"/>
                      <a:pt x="3397217" y="1764968"/>
                    </a:cubicBezTo>
                    <a:cubicBezTo>
                      <a:pt x="3398487" y="1709481"/>
                      <a:pt x="3399757" y="1653339"/>
                      <a:pt x="3401027" y="1597198"/>
                    </a:cubicBezTo>
                    <a:cubicBezTo>
                      <a:pt x="3402297" y="1510313"/>
                      <a:pt x="3412457" y="676213"/>
                      <a:pt x="3413727" y="589327"/>
                    </a:cubicBezTo>
                    <a:cubicBezTo>
                      <a:pt x="3413727" y="537196"/>
                      <a:pt x="3414997" y="485065"/>
                      <a:pt x="3416267" y="432934"/>
                    </a:cubicBezTo>
                    <a:cubicBezTo>
                      <a:pt x="3417537" y="376792"/>
                      <a:pt x="3418807" y="320651"/>
                      <a:pt x="3421347" y="264510"/>
                    </a:cubicBezTo>
                    <a:cubicBezTo>
                      <a:pt x="3422617" y="231092"/>
                      <a:pt x="3422617" y="196338"/>
                      <a:pt x="3427697" y="162920"/>
                    </a:cubicBezTo>
                    <a:cubicBezTo>
                      <a:pt x="3432777" y="122820"/>
                      <a:pt x="3435317" y="84055"/>
                      <a:pt x="3434047" y="43744"/>
                    </a:cubicBezTo>
                    <a:cubicBezTo>
                      <a:pt x="3434047" y="37394"/>
                      <a:pt x="3430237" y="29774"/>
                      <a:pt x="3423887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3303026" y="417667"/>
              <a:ext cx="1149085" cy="612840"/>
              <a:chOff x="0" y="0"/>
              <a:chExt cx="186928" cy="99694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5583640" y="417667"/>
              <a:ext cx="1149085" cy="612840"/>
              <a:chOff x="0" y="0"/>
              <a:chExt cx="186928" cy="99694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7864254" y="417667"/>
              <a:ext cx="1149085" cy="612840"/>
              <a:chOff x="0" y="0"/>
              <a:chExt cx="186928" cy="99694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10144868" y="417667"/>
              <a:ext cx="1149085" cy="612840"/>
              <a:chOff x="0" y="0"/>
              <a:chExt cx="186928" cy="99694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12425482" y="417667"/>
              <a:ext cx="1149085" cy="612840"/>
              <a:chOff x="0" y="0"/>
              <a:chExt cx="186928" cy="99694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14706096" y="417667"/>
              <a:ext cx="1149085" cy="612840"/>
              <a:chOff x="0" y="0"/>
              <a:chExt cx="186928" cy="99694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16986710" y="417667"/>
              <a:ext cx="1149085" cy="612840"/>
              <a:chOff x="0" y="0"/>
              <a:chExt cx="186928" cy="99694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19267324" y="417667"/>
              <a:ext cx="1149085" cy="612840"/>
              <a:chOff x="0" y="0"/>
              <a:chExt cx="186928" cy="99694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1022412" y="417667"/>
              <a:ext cx="1149085" cy="612840"/>
              <a:chOff x="0" y="0"/>
              <a:chExt cx="186928" cy="99694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186928" cy="99694"/>
              </a:xfrm>
              <a:custGeom>
                <a:avLst/>
                <a:gdLst/>
                <a:ahLst/>
                <a:cxnLst/>
                <a:rect r="r" b="b" t="t" l="l"/>
                <a:pathLst>
                  <a:path h="99694" w="186928">
                    <a:moveTo>
                      <a:pt x="49847" y="0"/>
                    </a:moveTo>
                    <a:lnTo>
                      <a:pt x="137081" y="0"/>
                    </a:lnTo>
                    <a:cubicBezTo>
                      <a:pt x="150301" y="0"/>
                      <a:pt x="162980" y="5252"/>
                      <a:pt x="172328" y="14600"/>
                    </a:cubicBezTo>
                    <a:cubicBezTo>
                      <a:pt x="181676" y="23948"/>
                      <a:pt x="186928" y="36627"/>
                      <a:pt x="186928" y="49847"/>
                    </a:cubicBezTo>
                    <a:lnTo>
                      <a:pt x="186928" y="49847"/>
                    </a:lnTo>
                    <a:cubicBezTo>
                      <a:pt x="186928" y="63067"/>
                      <a:pt x="181676" y="75746"/>
                      <a:pt x="172328" y="85094"/>
                    </a:cubicBezTo>
                    <a:cubicBezTo>
                      <a:pt x="162980" y="94442"/>
                      <a:pt x="150301" y="99694"/>
                      <a:pt x="137081" y="99694"/>
                    </a:cubicBezTo>
                    <a:lnTo>
                      <a:pt x="49847" y="99694"/>
                    </a:lnTo>
                    <a:cubicBezTo>
                      <a:pt x="36627" y="99694"/>
                      <a:pt x="23948" y="94442"/>
                      <a:pt x="14600" y="85094"/>
                    </a:cubicBezTo>
                    <a:cubicBezTo>
                      <a:pt x="5252" y="75746"/>
                      <a:pt x="0" y="63067"/>
                      <a:pt x="0" y="49847"/>
                    </a:cubicBezTo>
                    <a:lnTo>
                      <a:pt x="0" y="49847"/>
                    </a:lnTo>
                    <a:cubicBezTo>
                      <a:pt x="0" y="36627"/>
                      <a:pt x="5252" y="23948"/>
                      <a:pt x="14600" y="14600"/>
                    </a:cubicBezTo>
                    <a:cubicBezTo>
                      <a:pt x="23948" y="5252"/>
                      <a:pt x="36627" y="0"/>
                      <a:pt x="49847" y="0"/>
                    </a:cubicBezTo>
                    <a:close/>
                  </a:path>
                </a:pathLst>
              </a:custGeom>
              <a:solidFill>
                <a:srgbClr val="9F5C21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0"/>
                <a:ext cx="186928" cy="996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35"/>
                  </a:lnSpc>
                </a:pPr>
              </a:p>
            </p:txBody>
          </p:sp>
        </p:grpSp>
      </p:grpSp>
      <p:sp>
        <p:nvSpPr>
          <p:cNvPr name="Freeform 34" id="34"/>
          <p:cNvSpPr/>
          <p:nvPr/>
        </p:nvSpPr>
        <p:spPr>
          <a:xfrm flipH="false" flipV="false" rot="0">
            <a:off x="11864649" y="3221074"/>
            <a:ext cx="842228" cy="842228"/>
          </a:xfrm>
          <a:custGeom>
            <a:avLst/>
            <a:gdLst/>
            <a:ahLst/>
            <a:cxnLst/>
            <a:rect r="r" b="b" t="t" l="l"/>
            <a:pathLst>
              <a:path h="842228" w="842228">
                <a:moveTo>
                  <a:pt x="0" y="0"/>
                </a:moveTo>
                <a:lnTo>
                  <a:pt x="842228" y="0"/>
                </a:lnTo>
                <a:lnTo>
                  <a:pt x="842228" y="842227"/>
                </a:lnTo>
                <a:lnTo>
                  <a:pt x="0" y="8422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1332047" y="7404763"/>
            <a:ext cx="756360" cy="756360"/>
          </a:xfrm>
          <a:custGeom>
            <a:avLst/>
            <a:gdLst/>
            <a:ahLst/>
            <a:cxnLst/>
            <a:rect r="r" b="b" t="t" l="l"/>
            <a:pathLst>
              <a:path h="756360" w="756360">
                <a:moveTo>
                  <a:pt x="0" y="0"/>
                </a:moveTo>
                <a:lnTo>
                  <a:pt x="756360" y="0"/>
                </a:lnTo>
                <a:lnTo>
                  <a:pt x="756360" y="756360"/>
                </a:lnTo>
                <a:lnTo>
                  <a:pt x="0" y="7563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3348354" y="6086264"/>
            <a:ext cx="469060" cy="469060"/>
          </a:xfrm>
          <a:custGeom>
            <a:avLst/>
            <a:gdLst/>
            <a:ahLst/>
            <a:cxnLst/>
            <a:rect r="r" b="b" t="t" l="l"/>
            <a:pathLst>
              <a:path h="469060" w="469060">
                <a:moveTo>
                  <a:pt x="0" y="0"/>
                </a:moveTo>
                <a:lnTo>
                  <a:pt x="469060" y="0"/>
                </a:lnTo>
                <a:lnTo>
                  <a:pt x="469060" y="469060"/>
                </a:lnTo>
                <a:lnTo>
                  <a:pt x="0" y="46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1738380" y="2826174"/>
            <a:ext cx="15486561" cy="6548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3399" b="true">
                <a:solidFill>
                  <a:srgbClr val="65331A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Supporting Learning Before, During, and After the Lesson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1 – Pre-teaching vocabulary and concepts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2 – Preparing pupils for new learning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3 – Supporting learning during teacher input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4 – Effective support during independent practice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5 – Post-teaching and addressing misconceptions</a:t>
            </a:r>
          </a:p>
          <a:p>
            <a:pPr algn="l">
              <a:lnSpc>
                <a:spcPts val="3739"/>
              </a:lnSpc>
            </a:pPr>
          </a:p>
          <a:p>
            <a:pPr algn="l">
              <a:lnSpc>
                <a:spcPts val="3739"/>
              </a:lnSpc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Week 6 – Connecting learning across lessons</a:t>
            </a:r>
          </a:p>
          <a:p>
            <a:pPr algn="l">
              <a:lnSpc>
                <a:spcPts val="3739"/>
              </a:lnSpc>
            </a:pPr>
          </a:p>
        </p:txBody>
      </p:sp>
      <p:sp>
        <p:nvSpPr>
          <p:cNvPr name="Freeform 38" id="38"/>
          <p:cNvSpPr/>
          <p:nvPr/>
        </p:nvSpPr>
        <p:spPr>
          <a:xfrm flipH="false" flipV="false" rot="0">
            <a:off x="9265737" y="3642188"/>
            <a:ext cx="717607" cy="717607"/>
          </a:xfrm>
          <a:custGeom>
            <a:avLst/>
            <a:gdLst/>
            <a:ahLst/>
            <a:cxnLst/>
            <a:rect r="r" b="b" t="t" l="l"/>
            <a:pathLst>
              <a:path h="717607" w="717607">
                <a:moveTo>
                  <a:pt x="0" y="0"/>
                </a:moveTo>
                <a:lnTo>
                  <a:pt x="717607" y="0"/>
                </a:lnTo>
                <a:lnTo>
                  <a:pt x="717607" y="717607"/>
                </a:lnTo>
                <a:lnTo>
                  <a:pt x="0" y="7176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9" id="39"/>
          <p:cNvSpPr txBox="true"/>
          <p:nvPr/>
        </p:nvSpPr>
        <p:spPr>
          <a:xfrm rot="0">
            <a:off x="1028700" y="81808"/>
            <a:ext cx="16230600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00"/>
              </a:lnSpc>
              <a:spcBef>
                <a:spcPct val="0"/>
              </a:spcBef>
            </a:pPr>
            <a:r>
              <a:rPr lang="en-US" sz="7000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Our Journey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74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65469" y="3637563"/>
            <a:ext cx="14018620" cy="9315980"/>
            <a:chOff x="0" y="0"/>
            <a:chExt cx="18691493" cy="12421306"/>
          </a:xfrm>
        </p:grpSpPr>
        <p:sp>
          <p:nvSpPr>
            <p:cNvPr name="Freeform 3" id="3"/>
            <p:cNvSpPr/>
            <p:nvPr/>
          </p:nvSpPr>
          <p:spPr>
            <a:xfrm flipH="false" flipV="false" rot="-5400000">
              <a:off x="-455472" y="496570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5400000">
              <a:off x="-414374" y="3966298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-5400000">
              <a:off x="-455472" y="7436026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-5400000">
              <a:off x="-496570" y="10905755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5400000">
              <a:off x="17193709" y="10923522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5400000">
              <a:off x="17193709" y="7453794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5400000">
              <a:off x="17193709" y="3984066"/>
              <a:ext cx="1994354" cy="1001214"/>
            </a:xfrm>
            <a:custGeom>
              <a:avLst/>
              <a:gdLst/>
              <a:ahLst/>
              <a:cxnLst/>
              <a:rect r="r" b="b" t="t" l="l"/>
              <a:pathLst>
                <a:path h="1001214" w="1994354">
                  <a:moveTo>
                    <a:pt x="0" y="0"/>
                  </a:moveTo>
                  <a:lnTo>
                    <a:pt x="1994354" y="0"/>
                  </a:lnTo>
                  <a:lnTo>
                    <a:pt x="1994354" y="1001214"/>
                  </a:lnTo>
                  <a:lnTo>
                    <a:pt x="0" y="10012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258265" y="1822767"/>
            <a:ext cx="17809398" cy="8043023"/>
            <a:chOff x="0" y="0"/>
            <a:chExt cx="4245001" cy="191711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6510" y="11430"/>
              <a:ext cx="4214521" cy="1892984"/>
            </a:xfrm>
            <a:custGeom>
              <a:avLst/>
              <a:gdLst/>
              <a:ahLst/>
              <a:cxnLst/>
              <a:rect r="r" b="b" t="t" l="l"/>
              <a:pathLst>
                <a:path h="1892984" w="4214521">
                  <a:moveTo>
                    <a:pt x="1270" y="0"/>
                  </a:moveTo>
                  <a:lnTo>
                    <a:pt x="4214521" y="15240"/>
                  </a:lnTo>
                  <a:lnTo>
                    <a:pt x="4182771" y="1892984"/>
                  </a:lnTo>
                  <a:lnTo>
                    <a:pt x="1524133" y="1892984"/>
                  </a:lnTo>
                  <a:lnTo>
                    <a:pt x="0" y="1866314"/>
                  </a:lnTo>
                  <a:lnTo>
                    <a:pt x="11430" y="61313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080" y="0"/>
              <a:ext cx="4241630" cy="1917114"/>
            </a:xfrm>
            <a:custGeom>
              <a:avLst/>
              <a:gdLst/>
              <a:ahLst/>
              <a:cxnLst/>
              <a:rect r="r" b="b" t="t" l="l"/>
              <a:pathLst>
                <a:path h="1917114" w="4241630">
                  <a:moveTo>
                    <a:pt x="4208361" y="1891714"/>
                  </a:moveTo>
                  <a:cubicBezTo>
                    <a:pt x="4205821" y="1895524"/>
                    <a:pt x="4202011" y="1900604"/>
                    <a:pt x="4198201" y="1904414"/>
                  </a:cubicBezTo>
                  <a:cubicBezTo>
                    <a:pt x="4194391" y="1906954"/>
                    <a:pt x="4189311" y="1909494"/>
                    <a:pt x="4185501" y="1909494"/>
                  </a:cubicBezTo>
                  <a:cubicBezTo>
                    <a:pt x="4049669" y="1908224"/>
                    <a:pt x="3869662" y="1914574"/>
                    <a:pt x="3686321" y="1917114"/>
                  </a:cubicBezTo>
                  <a:cubicBezTo>
                    <a:pt x="3629651" y="1917114"/>
                    <a:pt x="3569649" y="1915844"/>
                    <a:pt x="3512980" y="1915844"/>
                  </a:cubicBezTo>
                  <a:cubicBezTo>
                    <a:pt x="3386308" y="1914574"/>
                    <a:pt x="3259636" y="1913304"/>
                    <a:pt x="3132964" y="1913304"/>
                  </a:cubicBezTo>
                  <a:lnTo>
                    <a:pt x="2719613" y="1913304"/>
                  </a:lnTo>
                  <a:cubicBezTo>
                    <a:pt x="2626275" y="1913304"/>
                    <a:pt x="2536272" y="1912034"/>
                    <a:pt x="2442934" y="1912034"/>
                  </a:cubicBezTo>
                  <a:cubicBezTo>
                    <a:pt x="2362931" y="1912034"/>
                    <a:pt x="2279594" y="1912034"/>
                    <a:pt x="2199591" y="1913304"/>
                  </a:cubicBezTo>
                  <a:lnTo>
                    <a:pt x="2149589" y="1913304"/>
                  </a:lnTo>
                  <a:cubicBezTo>
                    <a:pt x="2032917" y="1912034"/>
                    <a:pt x="732862" y="1910764"/>
                    <a:pt x="616190" y="1908224"/>
                  </a:cubicBezTo>
                  <a:cubicBezTo>
                    <a:pt x="546187" y="1906954"/>
                    <a:pt x="476184" y="1901874"/>
                    <a:pt x="406181" y="1899334"/>
                  </a:cubicBezTo>
                  <a:cubicBezTo>
                    <a:pt x="279509" y="1894254"/>
                    <a:pt x="152837" y="1890444"/>
                    <a:pt x="40830" y="1885364"/>
                  </a:cubicBezTo>
                  <a:cubicBezTo>
                    <a:pt x="31940" y="1884094"/>
                    <a:pt x="23050" y="1881554"/>
                    <a:pt x="15430" y="1877744"/>
                  </a:cubicBezTo>
                  <a:cubicBezTo>
                    <a:pt x="4000" y="1872664"/>
                    <a:pt x="-1080" y="1861234"/>
                    <a:pt x="190" y="1845267"/>
                  </a:cubicBezTo>
                  <a:cubicBezTo>
                    <a:pt x="1460" y="1761874"/>
                    <a:pt x="2730" y="1677043"/>
                    <a:pt x="2730" y="1593650"/>
                  </a:cubicBezTo>
                  <a:cubicBezTo>
                    <a:pt x="4000" y="1508819"/>
                    <a:pt x="16700" y="618813"/>
                    <a:pt x="16700" y="533982"/>
                  </a:cubicBezTo>
                  <a:cubicBezTo>
                    <a:pt x="17970" y="452027"/>
                    <a:pt x="19240" y="370071"/>
                    <a:pt x="17970" y="286678"/>
                  </a:cubicBezTo>
                  <a:cubicBezTo>
                    <a:pt x="16700" y="204723"/>
                    <a:pt x="15430" y="124205"/>
                    <a:pt x="5270" y="46990"/>
                  </a:cubicBezTo>
                  <a:cubicBezTo>
                    <a:pt x="4000" y="34290"/>
                    <a:pt x="1460" y="21590"/>
                    <a:pt x="190" y="8890"/>
                  </a:cubicBezTo>
                  <a:cubicBezTo>
                    <a:pt x="2730" y="7620"/>
                    <a:pt x="4000" y="6350"/>
                    <a:pt x="5270" y="6350"/>
                  </a:cubicBezTo>
                  <a:cubicBezTo>
                    <a:pt x="33210" y="5080"/>
                    <a:pt x="82834" y="3810"/>
                    <a:pt x="156170" y="2540"/>
                  </a:cubicBezTo>
                  <a:cubicBezTo>
                    <a:pt x="259508" y="0"/>
                    <a:pt x="366179" y="0"/>
                    <a:pt x="469517" y="0"/>
                  </a:cubicBezTo>
                  <a:cubicBezTo>
                    <a:pt x="599523" y="1270"/>
                    <a:pt x="1912912" y="3810"/>
                    <a:pt x="2042917" y="5080"/>
                  </a:cubicBezTo>
                  <a:cubicBezTo>
                    <a:pt x="2169589" y="6350"/>
                    <a:pt x="2296261" y="6350"/>
                    <a:pt x="2422933" y="6350"/>
                  </a:cubicBezTo>
                  <a:cubicBezTo>
                    <a:pt x="2492937" y="6350"/>
                    <a:pt x="2562939" y="6350"/>
                    <a:pt x="2632942" y="7620"/>
                  </a:cubicBezTo>
                  <a:cubicBezTo>
                    <a:pt x="2769615" y="10160"/>
                    <a:pt x="2909621" y="8890"/>
                    <a:pt x="3046293" y="1270"/>
                  </a:cubicBezTo>
                  <a:cubicBezTo>
                    <a:pt x="3102962" y="-1270"/>
                    <a:pt x="3159632" y="1270"/>
                    <a:pt x="3216300" y="1270"/>
                  </a:cubicBezTo>
                  <a:cubicBezTo>
                    <a:pt x="3342972" y="1270"/>
                    <a:pt x="3469645" y="0"/>
                    <a:pt x="3596317" y="2540"/>
                  </a:cubicBezTo>
                  <a:cubicBezTo>
                    <a:pt x="3756323" y="5080"/>
                    <a:pt x="3912997" y="12700"/>
                    <a:pt x="4073003" y="16510"/>
                  </a:cubicBezTo>
                  <a:cubicBezTo>
                    <a:pt x="4143007" y="19050"/>
                    <a:pt x="4176611" y="17780"/>
                    <a:pt x="4203280" y="20320"/>
                  </a:cubicBezTo>
                  <a:cubicBezTo>
                    <a:pt x="4212171" y="21590"/>
                    <a:pt x="4221061" y="24130"/>
                    <a:pt x="4229951" y="26670"/>
                  </a:cubicBezTo>
                  <a:cubicBezTo>
                    <a:pt x="4237571" y="29210"/>
                    <a:pt x="4241380" y="35560"/>
                    <a:pt x="4241380" y="45720"/>
                  </a:cubicBezTo>
                  <a:cubicBezTo>
                    <a:pt x="4242651" y="85384"/>
                    <a:pt x="4238841" y="128519"/>
                    <a:pt x="4235030" y="171653"/>
                  </a:cubicBezTo>
                  <a:cubicBezTo>
                    <a:pt x="4231221" y="207598"/>
                    <a:pt x="4229951" y="244982"/>
                    <a:pt x="4228680" y="280927"/>
                  </a:cubicBezTo>
                  <a:cubicBezTo>
                    <a:pt x="4226141" y="341315"/>
                    <a:pt x="4224871" y="401703"/>
                    <a:pt x="4223601" y="462091"/>
                  </a:cubicBezTo>
                  <a:cubicBezTo>
                    <a:pt x="4222330" y="518166"/>
                    <a:pt x="4221061" y="574241"/>
                    <a:pt x="4221061" y="630315"/>
                  </a:cubicBezTo>
                  <a:cubicBezTo>
                    <a:pt x="4221061" y="723773"/>
                    <a:pt x="4209630" y="1620968"/>
                    <a:pt x="4208361" y="1714426"/>
                  </a:cubicBezTo>
                  <a:cubicBezTo>
                    <a:pt x="4210901" y="1774814"/>
                    <a:pt x="4209630" y="1835202"/>
                    <a:pt x="4208361" y="1891714"/>
                  </a:cubicBezTo>
                  <a:close/>
                  <a:moveTo>
                    <a:pt x="16700" y="1861233"/>
                  </a:moveTo>
                  <a:cubicBezTo>
                    <a:pt x="21780" y="1862504"/>
                    <a:pt x="28130" y="1865044"/>
                    <a:pt x="35750" y="1865044"/>
                  </a:cubicBezTo>
                  <a:cubicBezTo>
                    <a:pt x="149504" y="1870123"/>
                    <a:pt x="286176" y="1875204"/>
                    <a:pt x="419515" y="1879013"/>
                  </a:cubicBezTo>
                  <a:cubicBezTo>
                    <a:pt x="482851" y="1881554"/>
                    <a:pt x="546187" y="1885363"/>
                    <a:pt x="612857" y="1886633"/>
                  </a:cubicBezTo>
                  <a:cubicBezTo>
                    <a:pt x="656192" y="1887904"/>
                    <a:pt x="1882910" y="1884094"/>
                    <a:pt x="1922912" y="1885363"/>
                  </a:cubicBezTo>
                  <a:cubicBezTo>
                    <a:pt x="1992915" y="1886633"/>
                    <a:pt x="2062918" y="1889173"/>
                    <a:pt x="2132921" y="1890444"/>
                  </a:cubicBezTo>
                  <a:cubicBezTo>
                    <a:pt x="2166256" y="1891713"/>
                    <a:pt x="2196257" y="1891713"/>
                    <a:pt x="2229592" y="1891713"/>
                  </a:cubicBezTo>
                  <a:cubicBezTo>
                    <a:pt x="2379598" y="1891713"/>
                    <a:pt x="2526271" y="1890444"/>
                    <a:pt x="2676277" y="1891713"/>
                  </a:cubicBezTo>
                  <a:cubicBezTo>
                    <a:pt x="2732947" y="1891713"/>
                    <a:pt x="2792949" y="1894254"/>
                    <a:pt x="2849618" y="1894254"/>
                  </a:cubicBezTo>
                  <a:cubicBezTo>
                    <a:pt x="2936289" y="1894254"/>
                    <a:pt x="3019625" y="1890444"/>
                    <a:pt x="3106296" y="1890444"/>
                  </a:cubicBezTo>
                  <a:cubicBezTo>
                    <a:pt x="3209633" y="1890444"/>
                    <a:pt x="3309638" y="1891713"/>
                    <a:pt x="3412976" y="1891713"/>
                  </a:cubicBezTo>
                  <a:cubicBezTo>
                    <a:pt x="3549648" y="1891713"/>
                    <a:pt x="3689654" y="1891713"/>
                    <a:pt x="3826326" y="1890444"/>
                  </a:cubicBezTo>
                  <a:cubicBezTo>
                    <a:pt x="3949665" y="1889173"/>
                    <a:pt x="4069670" y="1886633"/>
                    <a:pt x="4170261" y="1884094"/>
                  </a:cubicBezTo>
                  <a:cubicBezTo>
                    <a:pt x="4175341" y="1884094"/>
                    <a:pt x="4180421" y="1881554"/>
                    <a:pt x="4186771" y="1880283"/>
                  </a:cubicBezTo>
                  <a:cubicBezTo>
                    <a:pt x="4186771" y="1867583"/>
                    <a:pt x="4188041" y="1854883"/>
                    <a:pt x="4188041" y="1840954"/>
                  </a:cubicBezTo>
                  <a:lnTo>
                    <a:pt x="4188041" y="1796381"/>
                  </a:lnTo>
                  <a:cubicBezTo>
                    <a:pt x="4189311" y="1723053"/>
                    <a:pt x="4191851" y="1648287"/>
                    <a:pt x="4190580" y="1574958"/>
                  </a:cubicBezTo>
                  <a:cubicBezTo>
                    <a:pt x="4189311" y="1471436"/>
                    <a:pt x="4202011" y="565614"/>
                    <a:pt x="4205821" y="462091"/>
                  </a:cubicBezTo>
                  <a:cubicBezTo>
                    <a:pt x="4208361" y="401703"/>
                    <a:pt x="4210901" y="341315"/>
                    <a:pt x="4210901" y="280927"/>
                  </a:cubicBezTo>
                  <a:cubicBezTo>
                    <a:pt x="4210901" y="230603"/>
                    <a:pt x="4212171" y="181718"/>
                    <a:pt x="4219791" y="132832"/>
                  </a:cubicBezTo>
                  <a:cubicBezTo>
                    <a:pt x="4223601" y="104076"/>
                    <a:pt x="4226141" y="75320"/>
                    <a:pt x="4221061" y="48260"/>
                  </a:cubicBezTo>
                  <a:cubicBezTo>
                    <a:pt x="4213441" y="48260"/>
                    <a:pt x="4207091" y="46990"/>
                    <a:pt x="4199471" y="46990"/>
                  </a:cubicBezTo>
                  <a:cubicBezTo>
                    <a:pt x="4166451" y="44450"/>
                    <a:pt x="4096338" y="44450"/>
                    <a:pt x="4006334" y="39370"/>
                  </a:cubicBezTo>
                  <a:cubicBezTo>
                    <a:pt x="3839660" y="31750"/>
                    <a:pt x="3669653" y="26670"/>
                    <a:pt x="3502979" y="26670"/>
                  </a:cubicBezTo>
                  <a:cubicBezTo>
                    <a:pt x="3386307" y="26670"/>
                    <a:pt x="3266303" y="30480"/>
                    <a:pt x="3149631" y="22860"/>
                  </a:cubicBezTo>
                  <a:lnTo>
                    <a:pt x="3116296" y="22860"/>
                  </a:lnTo>
                  <a:cubicBezTo>
                    <a:pt x="3019625" y="26670"/>
                    <a:pt x="2916288" y="31750"/>
                    <a:pt x="2816283" y="33020"/>
                  </a:cubicBezTo>
                  <a:cubicBezTo>
                    <a:pt x="2706279" y="34290"/>
                    <a:pt x="2599608" y="30480"/>
                    <a:pt x="2489603" y="29210"/>
                  </a:cubicBezTo>
                  <a:cubicBezTo>
                    <a:pt x="2386265" y="27940"/>
                    <a:pt x="2282927" y="26670"/>
                    <a:pt x="2182923" y="26670"/>
                  </a:cubicBezTo>
                  <a:cubicBezTo>
                    <a:pt x="2146255" y="26670"/>
                    <a:pt x="2112920" y="27940"/>
                    <a:pt x="2076252" y="26670"/>
                  </a:cubicBezTo>
                  <a:cubicBezTo>
                    <a:pt x="1949580" y="25400"/>
                    <a:pt x="639524" y="22860"/>
                    <a:pt x="509519" y="22860"/>
                  </a:cubicBezTo>
                  <a:cubicBezTo>
                    <a:pt x="396181" y="21590"/>
                    <a:pt x="282842" y="22860"/>
                    <a:pt x="169504" y="22860"/>
                  </a:cubicBezTo>
                  <a:cubicBezTo>
                    <a:pt x="109502" y="22860"/>
                    <a:pt x="44640" y="22860"/>
                    <a:pt x="20510" y="24130"/>
                  </a:cubicBezTo>
                  <a:cubicBezTo>
                    <a:pt x="19240" y="24130"/>
                    <a:pt x="20510" y="35560"/>
                    <a:pt x="21780" y="40640"/>
                  </a:cubicBezTo>
                  <a:cubicBezTo>
                    <a:pt x="25590" y="81071"/>
                    <a:pt x="30670" y="127081"/>
                    <a:pt x="33210" y="171653"/>
                  </a:cubicBezTo>
                  <a:cubicBezTo>
                    <a:pt x="35750" y="252171"/>
                    <a:pt x="37020" y="332688"/>
                    <a:pt x="37020" y="413206"/>
                  </a:cubicBezTo>
                  <a:cubicBezTo>
                    <a:pt x="37020" y="464967"/>
                    <a:pt x="35750" y="515290"/>
                    <a:pt x="34480" y="567052"/>
                  </a:cubicBezTo>
                  <a:cubicBezTo>
                    <a:pt x="33210" y="617375"/>
                    <a:pt x="21780" y="1469998"/>
                    <a:pt x="20510" y="1518883"/>
                  </a:cubicBezTo>
                  <a:lnTo>
                    <a:pt x="20510" y="1613779"/>
                  </a:lnTo>
                  <a:cubicBezTo>
                    <a:pt x="20510" y="1685670"/>
                    <a:pt x="19240" y="1758998"/>
                    <a:pt x="19240" y="1830889"/>
                  </a:cubicBezTo>
                  <a:cubicBezTo>
                    <a:pt x="19240" y="1840954"/>
                    <a:pt x="17970" y="1849580"/>
                    <a:pt x="16700" y="1861233"/>
                  </a:cubicBezTo>
                  <a:close/>
                </a:path>
              </a:pathLst>
            </a:custGeom>
            <a:solidFill>
              <a:srgbClr val="5B7450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258265" y="441325"/>
            <a:ext cx="8406140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99"/>
              </a:lnSpc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Success Criteria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0033" y="2350827"/>
            <a:ext cx="16445861" cy="7015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  <a:r>
              <a:rPr lang="en-US" sz="3399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By the end of today's session y</a:t>
            </a:r>
            <a:r>
              <a:rPr lang="en-US" sz="33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ou will:</a:t>
            </a: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  <a:r>
              <a:rPr lang="en-US" sz="33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✓ UNDERSTAND  Explain why pre-teaching key vocabulary and concepts can help some pupils access classroom learning.</a:t>
            </a: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  <a:r>
              <a:rPr lang="en-US" sz="33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✓ RECOGNISE  Identify the vocabulary and prior knowledge that may create barriers to understanding.</a:t>
            </a: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  <a:r>
              <a:rPr lang="en-US" sz="33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✓ APPLY  Use simple strategies to introduce and revisit important vocabulary and concepts before a lesson.</a:t>
            </a: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  <a:r>
              <a:rPr lang="en-US" sz="33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✓ REFLECT  Consider how pre-teaching can prepare pupils for learning without replacing high-quality classroom teaching.</a:t>
            </a: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  <a:r>
              <a:rPr lang="en-US" sz="3399" strike="noStrike" u="none">
                <a:solidFill>
                  <a:srgbClr val="65331A"/>
                </a:solidFill>
                <a:latin typeface="Monterchi"/>
                <a:ea typeface="Monterchi"/>
                <a:cs typeface="Monterchi"/>
                <a:sym typeface="Monterchi"/>
              </a:rPr>
              <a:t>The aim: Prepare pupils to access the learning — not teach a different lesson.</a:t>
            </a:r>
          </a:p>
          <a:p>
            <a:pPr algn="l" marL="0" indent="0" lvl="0">
              <a:lnSpc>
                <a:spcPts val="37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77837"/>
            <a:ext cx="16230600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What Is Pre-Teaching?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1770124"/>
            <a:ext cx="16230600" cy="596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23"/>
              </a:lnSpc>
              <a:spcBef>
                <a:spcPct val="0"/>
              </a:spcBef>
            </a:pPr>
            <a:r>
              <a:rPr lang="en-US" b="true" sz="4203">
                <a:solidFill>
                  <a:srgbClr val="FFF8E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</a:t>
            </a:r>
            <a:r>
              <a:rPr lang="en-US" b="true" sz="4203" strike="noStrike" u="none">
                <a:solidFill>
                  <a:srgbClr val="FFF8E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re-teaching gives pupils a head start - not a different destination.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90542" y="2499785"/>
            <a:ext cx="18027803" cy="7517728"/>
            <a:chOff x="0" y="0"/>
            <a:chExt cx="24037071" cy="10023637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1130338" y="559361"/>
              <a:ext cx="22906733" cy="9464276"/>
              <a:chOff x="0" y="0"/>
              <a:chExt cx="3969551" cy="1640082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-564"/>
                <a:ext cx="3969874" cy="1638107"/>
              </a:xfrm>
              <a:custGeom>
                <a:avLst/>
                <a:gdLst/>
                <a:ahLst/>
                <a:cxnLst/>
                <a:rect r="r" b="b" t="t" l="l"/>
                <a:pathLst>
                  <a:path h="1638107" w="3969874">
                    <a:moveTo>
                      <a:pt x="3959391" y="27234"/>
                    </a:moveTo>
                    <a:cubicBezTo>
                      <a:pt x="3950501" y="23424"/>
                      <a:pt x="3941611" y="20884"/>
                      <a:pt x="3932721" y="20884"/>
                    </a:cubicBezTo>
                    <a:cubicBezTo>
                      <a:pt x="3906051" y="19614"/>
                      <a:pt x="3847395" y="19614"/>
                      <a:pt x="3782442" y="17074"/>
                    </a:cubicBezTo>
                    <a:cubicBezTo>
                      <a:pt x="3633978" y="11994"/>
                      <a:pt x="3488607" y="5644"/>
                      <a:pt x="3340143" y="3104"/>
                    </a:cubicBezTo>
                    <a:cubicBezTo>
                      <a:pt x="3219515" y="564"/>
                      <a:pt x="3101981" y="3104"/>
                      <a:pt x="2981354" y="1834"/>
                    </a:cubicBezTo>
                    <a:cubicBezTo>
                      <a:pt x="2928773" y="1834"/>
                      <a:pt x="2876192" y="-706"/>
                      <a:pt x="2823611" y="1834"/>
                    </a:cubicBezTo>
                    <a:cubicBezTo>
                      <a:pt x="2696798" y="9454"/>
                      <a:pt x="2569985" y="10724"/>
                      <a:pt x="2440079" y="8184"/>
                    </a:cubicBezTo>
                    <a:cubicBezTo>
                      <a:pt x="2375125" y="6914"/>
                      <a:pt x="2310172" y="6914"/>
                      <a:pt x="2245219" y="6914"/>
                    </a:cubicBezTo>
                    <a:cubicBezTo>
                      <a:pt x="2127685" y="6914"/>
                      <a:pt x="2010151" y="6914"/>
                      <a:pt x="1892617" y="5644"/>
                    </a:cubicBezTo>
                    <a:cubicBezTo>
                      <a:pt x="1768897" y="4374"/>
                      <a:pt x="550253" y="1834"/>
                      <a:pt x="429626" y="564"/>
                    </a:cubicBezTo>
                    <a:cubicBezTo>
                      <a:pt x="330650" y="-706"/>
                      <a:pt x="234767" y="564"/>
                      <a:pt x="135791" y="564"/>
                    </a:cubicBezTo>
                    <a:cubicBezTo>
                      <a:pt x="67744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5111"/>
                      <a:pt x="16510" y="184322"/>
                      <a:pt x="17780" y="252319"/>
                    </a:cubicBezTo>
                    <a:cubicBezTo>
                      <a:pt x="19050" y="321530"/>
                      <a:pt x="17780" y="390741"/>
                      <a:pt x="16510" y="461167"/>
                    </a:cubicBezTo>
                    <a:cubicBezTo>
                      <a:pt x="15240" y="532806"/>
                      <a:pt x="2540" y="1284414"/>
                      <a:pt x="2540" y="1356054"/>
                    </a:cubicBezTo>
                    <a:cubicBezTo>
                      <a:pt x="2540" y="1426479"/>
                      <a:pt x="1270" y="1496904"/>
                      <a:pt x="0" y="1567330"/>
                    </a:cubicBezTo>
                    <a:cubicBezTo>
                      <a:pt x="0" y="1583496"/>
                      <a:pt x="3810" y="1593656"/>
                      <a:pt x="15240" y="1598736"/>
                    </a:cubicBezTo>
                    <a:cubicBezTo>
                      <a:pt x="22860" y="1602546"/>
                      <a:pt x="31750" y="1605086"/>
                      <a:pt x="40640" y="1606356"/>
                    </a:cubicBezTo>
                    <a:cubicBezTo>
                      <a:pt x="132697" y="1611436"/>
                      <a:pt x="250232" y="1615246"/>
                      <a:pt x="367766" y="1620326"/>
                    </a:cubicBezTo>
                    <a:cubicBezTo>
                      <a:pt x="432719" y="1622866"/>
                      <a:pt x="497672" y="1627946"/>
                      <a:pt x="562625" y="1629216"/>
                    </a:cubicBezTo>
                    <a:cubicBezTo>
                      <a:pt x="670880" y="1631756"/>
                      <a:pt x="1877152" y="1633026"/>
                      <a:pt x="1985407" y="1634296"/>
                    </a:cubicBezTo>
                    <a:cubicBezTo>
                      <a:pt x="2000872" y="1634296"/>
                      <a:pt x="2016337" y="1634296"/>
                      <a:pt x="2031802" y="1634296"/>
                    </a:cubicBezTo>
                    <a:cubicBezTo>
                      <a:pt x="2106034" y="1634296"/>
                      <a:pt x="2183359" y="1633026"/>
                      <a:pt x="2257591" y="1633026"/>
                    </a:cubicBezTo>
                    <a:cubicBezTo>
                      <a:pt x="2344195" y="1633026"/>
                      <a:pt x="2427706" y="1634296"/>
                      <a:pt x="2514310" y="1634296"/>
                    </a:cubicBezTo>
                    <a:cubicBezTo>
                      <a:pt x="2641124" y="1634296"/>
                      <a:pt x="2771030" y="1634296"/>
                      <a:pt x="2897843" y="1634296"/>
                    </a:cubicBezTo>
                    <a:cubicBezTo>
                      <a:pt x="3015377" y="1634296"/>
                      <a:pt x="3132911" y="1635566"/>
                      <a:pt x="3250446" y="1636836"/>
                    </a:cubicBezTo>
                    <a:cubicBezTo>
                      <a:pt x="3303026" y="1636836"/>
                      <a:pt x="3358701" y="1638106"/>
                      <a:pt x="3411282" y="1638106"/>
                    </a:cubicBezTo>
                    <a:cubicBezTo>
                      <a:pt x="3581397" y="1636836"/>
                      <a:pt x="3748419" y="1630486"/>
                      <a:pt x="3909861" y="1630486"/>
                    </a:cubicBezTo>
                    <a:cubicBezTo>
                      <a:pt x="3913671" y="1630486"/>
                      <a:pt x="3918751" y="1627946"/>
                      <a:pt x="3922561" y="1625406"/>
                    </a:cubicBezTo>
                    <a:cubicBezTo>
                      <a:pt x="3927641" y="1621596"/>
                      <a:pt x="3930181" y="1615246"/>
                      <a:pt x="3932721" y="1612706"/>
                    </a:cubicBezTo>
                    <a:cubicBezTo>
                      <a:pt x="3933991" y="1558830"/>
                      <a:pt x="3935261" y="1507832"/>
                      <a:pt x="3936531" y="1456835"/>
                    </a:cubicBezTo>
                    <a:cubicBezTo>
                      <a:pt x="3937801" y="1377910"/>
                      <a:pt x="3947961" y="620230"/>
                      <a:pt x="3949231" y="541306"/>
                    </a:cubicBezTo>
                    <a:cubicBezTo>
                      <a:pt x="3949231" y="493951"/>
                      <a:pt x="3950501" y="446596"/>
                      <a:pt x="3951771" y="399241"/>
                    </a:cubicBezTo>
                    <a:cubicBezTo>
                      <a:pt x="3953041" y="348243"/>
                      <a:pt x="3954311" y="297245"/>
                      <a:pt x="3956851" y="246248"/>
                    </a:cubicBezTo>
                    <a:cubicBezTo>
                      <a:pt x="3958121" y="215892"/>
                      <a:pt x="3958121" y="184322"/>
                      <a:pt x="3963201" y="153966"/>
                    </a:cubicBezTo>
                    <a:cubicBezTo>
                      <a:pt x="3968281" y="117540"/>
                      <a:pt x="3970821" y="82327"/>
                      <a:pt x="3969551" y="43744"/>
                    </a:cubicBezTo>
                    <a:cubicBezTo>
                      <a:pt x="3969551" y="37394"/>
                      <a:pt x="3965741" y="29774"/>
                      <a:pt x="3959391" y="27234"/>
                    </a:cubicBezTo>
                    <a:close/>
                  </a:path>
                </a:pathLst>
              </a:custGeom>
              <a:solidFill>
                <a:srgbClr val="64220A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23321235" cy="9647616"/>
              <a:chOff x="0" y="0"/>
              <a:chExt cx="4041381" cy="1671854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-564"/>
                <a:ext cx="4041704" cy="1669878"/>
              </a:xfrm>
              <a:custGeom>
                <a:avLst/>
                <a:gdLst/>
                <a:ahLst/>
                <a:cxnLst/>
                <a:rect r="r" b="b" t="t" l="l"/>
                <a:pathLst>
                  <a:path h="1669878" w="4041704">
                    <a:moveTo>
                      <a:pt x="4031221" y="27234"/>
                    </a:moveTo>
                    <a:cubicBezTo>
                      <a:pt x="4022331" y="23424"/>
                      <a:pt x="4013441" y="20884"/>
                      <a:pt x="4004551" y="20884"/>
                    </a:cubicBezTo>
                    <a:cubicBezTo>
                      <a:pt x="3977881" y="19614"/>
                      <a:pt x="3918171" y="19614"/>
                      <a:pt x="3852005" y="17074"/>
                    </a:cubicBezTo>
                    <a:cubicBezTo>
                      <a:pt x="3700768" y="11994"/>
                      <a:pt x="3552681" y="5644"/>
                      <a:pt x="3401444" y="3104"/>
                    </a:cubicBezTo>
                    <a:cubicBezTo>
                      <a:pt x="3278563" y="564"/>
                      <a:pt x="3158834" y="3104"/>
                      <a:pt x="3035953" y="1834"/>
                    </a:cubicBezTo>
                    <a:cubicBezTo>
                      <a:pt x="2982390" y="1834"/>
                      <a:pt x="2928827" y="-706"/>
                      <a:pt x="2875263" y="1834"/>
                    </a:cubicBezTo>
                    <a:cubicBezTo>
                      <a:pt x="2746081" y="9454"/>
                      <a:pt x="2616899" y="10724"/>
                      <a:pt x="2484567" y="8184"/>
                    </a:cubicBezTo>
                    <a:cubicBezTo>
                      <a:pt x="2418400" y="6914"/>
                      <a:pt x="2352234" y="6914"/>
                      <a:pt x="2286068" y="6914"/>
                    </a:cubicBezTo>
                    <a:cubicBezTo>
                      <a:pt x="2166338" y="6914"/>
                      <a:pt x="2046608" y="6914"/>
                      <a:pt x="1926879" y="5644"/>
                    </a:cubicBezTo>
                    <a:cubicBezTo>
                      <a:pt x="1800848" y="4374"/>
                      <a:pt x="559441" y="1834"/>
                      <a:pt x="436560" y="564"/>
                    </a:cubicBezTo>
                    <a:cubicBezTo>
                      <a:pt x="335735" y="-706"/>
                      <a:pt x="238061" y="564"/>
                      <a:pt x="137236" y="564"/>
                    </a:cubicBezTo>
                    <a:cubicBezTo>
                      <a:pt x="67919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6162"/>
                      <a:pt x="16510" y="186829"/>
                      <a:pt x="17780" y="256257"/>
                    </a:cubicBezTo>
                    <a:cubicBezTo>
                      <a:pt x="19050" y="326925"/>
                      <a:pt x="17780" y="397593"/>
                      <a:pt x="16510" y="469500"/>
                    </a:cubicBezTo>
                    <a:cubicBezTo>
                      <a:pt x="15240" y="542648"/>
                      <a:pt x="2540" y="1310074"/>
                      <a:pt x="2540" y="1383221"/>
                    </a:cubicBezTo>
                    <a:cubicBezTo>
                      <a:pt x="2540" y="1455129"/>
                      <a:pt x="1270" y="1527036"/>
                      <a:pt x="0" y="1598944"/>
                    </a:cubicBezTo>
                    <a:cubicBezTo>
                      <a:pt x="0" y="1615267"/>
                      <a:pt x="3810" y="1625428"/>
                      <a:pt x="15240" y="1630508"/>
                    </a:cubicBezTo>
                    <a:cubicBezTo>
                      <a:pt x="22860" y="1634318"/>
                      <a:pt x="31750" y="1636858"/>
                      <a:pt x="40640" y="1638128"/>
                    </a:cubicBezTo>
                    <a:cubicBezTo>
                      <a:pt x="134085" y="1643208"/>
                      <a:pt x="253815" y="1647018"/>
                      <a:pt x="373545" y="1652098"/>
                    </a:cubicBezTo>
                    <a:cubicBezTo>
                      <a:pt x="439711" y="1654638"/>
                      <a:pt x="505877" y="1659718"/>
                      <a:pt x="572044" y="1660988"/>
                    </a:cubicBezTo>
                    <a:cubicBezTo>
                      <a:pt x="682321" y="1663528"/>
                      <a:pt x="1911125" y="1664798"/>
                      <a:pt x="2021402" y="1666068"/>
                    </a:cubicBezTo>
                    <a:cubicBezTo>
                      <a:pt x="2037156" y="1666068"/>
                      <a:pt x="2052910" y="1666068"/>
                      <a:pt x="2068664" y="1666068"/>
                    </a:cubicBezTo>
                    <a:cubicBezTo>
                      <a:pt x="2144282" y="1666068"/>
                      <a:pt x="2223052" y="1664798"/>
                      <a:pt x="2298671" y="1664798"/>
                    </a:cubicBezTo>
                    <a:cubicBezTo>
                      <a:pt x="2386892" y="1664798"/>
                      <a:pt x="2471963" y="1666068"/>
                      <a:pt x="2560185" y="1666068"/>
                    </a:cubicBezTo>
                    <a:cubicBezTo>
                      <a:pt x="2689367" y="1666068"/>
                      <a:pt x="2821700" y="1666068"/>
                      <a:pt x="2950882" y="1666068"/>
                    </a:cubicBezTo>
                    <a:cubicBezTo>
                      <a:pt x="3070611" y="1666068"/>
                      <a:pt x="3190341" y="1667338"/>
                      <a:pt x="3310071" y="1668608"/>
                    </a:cubicBezTo>
                    <a:cubicBezTo>
                      <a:pt x="3363634" y="1668608"/>
                      <a:pt x="3420348" y="1669878"/>
                      <a:pt x="3473911" y="1669878"/>
                    </a:cubicBezTo>
                    <a:cubicBezTo>
                      <a:pt x="3647204" y="1668608"/>
                      <a:pt x="3817346" y="1662258"/>
                      <a:pt x="3981691" y="1662258"/>
                    </a:cubicBezTo>
                    <a:cubicBezTo>
                      <a:pt x="3985501" y="1662258"/>
                      <a:pt x="3990581" y="1659718"/>
                      <a:pt x="3994391" y="1657178"/>
                    </a:cubicBezTo>
                    <a:cubicBezTo>
                      <a:pt x="3999471" y="1653368"/>
                      <a:pt x="4002011" y="1647018"/>
                      <a:pt x="4004551" y="1644478"/>
                    </a:cubicBezTo>
                    <a:cubicBezTo>
                      <a:pt x="4005821" y="1590265"/>
                      <a:pt x="4007091" y="1538194"/>
                      <a:pt x="4008361" y="1486123"/>
                    </a:cubicBezTo>
                    <a:cubicBezTo>
                      <a:pt x="4009631" y="1405537"/>
                      <a:pt x="4019791" y="631912"/>
                      <a:pt x="4021061" y="551326"/>
                    </a:cubicBezTo>
                    <a:cubicBezTo>
                      <a:pt x="4021061" y="502974"/>
                      <a:pt x="4022331" y="454623"/>
                      <a:pt x="4023601" y="406271"/>
                    </a:cubicBezTo>
                    <a:cubicBezTo>
                      <a:pt x="4024871" y="354200"/>
                      <a:pt x="4026141" y="302129"/>
                      <a:pt x="4028681" y="250058"/>
                    </a:cubicBezTo>
                    <a:cubicBezTo>
                      <a:pt x="4029951" y="219064"/>
                      <a:pt x="4029951" y="186829"/>
                      <a:pt x="4035031" y="155835"/>
                    </a:cubicBezTo>
                    <a:cubicBezTo>
                      <a:pt x="4040111" y="118641"/>
                      <a:pt x="4042651" y="82688"/>
                      <a:pt x="4041381" y="43744"/>
                    </a:cubicBezTo>
                    <a:cubicBezTo>
                      <a:pt x="4041381" y="37394"/>
                      <a:pt x="4037571" y="29774"/>
                      <a:pt x="4031221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1930756" y="559361"/>
              <a:ext cx="2176975" cy="611600"/>
              <a:chOff x="0" y="0"/>
              <a:chExt cx="383132" cy="107637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83132" cy="107637"/>
              </a:xfrm>
              <a:custGeom>
                <a:avLst/>
                <a:gdLst/>
                <a:ahLst/>
                <a:cxnLst/>
                <a:rect r="r" b="b" t="t" l="l"/>
                <a:pathLst>
                  <a:path h="107637" w="383132">
                    <a:moveTo>
                      <a:pt x="53819" y="0"/>
                    </a:moveTo>
                    <a:lnTo>
                      <a:pt x="329313" y="0"/>
                    </a:lnTo>
                    <a:cubicBezTo>
                      <a:pt x="359037" y="0"/>
                      <a:pt x="383132" y="24095"/>
                      <a:pt x="383132" y="53819"/>
                    </a:cubicBezTo>
                    <a:lnTo>
                      <a:pt x="383132" y="53819"/>
                    </a:lnTo>
                    <a:cubicBezTo>
                      <a:pt x="383132" y="83542"/>
                      <a:pt x="359037" y="107637"/>
                      <a:pt x="329313" y="107637"/>
                    </a:cubicBezTo>
                    <a:lnTo>
                      <a:pt x="53819" y="107637"/>
                    </a:lnTo>
                    <a:cubicBezTo>
                      <a:pt x="24095" y="107637"/>
                      <a:pt x="0" y="83542"/>
                      <a:pt x="0" y="53819"/>
                    </a:cubicBezTo>
                    <a:lnTo>
                      <a:pt x="0" y="53819"/>
                    </a:lnTo>
                    <a:cubicBezTo>
                      <a:pt x="0" y="24095"/>
                      <a:pt x="24095" y="0"/>
                      <a:pt x="5381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0"/>
                <a:ext cx="383132" cy="1076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6251443" y="559361"/>
              <a:ext cx="2176975" cy="611600"/>
              <a:chOff x="0" y="0"/>
              <a:chExt cx="383132" cy="107637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83132" cy="107637"/>
              </a:xfrm>
              <a:custGeom>
                <a:avLst/>
                <a:gdLst/>
                <a:ahLst/>
                <a:cxnLst/>
                <a:rect r="r" b="b" t="t" l="l"/>
                <a:pathLst>
                  <a:path h="107637" w="383132">
                    <a:moveTo>
                      <a:pt x="53819" y="0"/>
                    </a:moveTo>
                    <a:lnTo>
                      <a:pt x="329313" y="0"/>
                    </a:lnTo>
                    <a:cubicBezTo>
                      <a:pt x="359037" y="0"/>
                      <a:pt x="383132" y="24095"/>
                      <a:pt x="383132" y="53819"/>
                    </a:cubicBezTo>
                    <a:lnTo>
                      <a:pt x="383132" y="53819"/>
                    </a:lnTo>
                    <a:cubicBezTo>
                      <a:pt x="383132" y="83542"/>
                      <a:pt x="359037" y="107637"/>
                      <a:pt x="329313" y="107637"/>
                    </a:cubicBezTo>
                    <a:lnTo>
                      <a:pt x="53819" y="107637"/>
                    </a:lnTo>
                    <a:cubicBezTo>
                      <a:pt x="24095" y="107637"/>
                      <a:pt x="0" y="83542"/>
                      <a:pt x="0" y="53819"/>
                    </a:cubicBezTo>
                    <a:lnTo>
                      <a:pt x="0" y="53819"/>
                    </a:lnTo>
                    <a:cubicBezTo>
                      <a:pt x="0" y="24095"/>
                      <a:pt x="24095" y="0"/>
                      <a:pt x="5381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0"/>
                <a:ext cx="383132" cy="1076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10572130" y="559361"/>
              <a:ext cx="2176975" cy="611600"/>
              <a:chOff x="0" y="0"/>
              <a:chExt cx="383132" cy="107637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83132" cy="107637"/>
              </a:xfrm>
              <a:custGeom>
                <a:avLst/>
                <a:gdLst/>
                <a:ahLst/>
                <a:cxnLst/>
                <a:rect r="r" b="b" t="t" l="l"/>
                <a:pathLst>
                  <a:path h="107637" w="383132">
                    <a:moveTo>
                      <a:pt x="53819" y="0"/>
                    </a:moveTo>
                    <a:lnTo>
                      <a:pt x="329313" y="0"/>
                    </a:lnTo>
                    <a:cubicBezTo>
                      <a:pt x="359037" y="0"/>
                      <a:pt x="383132" y="24095"/>
                      <a:pt x="383132" y="53819"/>
                    </a:cubicBezTo>
                    <a:lnTo>
                      <a:pt x="383132" y="53819"/>
                    </a:lnTo>
                    <a:cubicBezTo>
                      <a:pt x="383132" y="83542"/>
                      <a:pt x="359037" y="107637"/>
                      <a:pt x="329313" y="107637"/>
                    </a:cubicBezTo>
                    <a:lnTo>
                      <a:pt x="53819" y="107637"/>
                    </a:lnTo>
                    <a:cubicBezTo>
                      <a:pt x="24095" y="107637"/>
                      <a:pt x="0" y="83542"/>
                      <a:pt x="0" y="53819"/>
                    </a:cubicBezTo>
                    <a:lnTo>
                      <a:pt x="0" y="53819"/>
                    </a:lnTo>
                    <a:cubicBezTo>
                      <a:pt x="0" y="24095"/>
                      <a:pt x="24095" y="0"/>
                      <a:pt x="5381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0"/>
                <a:ext cx="383132" cy="1076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14892817" y="559361"/>
              <a:ext cx="2176975" cy="611600"/>
              <a:chOff x="0" y="0"/>
              <a:chExt cx="383132" cy="107637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383132" cy="107637"/>
              </a:xfrm>
              <a:custGeom>
                <a:avLst/>
                <a:gdLst/>
                <a:ahLst/>
                <a:cxnLst/>
                <a:rect r="r" b="b" t="t" l="l"/>
                <a:pathLst>
                  <a:path h="107637" w="383132">
                    <a:moveTo>
                      <a:pt x="53819" y="0"/>
                    </a:moveTo>
                    <a:lnTo>
                      <a:pt x="329313" y="0"/>
                    </a:lnTo>
                    <a:cubicBezTo>
                      <a:pt x="359037" y="0"/>
                      <a:pt x="383132" y="24095"/>
                      <a:pt x="383132" y="53819"/>
                    </a:cubicBezTo>
                    <a:lnTo>
                      <a:pt x="383132" y="53819"/>
                    </a:lnTo>
                    <a:cubicBezTo>
                      <a:pt x="383132" y="83542"/>
                      <a:pt x="359037" y="107637"/>
                      <a:pt x="329313" y="107637"/>
                    </a:cubicBezTo>
                    <a:lnTo>
                      <a:pt x="53819" y="107637"/>
                    </a:lnTo>
                    <a:cubicBezTo>
                      <a:pt x="24095" y="107637"/>
                      <a:pt x="0" y="83542"/>
                      <a:pt x="0" y="53819"/>
                    </a:cubicBezTo>
                    <a:lnTo>
                      <a:pt x="0" y="53819"/>
                    </a:lnTo>
                    <a:cubicBezTo>
                      <a:pt x="0" y="24095"/>
                      <a:pt x="24095" y="0"/>
                      <a:pt x="5381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0"/>
                <a:ext cx="383132" cy="1076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19213505" y="559361"/>
              <a:ext cx="2176975" cy="611600"/>
              <a:chOff x="0" y="0"/>
              <a:chExt cx="383132" cy="107637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383132" cy="107637"/>
              </a:xfrm>
              <a:custGeom>
                <a:avLst/>
                <a:gdLst/>
                <a:ahLst/>
                <a:cxnLst/>
                <a:rect r="r" b="b" t="t" l="l"/>
                <a:pathLst>
                  <a:path h="107637" w="383132">
                    <a:moveTo>
                      <a:pt x="53819" y="0"/>
                    </a:moveTo>
                    <a:lnTo>
                      <a:pt x="329313" y="0"/>
                    </a:lnTo>
                    <a:cubicBezTo>
                      <a:pt x="359037" y="0"/>
                      <a:pt x="383132" y="24095"/>
                      <a:pt x="383132" y="53819"/>
                    </a:cubicBezTo>
                    <a:lnTo>
                      <a:pt x="383132" y="53819"/>
                    </a:lnTo>
                    <a:cubicBezTo>
                      <a:pt x="383132" y="83542"/>
                      <a:pt x="359037" y="107637"/>
                      <a:pt x="329313" y="107637"/>
                    </a:cubicBezTo>
                    <a:lnTo>
                      <a:pt x="53819" y="107637"/>
                    </a:lnTo>
                    <a:cubicBezTo>
                      <a:pt x="24095" y="107637"/>
                      <a:pt x="0" y="83542"/>
                      <a:pt x="0" y="53819"/>
                    </a:cubicBezTo>
                    <a:lnTo>
                      <a:pt x="0" y="53819"/>
                    </a:lnTo>
                    <a:cubicBezTo>
                      <a:pt x="0" y="24095"/>
                      <a:pt x="24095" y="0"/>
                      <a:pt x="53819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0"/>
                <a:ext cx="383132" cy="10763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TextBox 24" id="24"/>
          <p:cNvSpPr txBox="true"/>
          <p:nvPr/>
        </p:nvSpPr>
        <p:spPr>
          <a:xfrm rot="0">
            <a:off x="1028700" y="3979213"/>
            <a:ext cx="15679757" cy="5346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Pre-teaching is a short, focused opportunity to introduce or revisit key knowledge, vocabulary or concepts before they appear in the main lesson.</a:t>
            </a:r>
          </a:p>
          <a:p>
            <a:pPr algn="l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It might involve:</a:t>
            </a:r>
          </a:p>
          <a:p>
            <a:pPr algn="l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</a:t>
            </a: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ntroducing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an unfamiliar word.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Revisiting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something pupils need from previous learning.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Exploring 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a key concept using an example or visual.</a:t>
            </a:r>
          </a:p>
          <a:p>
            <a:pPr algn="l">
              <a:lnSpc>
                <a:spcPts val="3233"/>
              </a:lnSpc>
            </a:pPr>
            <a:r>
              <a:rPr lang="en-US" sz="3403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Rehearsing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language pupils will need during the lesson.</a:t>
            </a:r>
          </a:p>
          <a:p>
            <a:pPr algn="l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The purpose: When the teacher introduces the learning, pupils can think: “I've seen this before. I know something about this.”</a:t>
            </a:r>
          </a:p>
          <a:p>
            <a:pPr algn="l" marL="0" indent="0" lvl="0">
              <a:lnSpc>
                <a:spcPts val="3233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13433"/>
            <a:ext cx="16230600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Why Vocabulary Matters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1369133"/>
            <a:ext cx="16230600" cy="596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23"/>
              </a:lnSpc>
              <a:spcBef>
                <a:spcPct val="0"/>
              </a:spcBef>
            </a:pPr>
            <a:r>
              <a:rPr lang="en-US" b="true" sz="4203">
                <a:solidFill>
                  <a:srgbClr val="FFF8E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Wo</a:t>
            </a:r>
            <a:r>
              <a:rPr lang="en-US" b="true" sz="4203" strike="noStrike" u="none">
                <a:solidFill>
                  <a:srgbClr val="FFF8E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rds unlock learning.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410879" y="1965443"/>
            <a:ext cx="18027803" cy="8052069"/>
            <a:chOff x="0" y="0"/>
            <a:chExt cx="24037071" cy="10736093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1130338" y="599119"/>
              <a:ext cx="22906733" cy="10136974"/>
              <a:chOff x="0" y="0"/>
              <a:chExt cx="3969551" cy="1756655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-564"/>
                <a:ext cx="3969874" cy="1754680"/>
              </a:xfrm>
              <a:custGeom>
                <a:avLst/>
                <a:gdLst/>
                <a:ahLst/>
                <a:cxnLst/>
                <a:rect r="r" b="b" t="t" l="l"/>
                <a:pathLst>
                  <a:path h="1754680" w="3969874">
                    <a:moveTo>
                      <a:pt x="3959391" y="27234"/>
                    </a:moveTo>
                    <a:cubicBezTo>
                      <a:pt x="3950501" y="23424"/>
                      <a:pt x="3941611" y="20884"/>
                      <a:pt x="3932721" y="20884"/>
                    </a:cubicBezTo>
                    <a:cubicBezTo>
                      <a:pt x="3906051" y="19614"/>
                      <a:pt x="3847395" y="19614"/>
                      <a:pt x="3782442" y="17074"/>
                    </a:cubicBezTo>
                    <a:cubicBezTo>
                      <a:pt x="3633978" y="11994"/>
                      <a:pt x="3488607" y="5644"/>
                      <a:pt x="3340143" y="3104"/>
                    </a:cubicBezTo>
                    <a:cubicBezTo>
                      <a:pt x="3219515" y="564"/>
                      <a:pt x="3101981" y="3104"/>
                      <a:pt x="2981354" y="1834"/>
                    </a:cubicBezTo>
                    <a:cubicBezTo>
                      <a:pt x="2928773" y="1834"/>
                      <a:pt x="2876192" y="-706"/>
                      <a:pt x="2823611" y="1834"/>
                    </a:cubicBezTo>
                    <a:cubicBezTo>
                      <a:pt x="2696798" y="9454"/>
                      <a:pt x="2569985" y="10724"/>
                      <a:pt x="2440079" y="8184"/>
                    </a:cubicBezTo>
                    <a:cubicBezTo>
                      <a:pt x="2375125" y="6914"/>
                      <a:pt x="2310172" y="6914"/>
                      <a:pt x="2245219" y="6914"/>
                    </a:cubicBezTo>
                    <a:cubicBezTo>
                      <a:pt x="2127685" y="6914"/>
                      <a:pt x="2010151" y="6914"/>
                      <a:pt x="1892617" y="5644"/>
                    </a:cubicBezTo>
                    <a:cubicBezTo>
                      <a:pt x="1768897" y="4374"/>
                      <a:pt x="550253" y="1834"/>
                      <a:pt x="429626" y="564"/>
                    </a:cubicBezTo>
                    <a:cubicBezTo>
                      <a:pt x="330650" y="-706"/>
                      <a:pt x="234767" y="564"/>
                      <a:pt x="135791" y="564"/>
                    </a:cubicBezTo>
                    <a:cubicBezTo>
                      <a:pt x="67744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18966"/>
                      <a:pt x="16510" y="193522"/>
                      <a:pt x="17780" y="266769"/>
                    </a:cubicBezTo>
                    <a:cubicBezTo>
                      <a:pt x="19050" y="341325"/>
                      <a:pt x="17780" y="415880"/>
                      <a:pt x="16510" y="491744"/>
                    </a:cubicBezTo>
                    <a:cubicBezTo>
                      <a:pt x="15240" y="568916"/>
                      <a:pt x="2540" y="1378563"/>
                      <a:pt x="2540" y="1455735"/>
                    </a:cubicBezTo>
                    <a:cubicBezTo>
                      <a:pt x="2540" y="1531598"/>
                      <a:pt x="1270" y="1607462"/>
                      <a:pt x="0" y="1683325"/>
                    </a:cubicBezTo>
                    <a:cubicBezTo>
                      <a:pt x="0" y="1700069"/>
                      <a:pt x="3810" y="1710229"/>
                      <a:pt x="15240" y="1715309"/>
                    </a:cubicBezTo>
                    <a:cubicBezTo>
                      <a:pt x="22860" y="1719119"/>
                      <a:pt x="31750" y="1721659"/>
                      <a:pt x="40640" y="1722929"/>
                    </a:cubicBezTo>
                    <a:cubicBezTo>
                      <a:pt x="132697" y="1728009"/>
                      <a:pt x="250232" y="1731819"/>
                      <a:pt x="367766" y="1736899"/>
                    </a:cubicBezTo>
                    <a:cubicBezTo>
                      <a:pt x="432719" y="1739439"/>
                      <a:pt x="497672" y="1744519"/>
                      <a:pt x="562625" y="1745789"/>
                    </a:cubicBezTo>
                    <a:cubicBezTo>
                      <a:pt x="670880" y="1748329"/>
                      <a:pt x="1877152" y="1749599"/>
                      <a:pt x="1985407" y="1750869"/>
                    </a:cubicBezTo>
                    <a:cubicBezTo>
                      <a:pt x="2000872" y="1750869"/>
                      <a:pt x="2016337" y="1750869"/>
                      <a:pt x="2031802" y="1750869"/>
                    </a:cubicBezTo>
                    <a:cubicBezTo>
                      <a:pt x="2106034" y="1750869"/>
                      <a:pt x="2183359" y="1749599"/>
                      <a:pt x="2257591" y="1749599"/>
                    </a:cubicBezTo>
                    <a:cubicBezTo>
                      <a:pt x="2344195" y="1749599"/>
                      <a:pt x="2427706" y="1750869"/>
                      <a:pt x="2514310" y="1750869"/>
                    </a:cubicBezTo>
                    <a:cubicBezTo>
                      <a:pt x="2641124" y="1750869"/>
                      <a:pt x="2771030" y="1750869"/>
                      <a:pt x="2897843" y="1750869"/>
                    </a:cubicBezTo>
                    <a:cubicBezTo>
                      <a:pt x="3015377" y="1750869"/>
                      <a:pt x="3132911" y="1752139"/>
                      <a:pt x="3250446" y="1753409"/>
                    </a:cubicBezTo>
                    <a:cubicBezTo>
                      <a:pt x="3303026" y="1753409"/>
                      <a:pt x="3358701" y="1754679"/>
                      <a:pt x="3411282" y="1754679"/>
                    </a:cubicBezTo>
                    <a:cubicBezTo>
                      <a:pt x="3581397" y="1753409"/>
                      <a:pt x="3748419" y="1747059"/>
                      <a:pt x="3909861" y="1747059"/>
                    </a:cubicBezTo>
                    <a:cubicBezTo>
                      <a:pt x="3913671" y="1747059"/>
                      <a:pt x="3918751" y="1744519"/>
                      <a:pt x="3922561" y="1741979"/>
                    </a:cubicBezTo>
                    <a:cubicBezTo>
                      <a:pt x="3927641" y="1738169"/>
                      <a:pt x="3930181" y="1731819"/>
                      <a:pt x="3932721" y="1729279"/>
                    </a:cubicBezTo>
                    <a:cubicBezTo>
                      <a:pt x="3933991" y="1674169"/>
                      <a:pt x="3935261" y="1619234"/>
                      <a:pt x="3936531" y="1564298"/>
                    </a:cubicBezTo>
                    <a:cubicBezTo>
                      <a:pt x="3937801" y="1479278"/>
                      <a:pt x="3947961" y="663091"/>
                      <a:pt x="3949231" y="578071"/>
                    </a:cubicBezTo>
                    <a:cubicBezTo>
                      <a:pt x="3949231" y="527060"/>
                      <a:pt x="3950501" y="476048"/>
                      <a:pt x="3951771" y="425036"/>
                    </a:cubicBezTo>
                    <a:cubicBezTo>
                      <a:pt x="3953041" y="370101"/>
                      <a:pt x="3954311" y="315165"/>
                      <a:pt x="3956851" y="260229"/>
                    </a:cubicBezTo>
                    <a:cubicBezTo>
                      <a:pt x="3958121" y="227529"/>
                      <a:pt x="3958121" y="193522"/>
                      <a:pt x="3963201" y="160822"/>
                    </a:cubicBezTo>
                    <a:cubicBezTo>
                      <a:pt x="3968281" y="121582"/>
                      <a:pt x="3970821" y="83650"/>
                      <a:pt x="3969551" y="43744"/>
                    </a:cubicBezTo>
                    <a:cubicBezTo>
                      <a:pt x="3969551" y="37394"/>
                      <a:pt x="3965741" y="29774"/>
                      <a:pt x="3959391" y="27234"/>
                    </a:cubicBezTo>
                    <a:close/>
                  </a:path>
                </a:pathLst>
              </a:custGeom>
              <a:solidFill>
                <a:srgbClr val="64220A"/>
              </a:solidFill>
            </p:spPr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23321235" cy="10333346"/>
              <a:chOff x="0" y="0"/>
              <a:chExt cx="4041381" cy="1790685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-564"/>
                <a:ext cx="4041704" cy="1788709"/>
              </a:xfrm>
              <a:custGeom>
                <a:avLst/>
                <a:gdLst/>
                <a:ahLst/>
                <a:cxnLst/>
                <a:rect r="r" b="b" t="t" l="l"/>
                <a:pathLst>
                  <a:path h="1788709" w="4041704">
                    <a:moveTo>
                      <a:pt x="4031221" y="27234"/>
                    </a:moveTo>
                    <a:cubicBezTo>
                      <a:pt x="4022331" y="23424"/>
                      <a:pt x="4013441" y="20884"/>
                      <a:pt x="4004551" y="20884"/>
                    </a:cubicBezTo>
                    <a:cubicBezTo>
                      <a:pt x="3977881" y="19614"/>
                      <a:pt x="3918171" y="19614"/>
                      <a:pt x="3852005" y="17074"/>
                    </a:cubicBezTo>
                    <a:cubicBezTo>
                      <a:pt x="3700768" y="11994"/>
                      <a:pt x="3552681" y="5644"/>
                      <a:pt x="3401444" y="3104"/>
                    </a:cubicBezTo>
                    <a:cubicBezTo>
                      <a:pt x="3278563" y="564"/>
                      <a:pt x="3158834" y="3104"/>
                      <a:pt x="3035953" y="1834"/>
                    </a:cubicBezTo>
                    <a:cubicBezTo>
                      <a:pt x="2982390" y="1834"/>
                      <a:pt x="2928827" y="-706"/>
                      <a:pt x="2875263" y="1834"/>
                    </a:cubicBezTo>
                    <a:cubicBezTo>
                      <a:pt x="2746081" y="9454"/>
                      <a:pt x="2616899" y="10724"/>
                      <a:pt x="2484567" y="8184"/>
                    </a:cubicBezTo>
                    <a:cubicBezTo>
                      <a:pt x="2418400" y="6914"/>
                      <a:pt x="2352234" y="6914"/>
                      <a:pt x="2286068" y="6914"/>
                    </a:cubicBezTo>
                    <a:cubicBezTo>
                      <a:pt x="2166338" y="6914"/>
                      <a:pt x="2046608" y="6914"/>
                      <a:pt x="1926879" y="5644"/>
                    </a:cubicBezTo>
                    <a:cubicBezTo>
                      <a:pt x="1800848" y="4374"/>
                      <a:pt x="559441" y="1834"/>
                      <a:pt x="436560" y="564"/>
                    </a:cubicBezTo>
                    <a:cubicBezTo>
                      <a:pt x="335735" y="-706"/>
                      <a:pt x="238061" y="564"/>
                      <a:pt x="137236" y="564"/>
                    </a:cubicBezTo>
                    <a:cubicBezTo>
                      <a:pt x="67919" y="564"/>
                      <a:pt x="33020" y="3104"/>
                      <a:pt x="5080" y="4374"/>
                    </a:cubicBezTo>
                    <a:cubicBezTo>
                      <a:pt x="3810" y="4374"/>
                      <a:pt x="2540" y="6914"/>
                      <a:pt x="0" y="8184"/>
                    </a:cubicBezTo>
                    <a:cubicBezTo>
                      <a:pt x="1270" y="20884"/>
                      <a:pt x="3810" y="33584"/>
                      <a:pt x="5080" y="46284"/>
                    </a:cubicBezTo>
                    <a:cubicBezTo>
                      <a:pt x="15240" y="120091"/>
                      <a:pt x="16510" y="196207"/>
                      <a:pt x="17780" y="270987"/>
                    </a:cubicBezTo>
                    <a:cubicBezTo>
                      <a:pt x="19050" y="347103"/>
                      <a:pt x="17780" y="423219"/>
                      <a:pt x="16510" y="500670"/>
                    </a:cubicBezTo>
                    <a:cubicBezTo>
                      <a:pt x="15240" y="579457"/>
                      <a:pt x="2540" y="1406047"/>
                      <a:pt x="2540" y="1484833"/>
                    </a:cubicBezTo>
                    <a:cubicBezTo>
                      <a:pt x="2540" y="1562284"/>
                      <a:pt x="1270" y="1639735"/>
                      <a:pt x="0" y="1717187"/>
                    </a:cubicBezTo>
                    <a:cubicBezTo>
                      <a:pt x="0" y="1734099"/>
                      <a:pt x="3810" y="1744259"/>
                      <a:pt x="15240" y="1749339"/>
                    </a:cubicBezTo>
                    <a:cubicBezTo>
                      <a:pt x="22860" y="1753149"/>
                      <a:pt x="31750" y="1755689"/>
                      <a:pt x="40640" y="1756959"/>
                    </a:cubicBezTo>
                    <a:cubicBezTo>
                      <a:pt x="134085" y="1762039"/>
                      <a:pt x="253815" y="1765849"/>
                      <a:pt x="373545" y="1770929"/>
                    </a:cubicBezTo>
                    <a:cubicBezTo>
                      <a:pt x="439711" y="1773469"/>
                      <a:pt x="505877" y="1778549"/>
                      <a:pt x="572044" y="1779819"/>
                    </a:cubicBezTo>
                    <a:cubicBezTo>
                      <a:pt x="682321" y="1782359"/>
                      <a:pt x="1911125" y="1783629"/>
                      <a:pt x="2021402" y="1784899"/>
                    </a:cubicBezTo>
                    <a:cubicBezTo>
                      <a:pt x="2037156" y="1784899"/>
                      <a:pt x="2052910" y="1784899"/>
                      <a:pt x="2068664" y="1784899"/>
                    </a:cubicBezTo>
                    <a:cubicBezTo>
                      <a:pt x="2144282" y="1784899"/>
                      <a:pt x="2223052" y="1783629"/>
                      <a:pt x="2298671" y="1783629"/>
                    </a:cubicBezTo>
                    <a:cubicBezTo>
                      <a:pt x="2386892" y="1783629"/>
                      <a:pt x="2471963" y="1784899"/>
                      <a:pt x="2560185" y="1784899"/>
                    </a:cubicBezTo>
                    <a:cubicBezTo>
                      <a:pt x="2689367" y="1784899"/>
                      <a:pt x="2821700" y="1784899"/>
                      <a:pt x="2950882" y="1784899"/>
                    </a:cubicBezTo>
                    <a:cubicBezTo>
                      <a:pt x="3070611" y="1784899"/>
                      <a:pt x="3190341" y="1786169"/>
                      <a:pt x="3310071" y="1787439"/>
                    </a:cubicBezTo>
                    <a:cubicBezTo>
                      <a:pt x="3363634" y="1787439"/>
                      <a:pt x="3420348" y="1788709"/>
                      <a:pt x="3473911" y="1788709"/>
                    </a:cubicBezTo>
                    <a:cubicBezTo>
                      <a:pt x="3647204" y="1787439"/>
                      <a:pt x="3817346" y="1781089"/>
                      <a:pt x="3981691" y="1781089"/>
                    </a:cubicBezTo>
                    <a:cubicBezTo>
                      <a:pt x="3985501" y="1781089"/>
                      <a:pt x="3990581" y="1778549"/>
                      <a:pt x="3994391" y="1776009"/>
                    </a:cubicBezTo>
                    <a:cubicBezTo>
                      <a:pt x="3999471" y="1772199"/>
                      <a:pt x="4002011" y="1765849"/>
                      <a:pt x="4004551" y="1763309"/>
                    </a:cubicBezTo>
                    <a:cubicBezTo>
                      <a:pt x="4005821" y="1707839"/>
                      <a:pt x="4007091" y="1651754"/>
                      <a:pt x="4008361" y="1595668"/>
                    </a:cubicBezTo>
                    <a:cubicBezTo>
                      <a:pt x="4009631" y="1508870"/>
                      <a:pt x="4019791" y="675603"/>
                      <a:pt x="4021061" y="588804"/>
                    </a:cubicBezTo>
                    <a:cubicBezTo>
                      <a:pt x="4021061" y="536725"/>
                      <a:pt x="4022331" y="484646"/>
                      <a:pt x="4023601" y="432566"/>
                    </a:cubicBezTo>
                    <a:cubicBezTo>
                      <a:pt x="4024871" y="376481"/>
                      <a:pt x="4026141" y="320396"/>
                      <a:pt x="4028681" y="264311"/>
                    </a:cubicBezTo>
                    <a:cubicBezTo>
                      <a:pt x="4029951" y="230926"/>
                      <a:pt x="4029951" y="196207"/>
                      <a:pt x="4035031" y="162823"/>
                    </a:cubicBezTo>
                    <a:cubicBezTo>
                      <a:pt x="4040111" y="122762"/>
                      <a:pt x="4042651" y="84036"/>
                      <a:pt x="4041381" y="43744"/>
                    </a:cubicBezTo>
                    <a:cubicBezTo>
                      <a:pt x="4041381" y="37394"/>
                      <a:pt x="4037571" y="29774"/>
                      <a:pt x="4031221" y="27234"/>
                    </a:cubicBezTo>
                    <a:close/>
                  </a:path>
                </a:pathLst>
              </a:custGeom>
              <a:solidFill>
                <a:srgbClr val="FDE9C9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1930756" y="599119"/>
              <a:ext cx="2176975" cy="655071"/>
              <a:chOff x="0" y="0"/>
              <a:chExt cx="383132" cy="115288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83132" cy="115288"/>
              </a:xfrm>
              <a:custGeom>
                <a:avLst/>
                <a:gdLst/>
                <a:ahLst/>
                <a:cxnLst/>
                <a:rect r="r" b="b" t="t" l="l"/>
                <a:pathLst>
                  <a:path h="115288" w="383132">
                    <a:moveTo>
                      <a:pt x="57644" y="0"/>
                    </a:moveTo>
                    <a:lnTo>
                      <a:pt x="325488" y="0"/>
                    </a:lnTo>
                    <a:cubicBezTo>
                      <a:pt x="357324" y="0"/>
                      <a:pt x="383132" y="25808"/>
                      <a:pt x="383132" y="57644"/>
                    </a:cubicBezTo>
                    <a:lnTo>
                      <a:pt x="383132" y="57644"/>
                    </a:lnTo>
                    <a:cubicBezTo>
                      <a:pt x="383132" y="89480"/>
                      <a:pt x="357324" y="115288"/>
                      <a:pt x="325488" y="115288"/>
                    </a:cubicBezTo>
                    <a:lnTo>
                      <a:pt x="57644" y="115288"/>
                    </a:lnTo>
                    <a:cubicBezTo>
                      <a:pt x="25808" y="115288"/>
                      <a:pt x="0" y="89480"/>
                      <a:pt x="0" y="57644"/>
                    </a:cubicBezTo>
                    <a:lnTo>
                      <a:pt x="0" y="57644"/>
                    </a:lnTo>
                    <a:cubicBezTo>
                      <a:pt x="0" y="25808"/>
                      <a:pt x="25808" y="0"/>
                      <a:pt x="57644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0"/>
                <a:ext cx="383132" cy="1152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6251443" y="599119"/>
              <a:ext cx="2176975" cy="655071"/>
              <a:chOff x="0" y="0"/>
              <a:chExt cx="383132" cy="115288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83132" cy="115288"/>
              </a:xfrm>
              <a:custGeom>
                <a:avLst/>
                <a:gdLst/>
                <a:ahLst/>
                <a:cxnLst/>
                <a:rect r="r" b="b" t="t" l="l"/>
                <a:pathLst>
                  <a:path h="115288" w="383132">
                    <a:moveTo>
                      <a:pt x="57644" y="0"/>
                    </a:moveTo>
                    <a:lnTo>
                      <a:pt x="325488" y="0"/>
                    </a:lnTo>
                    <a:cubicBezTo>
                      <a:pt x="357324" y="0"/>
                      <a:pt x="383132" y="25808"/>
                      <a:pt x="383132" y="57644"/>
                    </a:cubicBezTo>
                    <a:lnTo>
                      <a:pt x="383132" y="57644"/>
                    </a:lnTo>
                    <a:cubicBezTo>
                      <a:pt x="383132" y="89480"/>
                      <a:pt x="357324" y="115288"/>
                      <a:pt x="325488" y="115288"/>
                    </a:cubicBezTo>
                    <a:lnTo>
                      <a:pt x="57644" y="115288"/>
                    </a:lnTo>
                    <a:cubicBezTo>
                      <a:pt x="25808" y="115288"/>
                      <a:pt x="0" y="89480"/>
                      <a:pt x="0" y="57644"/>
                    </a:cubicBezTo>
                    <a:lnTo>
                      <a:pt x="0" y="57644"/>
                    </a:lnTo>
                    <a:cubicBezTo>
                      <a:pt x="0" y="25808"/>
                      <a:pt x="25808" y="0"/>
                      <a:pt x="57644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0"/>
                <a:ext cx="383132" cy="1152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10572130" y="599119"/>
              <a:ext cx="2176975" cy="655071"/>
              <a:chOff x="0" y="0"/>
              <a:chExt cx="383132" cy="115288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83132" cy="115288"/>
              </a:xfrm>
              <a:custGeom>
                <a:avLst/>
                <a:gdLst/>
                <a:ahLst/>
                <a:cxnLst/>
                <a:rect r="r" b="b" t="t" l="l"/>
                <a:pathLst>
                  <a:path h="115288" w="383132">
                    <a:moveTo>
                      <a:pt x="57644" y="0"/>
                    </a:moveTo>
                    <a:lnTo>
                      <a:pt x="325488" y="0"/>
                    </a:lnTo>
                    <a:cubicBezTo>
                      <a:pt x="357324" y="0"/>
                      <a:pt x="383132" y="25808"/>
                      <a:pt x="383132" y="57644"/>
                    </a:cubicBezTo>
                    <a:lnTo>
                      <a:pt x="383132" y="57644"/>
                    </a:lnTo>
                    <a:cubicBezTo>
                      <a:pt x="383132" y="89480"/>
                      <a:pt x="357324" y="115288"/>
                      <a:pt x="325488" y="115288"/>
                    </a:cubicBezTo>
                    <a:lnTo>
                      <a:pt x="57644" y="115288"/>
                    </a:lnTo>
                    <a:cubicBezTo>
                      <a:pt x="25808" y="115288"/>
                      <a:pt x="0" y="89480"/>
                      <a:pt x="0" y="57644"/>
                    </a:cubicBezTo>
                    <a:lnTo>
                      <a:pt x="0" y="57644"/>
                    </a:lnTo>
                    <a:cubicBezTo>
                      <a:pt x="0" y="25808"/>
                      <a:pt x="25808" y="0"/>
                      <a:pt x="57644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0"/>
                <a:ext cx="383132" cy="1152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14892817" y="599119"/>
              <a:ext cx="2176975" cy="655071"/>
              <a:chOff x="0" y="0"/>
              <a:chExt cx="383132" cy="115288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383132" cy="115288"/>
              </a:xfrm>
              <a:custGeom>
                <a:avLst/>
                <a:gdLst/>
                <a:ahLst/>
                <a:cxnLst/>
                <a:rect r="r" b="b" t="t" l="l"/>
                <a:pathLst>
                  <a:path h="115288" w="383132">
                    <a:moveTo>
                      <a:pt x="57644" y="0"/>
                    </a:moveTo>
                    <a:lnTo>
                      <a:pt x="325488" y="0"/>
                    </a:lnTo>
                    <a:cubicBezTo>
                      <a:pt x="357324" y="0"/>
                      <a:pt x="383132" y="25808"/>
                      <a:pt x="383132" y="57644"/>
                    </a:cubicBezTo>
                    <a:lnTo>
                      <a:pt x="383132" y="57644"/>
                    </a:lnTo>
                    <a:cubicBezTo>
                      <a:pt x="383132" y="89480"/>
                      <a:pt x="357324" y="115288"/>
                      <a:pt x="325488" y="115288"/>
                    </a:cubicBezTo>
                    <a:lnTo>
                      <a:pt x="57644" y="115288"/>
                    </a:lnTo>
                    <a:cubicBezTo>
                      <a:pt x="25808" y="115288"/>
                      <a:pt x="0" y="89480"/>
                      <a:pt x="0" y="57644"/>
                    </a:cubicBezTo>
                    <a:lnTo>
                      <a:pt x="0" y="57644"/>
                    </a:lnTo>
                    <a:cubicBezTo>
                      <a:pt x="0" y="25808"/>
                      <a:pt x="25808" y="0"/>
                      <a:pt x="57644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0"/>
                <a:ext cx="383132" cy="1152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19213505" y="599119"/>
              <a:ext cx="2176975" cy="655071"/>
              <a:chOff x="0" y="0"/>
              <a:chExt cx="383132" cy="115288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383132" cy="115288"/>
              </a:xfrm>
              <a:custGeom>
                <a:avLst/>
                <a:gdLst/>
                <a:ahLst/>
                <a:cxnLst/>
                <a:rect r="r" b="b" t="t" l="l"/>
                <a:pathLst>
                  <a:path h="115288" w="383132">
                    <a:moveTo>
                      <a:pt x="57644" y="0"/>
                    </a:moveTo>
                    <a:lnTo>
                      <a:pt x="325488" y="0"/>
                    </a:lnTo>
                    <a:cubicBezTo>
                      <a:pt x="357324" y="0"/>
                      <a:pt x="383132" y="25808"/>
                      <a:pt x="383132" y="57644"/>
                    </a:cubicBezTo>
                    <a:lnTo>
                      <a:pt x="383132" y="57644"/>
                    </a:lnTo>
                    <a:cubicBezTo>
                      <a:pt x="383132" y="89480"/>
                      <a:pt x="357324" y="115288"/>
                      <a:pt x="325488" y="115288"/>
                    </a:cubicBezTo>
                    <a:lnTo>
                      <a:pt x="57644" y="115288"/>
                    </a:lnTo>
                    <a:cubicBezTo>
                      <a:pt x="25808" y="115288"/>
                      <a:pt x="0" y="89480"/>
                      <a:pt x="0" y="57644"/>
                    </a:cubicBezTo>
                    <a:lnTo>
                      <a:pt x="0" y="57644"/>
                    </a:lnTo>
                    <a:cubicBezTo>
                      <a:pt x="0" y="25808"/>
                      <a:pt x="25808" y="0"/>
                      <a:pt x="57644" y="0"/>
                    </a:cubicBezTo>
                    <a:close/>
                  </a:path>
                </a:pathLst>
              </a:custGeom>
              <a:solidFill>
                <a:srgbClr val="AB5333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0"/>
                <a:ext cx="383132" cy="1152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035"/>
                  </a:lnSpc>
                  <a:spcBef>
                    <a:spcPct val="0"/>
                  </a:spcBef>
                </a:pPr>
              </a:p>
            </p:txBody>
          </p:sp>
        </p:grpSp>
      </p:grpSp>
      <p:sp>
        <p:nvSpPr>
          <p:cNvPr name="TextBox 24" id="24"/>
          <p:cNvSpPr txBox="true"/>
          <p:nvPr/>
        </p:nvSpPr>
        <p:spPr>
          <a:xfrm rot="0">
            <a:off x="1028700" y="3276716"/>
            <a:ext cx="15679757" cy="6575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Imagine trying to understand a lesson containing:</a:t>
            </a:r>
          </a:p>
          <a:p>
            <a:pPr algn="ctr">
              <a:lnSpc>
                <a:spcPts val="3233"/>
              </a:lnSpc>
            </a:pPr>
            <a:r>
              <a:rPr lang="en-US" b="true" sz="3403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numerator • denominator • equivalent • fraction • simplify</a:t>
            </a:r>
          </a:p>
          <a:p>
            <a:pPr algn="ctr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if several of those words are unfamiliar.</a:t>
            </a:r>
          </a:p>
          <a:p>
            <a:pPr algn="l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The pupil isn't only learning the mathematical concept. T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hey are simultaneously 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tr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y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ing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to und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r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st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a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n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d the language used to explain it.</a:t>
            </a:r>
          </a:p>
          <a:p>
            <a:pPr algn="l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This ha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p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pe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n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across the curriculum: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Science: evaporation, habitat, organism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History: monarchy, invasion, settlement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G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e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ograp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h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y: 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er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o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si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o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n</a:t>
            </a: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, climate, population</a:t>
            </a: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English: infer, character, evidence</a:t>
            </a:r>
          </a:p>
          <a:p>
            <a:pPr algn="l">
              <a:lnSpc>
                <a:spcPts val="3233"/>
              </a:lnSpc>
            </a:pPr>
          </a:p>
          <a:p>
            <a:pPr algn="l">
              <a:lnSpc>
                <a:spcPts val="3233"/>
              </a:lnSpc>
            </a:pPr>
            <a:r>
              <a:rPr lang="en-US" sz="3403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If pupils cannot access the language, they may struggle to access the learning.</a:t>
            </a:r>
          </a:p>
          <a:p>
            <a:pPr algn="l" marL="0" indent="0" lvl="0">
              <a:lnSpc>
                <a:spcPts val="3233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81119"/>
            <a:ext cx="16230600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Which Words Should We Pre-Teach?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52430" y="2700206"/>
            <a:ext cx="16230600" cy="596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23"/>
              </a:lnSpc>
              <a:spcBef>
                <a:spcPct val="0"/>
              </a:spcBef>
            </a:pPr>
            <a:r>
              <a:rPr lang="en-US" b="true" sz="4203">
                <a:solidFill>
                  <a:srgbClr val="FFF8E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Don't try to teach every unfamiliar word.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083224" y="1819879"/>
            <a:ext cx="842228" cy="842228"/>
          </a:xfrm>
          <a:custGeom>
            <a:avLst/>
            <a:gdLst/>
            <a:ahLst/>
            <a:cxnLst/>
            <a:rect r="r" b="b" t="t" l="l"/>
            <a:pathLst>
              <a:path h="842228" w="842228">
                <a:moveTo>
                  <a:pt x="0" y="0"/>
                </a:moveTo>
                <a:lnTo>
                  <a:pt x="842228" y="0"/>
                </a:lnTo>
                <a:lnTo>
                  <a:pt x="842228" y="842227"/>
                </a:lnTo>
                <a:lnTo>
                  <a:pt x="0" y="8422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7259300" y="272340"/>
            <a:ext cx="756360" cy="756360"/>
          </a:xfrm>
          <a:custGeom>
            <a:avLst/>
            <a:gdLst/>
            <a:ahLst/>
            <a:cxnLst/>
            <a:rect r="r" b="b" t="t" l="l"/>
            <a:pathLst>
              <a:path h="756360" w="756360">
                <a:moveTo>
                  <a:pt x="0" y="0"/>
                </a:moveTo>
                <a:lnTo>
                  <a:pt x="756360" y="0"/>
                </a:lnTo>
                <a:lnTo>
                  <a:pt x="756360" y="756360"/>
                </a:lnTo>
                <a:lnTo>
                  <a:pt x="0" y="7563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74250" y="272340"/>
            <a:ext cx="756360" cy="756360"/>
          </a:xfrm>
          <a:custGeom>
            <a:avLst/>
            <a:gdLst/>
            <a:ahLst/>
            <a:cxnLst/>
            <a:rect r="r" b="b" t="t" l="l"/>
            <a:pathLst>
              <a:path h="756360" w="756360">
                <a:moveTo>
                  <a:pt x="0" y="0"/>
                </a:moveTo>
                <a:lnTo>
                  <a:pt x="756360" y="0"/>
                </a:lnTo>
                <a:lnTo>
                  <a:pt x="756360" y="756360"/>
                </a:lnTo>
                <a:lnTo>
                  <a:pt x="0" y="7563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87066" y="1640253"/>
            <a:ext cx="469060" cy="469060"/>
          </a:xfrm>
          <a:custGeom>
            <a:avLst/>
            <a:gdLst/>
            <a:ahLst/>
            <a:cxnLst/>
            <a:rect r="r" b="b" t="t" l="l"/>
            <a:pathLst>
              <a:path h="469060" w="469060">
                <a:moveTo>
                  <a:pt x="0" y="0"/>
                </a:moveTo>
                <a:lnTo>
                  <a:pt x="469060" y="0"/>
                </a:lnTo>
                <a:lnTo>
                  <a:pt x="469060" y="469060"/>
                </a:lnTo>
                <a:lnTo>
                  <a:pt x="0" y="46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047350" y="3199527"/>
            <a:ext cx="469060" cy="469060"/>
          </a:xfrm>
          <a:custGeom>
            <a:avLst/>
            <a:gdLst/>
            <a:ahLst/>
            <a:cxnLst/>
            <a:rect r="r" b="b" t="t" l="l"/>
            <a:pathLst>
              <a:path h="469060" w="469060">
                <a:moveTo>
                  <a:pt x="0" y="0"/>
                </a:moveTo>
                <a:lnTo>
                  <a:pt x="469060" y="0"/>
                </a:lnTo>
                <a:lnTo>
                  <a:pt x="469060" y="469060"/>
                </a:lnTo>
                <a:lnTo>
                  <a:pt x="0" y="46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474250" y="3434057"/>
            <a:ext cx="17163230" cy="6589028"/>
            <a:chOff x="0" y="0"/>
            <a:chExt cx="6458460" cy="247942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458460" cy="2479427"/>
            </a:xfrm>
            <a:custGeom>
              <a:avLst/>
              <a:gdLst/>
              <a:ahLst/>
              <a:cxnLst/>
              <a:rect r="r" b="b" t="t" l="l"/>
              <a:pathLst>
                <a:path h="2479427" w="6458460">
                  <a:moveTo>
                    <a:pt x="13532" y="0"/>
                  </a:moveTo>
                  <a:lnTo>
                    <a:pt x="6444928" y="0"/>
                  </a:lnTo>
                  <a:cubicBezTo>
                    <a:pt x="6452402" y="0"/>
                    <a:pt x="6458460" y="6059"/>
                    <a:pt x="6458460" y="13532"/>
                  </a:cubicBezTo>
                  <a:lnTo>
                    <a:pt x="6458460" y="2465895"/>
                  </a:lnTo>
                  <a:cubicBezTo>
                    <a:pt x="6458460" y="2469484"/>
                    <a:pt x="6457034" y="2472926"/>
                    <a:pt x="6454497" y="2475463"/>
                  </a:cubicBezTo>
                  <a:cubicBezTo>
                    <a:pt x="6451959" y="2478001"/>
                    <a:pt x="6448517" y="2479427"/>
                    <a:pt x="6444928" y="2479427"/>
                  </a:cubicBezTo>
                  <a:lnTo>
                    <a:pt x="13532" y="2479427"/>
                  </a:lnTo>
                  <a:cubicBezTo>
                    <a:pt x="6059" y="2479427"/>
                    <a:pt x="0" y="2473368"/>
                    <a:pt x="0" y="2465895"/>
                  </a:cubicBezTo>
                  <a:lnTo>
                    <a:pt x="0" y="13532"/>
                  </a:lnTo>
                  <a:cubicBezTo>
                    <a:pt x="0" y="6059"/>
                    <a:pt x="6059" y="0"/>
                    <a:pt x="13532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9525"/>
              <a:ext cx="6458460" cy="24699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861955" y="3697162"/>
            <a:ext cx="16406870" cy="6581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Look for words that are: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ESSENTIAL</a:t>
            </a: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- Does the pupil need this word to understand today's learning?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UNFAMILIAR</a:t>
            </a: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- Is this likely to be new or insecure?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REUSABLE</a:t>
            </a: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- Will pupils encounter it repeatedly?</a:t>
            </a:r>
          </a:p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CONCEPTUALLY IMPORTANT</a:t>
            </a: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 - Does understanding the word unlock a bigger idea?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A useful question: “If the pupil doesn't understand this word, will it stop them understanding the lesson?”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AB5333"/>
                </a:solidFill>
                <a:latin typeface="Monterchi"/>
                <a:ea typeface="Monterchi"/>
                <a:cs typeface="Monterchi"/>
                <a:sym typeface="Monterchi"/>
              </a:rPr>
              <a:t>If yes — it may be worth pre-teaching.</a:t>
            </a:r>
          </a:p>
          <a:p>
            <a:pPr algn="l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AB5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16491" y="3061639"/>
            <a:ext cx="8458331" cy="1927394"/>
            <a:chOff x="0" y="0"/>
            <a:chExt cx="3182838" cy="725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82838" cy="725271"/>
            </a:xfrm>
            <a:custGeom>
              <a:avLst/>
              <a:gdLst/>
              <a:ahLst/>
              <a:cxnLst/>
              <a:rect r="r" b="b" t="t" l="l"/>
              <a:pathLst>
                <a:path h="725271" w="3182838">
                  <a:moveTo>
                    <a:pt x="27459" y="0"/>
                  </a:moveTo>
                  <a:lnTo>
                    <a:pt x="3155379" y="0"/>
                  </a:lnTo>
                  <a:cubicBezTo>
                    <a:pt x="3170545" y="0"/>
                    <a:pt x="3182838" y="12294"/>
                    <a:pt x="3182838" y="27459"/>
                  </a:cubicBezTo>
                  <a:lnTo>
                    <a:pt x="3182838" y="697812"/>
                  </a:lnTo>
                  <a:cubicBezTo>
                    <a:pt x="3182838" y="705095"/>
                    <a:pt x="3179945" y="712079"/>
                    <a:pt x="3174796" y="717229"/>
                  </a:cubicBezTo>
                  <a:cubicBezTo>
                    <a:pt x="3169646" y="722378"/>
                    <a:pt x="3162662" y="725271"/>
                    <a:pt x="3155379" y="725271"/>
                  </a:cubicBezTo>
                  <a:lnTo>
                    <a:pt x="27459" y="725271"/>
                  </a:lnTo>
                  <a:cubicBezTo>
                    <a:pt x="12294" y="725271"/>
                    <a:pt x="0" y="712978"/>
                    <a:pt x="0" y="697812"/>
                  </a:cubicBezTo>
                  <a:lnTo>
                    <a:pt x="0" y="27459"/>
                  </a:lnTo>
                  <a:cubicBezTo>
                    <a:pt x="0" y="12294"/>
                    <a:pt x="12294" y="0"/>
                    <a:pt x="27459" y="0"/>
                  </a:cubicBezTo>
                  <a:close/>
                </a:path>
              </a:pathLst>
            </a:custGeom>
            <a:solidFill>
              <a:srgbClr val="FBC58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9525"/>
              <a:ext cx="3182838" cy="715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79"/>
                </a:lnSpc>
              </a:pPr>
              <a:r>
                <a:rPr lang="en-US" b="true" sz="31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SAY IT</a:t>
              </a:r>
            </a:p>
            <a:p>
              <a:pPr algn="ctr">
                <a:lnSpc>
                  <a:spcPts val="3679"/>
                </a:lnSpc>
              </a:pPr>
              <a:r>
                <a:rPr lang="en-US" b="true" sz="31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Hear and pronounce the word.</a:t>
              </a:r>
            </a:p>
            <a:p>
              <a:pPr algn="ctr">
                <a:lnSpc>
                  <a:spcPts val="321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419670" y="3061639"/>
            <a:ext cx="8458331" cy="1927394"/>
            <a:chOff x="0" y="0"/>
            <a:chExt cx="3182838" cy="72527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182838" cy="725271"/>
            </a:xfrm>
            <a:custGeom>
              <a:avLst/>
              <a:gdLst/>
              <a:ahLst/>
              <a:cxnLst/>
              <a:rect r="r" b="b" t="t" l="l"/>
              <a:pathLst>
                <a:path h="725271" w="3182838">
                  <a:moveTo>
                    <a:pt x="27459" y="0"/>
                  </a:moveTo>
                  <a:lnTo>
                    <a:pt x="3155379" y="0"/>
                  </a:lnTo>
                  <a:cubicBezTo>
                    <a:pt x="3170545" y="0"/>
                    <a:pt x="3182838" y="12294"/>
                    <a:pt x="3182838" y="27459"/>
                  </a:cubicBezTo>
                  <a:lnTo>
                    <a:pt x="3182838" y="697812"/>
                  </a:lnTo>
                  <a:cubicBezTo>
                    <a:pt x="3182838" y="705095"/>
                    <a:pt x="3179945" y="712079"/>
                    <a:pt x="3174796" y="717229"/>
                  </a:cubicBezTo>
                  <a:cubicBezTo>
                    <a:pt x="3169646" y="722378"/>
                    <a:pt x="3162662" y="725271"/>
                    <a:pt x="3155379" y="725271"/>
                  </a:cubicBezTo>
                  <a:lnTo>
                    <a:pt x="27459" y="725271"/>
                  </a:lnTo>
                  <a:cubicBezTo>
                    <a:pt x="12294" y="725271"/>
                    <a:pt x="0" y="712978"/>
                    <a:pt x="0" y="697812"/>
                  </a:cubicBezTo>
                  <a:lnTo>
                    <a:pt x="0" y="27459"/>
                  </a:lnTo>
                  <a:cubicBezTo>
                    <a:pt x="0" y="12294"/>
                    <a:pt x="12294" y="0"/>
                    <a:pt x="2745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3182838" cy="715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19670" y="5143500"/>
            <a:ext cx="8458331" cy="1981408"/>
            <a:chOff x="0" y="0"/>
            <a:chExt cx="3182838" cy="74559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182838" cy="745596"/>
            </a:xfrm>
            <a:custGeom>
              <a:avLst/>
              <a:gdLst/>
              <a:ahLst/>
              <a:cxnLst/>
              <a:rect r="r" b="b" t="t" l="l"/>
              <a:pathLst>
                <a:path h="745596" w="3182838">
                  <a:moveTo>
                    <a:pt x="27459" y="0"/>
                  </a:moveTo>
                  <a:lnTo>
                    <a:pt x="3155379" y="0"/>
                  </a:lnTo>
                  <a:cubicBezTo>
                    <a:pt x="3170545" y="0"/>
                    <a:pt x="3182838" y="12294"/>
                    <a:pt x="3182838" y="27459"/>
                  </a:cubicBezTo>
                  <a:lnTo>
                    <a:pt x="3182838" y="718137"/>
                  </a:lnTo>
                  <a:cubicBezTo>
                    <a:pt x="3182838" y="733303"/>
                    <a:pt x="3170545" y="745596"/>
                    <a:pt x="3155379" y="745596"/>
                  </a:cubicBezTo>
                  <a:lnTo>
                    <a:pt x="27459" y="745596"/>
                  </a:lnTo>
                  <a:cubicBezTo>
                    <a:pt x="12294" y="745596"/>
                    <a:pt x="0" y="733303"/>
                    <a:pt x="0" y="718137"/>
                  </a:cubicBezTo>
                  <a:lnTo>
                    <a:pt x="0" y="27459"/>
                  </a:lnTo>
                  <a:cubicBezTo>
                    <a:pt x="0" y="12294"/>
                    <a:pt x="12294" y="0"/>
                    <a:pt x="2745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3182838" cy="7360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419670" y="7330906"/>
            <a:ext cx="8458331" cy="1952840"/>
            <a:chOff x="0" y="0"/>
            <a:chExt cx="3182838" cy="73484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182838" cy="734847"/>
            </a:xfrm>
            <a:custGeom>
              <a:avLst/>
              <a:gdLst/>
              <a:ahLst/>
              <a:cxnLst/>
              <a:rect r="r" b="b" t="t" l="l"/>
              <a:pathLst>
                <a:path h="734847" w="3182838">
                  <a:moveTo>
                    <a:pt x="27459" y="0"/>
                  </a:moveTo>
                  <a:lnTo>
                    <a:pt x="3155379" y="0"/>
                  </a:lnTo>
                  <a:cubicBezTo>
                    <a:pt x="3170545" y="0"/>
                    <a:pt x="3182838" y="12294"/>
                    <a:pt x="3182838" y="27459"/>
                  </a:cubicBezTo>
                  <a:lnTo>
                    <a:pt x="3182838" y="707387"/>
                  </a:lnTo>
                  <a:cubicBezTo>
                    <a:pt x="3182838" y="722553"/>
                    <a:pt x="3170545" y="734847"/>
                    <a:pt x="3155379" y="734847"/>
                  </a:cubicBezTo>
                  <a:lnTo>
                    <a:pt x="27459" y="734847"/>
                  </a:lnTo>
                  <a:cubicBezTo>
                    <a:pt x="12294" y="734847"/>
                    <a:pt x="0" y="722553"/>
                    <a:pt x="0" y="707387"/>
                  </a:cubicBezTo>
                  <a:lnTo>
                    <a:pt x="0" y="27459"/>
                  </a:lnTo>
                  <a:cubicBezTo>
                    <a:pt x="0" y="12294"/>
                    <a:pt x="12294" y="0"/>
                    <a:pt x="27459" y="0"/>
                  </a:cubicBezTo>
                  <a:close/>
                </a:path>
              </a:pathLst>
            </a:custGeom>
            <a:solidFill>
              <a:srgbClr val="FDE9C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9525"/>
              <a:ext cx="3182838" cy="7253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5669" y="5198950"/>
            <a:ext cx="8458331" cy="1927394"/>
            <a:chOff x="0" y="0"/>
            <a:chExt cx="3182838" cy="72527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182838" cy="725271"/>
            </a:xfrm>
            <a:custGeom>
              <a:avLst/>
              <a:gdLst/>
              <a:ahLst/>
              <a:cxnLst/>
              <a:rect r="r" b="b" t="t" l="l"/>
              <a:pathLst>
                <a:path h="725271" w="3182838">
                  <a:moveTo>
                    <a:pt x="27459" y="0"/>
                  </a:moveTo>
                  <a:lnTo>
                    <a:pt x="3155379" y="0"/>
                  </a:lnTo>
                  <a:cubicBezTo>
                    <a:pt x="3170545" y="0"/>
                    <a:pt x="3182838" y="12294"/>
                    <a:pt x="3182838" y="27459"/>
                  </a:cubicBezTo>
                  <a:lnTo>
                    <a:pt x="3182838" y="697812"/>
                  </a:lnTo>
                  <a:cubicBezTo>
                    <a:pt x="3182838" y="705095"/>
                    <a:pt x="3179945" y="712079"/>
                    <a:pt x="3174796" y="717229"/>
                  </a:cubicBezTo>
                  <a:cubicBezTo>
                    <a:pt x="3169646" y="722378"/>
                    <a:pt x="3162662" y="725271"/>
                    <a:pt x="3155379" y="725271"/>
                  </a:cubicBezTo>
                  <a:lnTo>
                    <a:pt x="27459" y="725271"/>
                  </a:lnTo>
                  <a:cubicBezTo>
                    <a:pt x="12294" y="725271"/>
                    <a:pt x="0" y="712978"/>
                    <a:pt x="0" y="697812"/>
                  </a:cubicBezTo>
                  <a:lnTo>
                    <a:pt x="0" y="27459"/>
                  </a:lnTo>
                  <a:cubicBezTo>
                    <a:pt x="0" y="12294"/>
                    <a:pt x="12294" y="0"/>
                    <a:pt x="27459" y="0"/>
                  </a:cubicBezTo>
                  <a:close/>
                </a:path>
              </a:pathLst>
            </a:custGeom>
            <a:solidFill>
              <a:srgbClr val="FBC58A"/>
            </a:solidFill>
            <a:ln cap="rnd">
              <a:noFill/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9525"/>
              <a:ext cx="3182838" cy="715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79"/>
                </a:lnSpc>
              </a:pPr>
              <a:r>
                <a:rPr lang="en-US" b="true" sz="31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EXPLAIN IT</a:t>
              </a:r>
            </a:p>
            <a:p>
              <a:pPr algn="ctr" marL="0" indent="0" lvl="0">
                <a:lnSpc>
                  <a:spcPts val="3679"/>
                </a:lnSpc>
                <a:spcBef>
                  <a:spcPct val="0"/>
                </a:spcBef>
              </a:pPr>
              <a:r>
                <a:rPr lang="en-US" b="true" sz="31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Use pupil-friendly language.</a:t>
              </a:r>
            </a:p>
            <a:p>
              <a:pPr algn="ctr" marL="0" indent="0" lvl="0">
                <a:lnSpc>
                  <a:spcPts val="321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85669" y="7330906"/>
            <a:ext cx="8458331" cy="1927394"/>
            <a:chOff x="0" y="0"/>
            <a:chExt cx="3182838" cy="72527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182838" cy="725271"/>
            </a:xfrm>
            <a:custGeom>
              <a:avLst/>
              <a:gdLst/>
              <a:ahLst/>
              <a:cxnLst/>
              <a:rect r="r" b="b" t="t" l="l"/>
              <a:pathLst>
                <a:path h="725271" w="3182838">
                  <a:moveTo>
                    <a:pt x="27459" y="0"/>
                  </a:moveTo>
                  <a:lnTo>
                    <a:pt x="3155379" y="0"/>
                  </a:lnTo>
                  <a:cubicBezTo>
                    <a:pt x="3170545" y="0"/>
                    <a:pt x="3182838" y="12294"/>
                    <a:pt x="3182838" y="27459"/>
                  </a:cubicBezTo>
                  <a:lnTo>
                    <a:pt x="3182838" y="697812"/>
                  </a:lnTo>
                  <a:cubicBezTo>
                    <a:pt x="3182838" y="705095"/>
                    <a:pt x="3179945" y="712079"/>
                    <a:pt x="3174796" y="717229"/>
                  </a:cubicBezTo>
                  <a:cubicBezTo>
                    <a:pt x="3169646" y="722378"/>
                    <a:pt x="3162662" y="725271"/>
                    <a:pt x="3155379" y="725271"/>
                  </a:cubicBezTo>
                  <a:lnTo>
                    <a:pt x="27459" y="725271"/>
                  </a:lnTo>
                  <a:cubicBezTo>
                    <a:pt x="12294" y="725271"/>
                    <a:pt x="0" y="712978"/>
                    <a:pt x="0" y="697812"/>
                  </a:cubicBezTo>
                  <a:lnTo>
                    <a:pt x="0" y="27459"/>
                  </a:lnTo>
                  <a:cubicBezTo>
                    <a:pt x="0" y="12294"/>
                    <a:pt x="12294" y="0"/>
                    <a:pt x="27459" y="0"/>
                  </a:cubicBezTo>
                  <a:close/>
                </a:path>
              </a:pathLst>
            </a:custGeom>
            <a:solidFill>
              <a:srgbClr val="FBC58A"/>
            </a:solidFill>
            <a:ln cap="rnd">
              <a:noFill/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9525"/>
              <a:ext cx="3182838" cy="715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679"/>
                </a:lnSpc>
                <a:spcBef>
                  <a:spcPct val="0"/>
                </a:spcBef>
              </a:pPr>
              <a:r>
                <a:rPr lang="en-US" b="true" sz="3199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SHOW</a:t>
              </a:r>
              <a:r>
                <a:rPr lang="en-US" b="true" sz="3199" strike="noStrike" u="none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 IT</a:t>
              </a:r>
            </a:p>
            <a:p>
              <a:pPr algn="ctr" marL="0" indent="0" lvl="0">
                <a:lnSpc>
                  <a:spcPts val="3679"/>
                </a:lnSpc>
                <a:spcBef>
                  <a:spcPct val="0"/>
                </a:spcBef>
              </a:pPr>
              <a:r>
                <a:rPr lang="en-US" b="true" sz="3199" strike="noStrike" u="none">
                  <a:solidFill>
                    <a:srgbClr val="AB5333"/>
                  </a:solidFill>
                  <a:latin typeface="Monterchi Bold"/>
                  <a:ea typeface="Monterchi Bold"/>
                  <a:cs typeface="Monterchi Bold"/>
                  <a:sym typeface="Monterchi Bold"/>
                </a:rPr>
                <a:t>Use an image, object, action or example.</a:t>
              </a:r>
            </a:p>
            <a:p>
              <a:pPr algn="ctr" marL="0" indent="0" lvl="0">
                <a:lnSpc>
                  <a:spcPts val="36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820108" y="362959"/>
            <a:ext cx="15727933" cy="111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6999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More Than Giving </a:t>
            </a:r>
            <a:r>
              <a:rPr lang="en-US" sz="6999" strike="noStrike" u="none">
                <a:solidFill>
                  <a:srgbClr val="FFF8E3"/>
                </a:solidFill>
                <a:latin typeface="Bugaki"/>
                <a:ea typeface="Bugaki"/>
                <a:cs typeface="Bugaki"/>
                <a:sym typeface="Bugaki"/>
              </a:rPr>
              <a:t>a Definition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419670" y="3492704"/>
            <a:ext cx="8458331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9"/>
              </a:lnSpc>
              <a:spcBef>
                <a:spcPct val="0"/>
              </a:spcBef>
            </a:pPr>
            <a:r>
              <a:rPr lang="en-US" b="true" sz="31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CONNECT</a:t>
            </a:r>
            <a:r>
              <a:rPr lang="en-US" b="true" sz="31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 IT</a:t>
            </a:r>
          </a:p>
          <a:p>
            <a:pPr algn="ctr">
              <a:lnSpc>
                <a:spcPts val="3679"/>
              </a:lnSpc>
              <a:spcBef>
                <a:spcPct val="0"/>
              </a:spcBef>
            </a:pPr>
            <a:r>
              <a:rPr lang="en-US" b="true" sz="31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Link it to something already known.</a:t>
            </a:r>
          </a:p>
          <a:p>
            <a:pPr algn="ctr">
              <a:lnSpc>
                <a:spcPts val="3219"/>
              </a:lnSpc>
              <a:spcBef>
                <a:spcPct val="0"/>
              </a:spcBef>
            </a:pPr>
          </a:p>
          <a:p>
            <a:pPr algn="ctr">
              <a:lnSpc>
                <a:spcPts val="3219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9419670" y="5666844"/>
            <a:ext cx="8458331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9"/>
              </a:lnSpc>
              <a:spcBef>
                <a:spcPct val="0"/>
              </a:spcBef>
            </a:pPr>
            <a:r>
              <a:rPr lang="en-US" b="true" sz="31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USE IT</a:t>
            </a:r>
          </a:p>
          <a:p>
            <a:pPr algn="ctr">
              <a:lnSpc>
                <a:spcPts val="3679"/>
              </a:lnSpc>
              <a:spcBef>
                <a:spcPct val="0"/>
              </a:spcBef>
            </a:pPr>
            <a:r>
              <a:rPr lang="en-US" b="true" sz="31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Put the word into a sentence or context.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19670" y="7801183"/>
            <a:ext cx="8458331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9"/>
              </a:lnSpc>
              <a:spcBef>
                <a:spcPct val="0"/>
              </a:spcBef>
            </a:pPr>
            <a:r>
              <a:rPr lang="en-US" b="true" sz="31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REVISIT IT</a:t>
            </a:r>
          </a:p>
          <a:p>
            <a:pPr algn="ctr">
              <a:lnSpc>
                <a:spcPts val="3679"/>
              </a:lnSpc>
              <a:spcBef>
                <a:spcPct val="0"/>
              </a:spcBef>
            </a:pPr>
            <a:r>
              <a:rPr lang="en-US" b="true" sz="3199">
                <a:solidFill>
                  <a:srgbClr val="AB5333"/>
                </a:solidFill>
                <a:latin typeface="Monterchi Bold"/>
                <a:ea typeface="Monterchi Bold"/>
                <a:cs typeface="Monterchi Bold"/>
                <a:sym typeface="Monterchi Bold"/>
              </a:rPr>
              <a:t>Encounter it again later.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85479" y="9346408"/>
            <a:ext cx="13717042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8E3"/>
                </a:solidFill>
                <a:latin typeface="Canva Sans"/>
                <a:ea typeface="Canva Sans"/>
                <a:cs typeface="Canva Sans"/>
                <a:sym typeface="Canva Sans"/>
              </a:rPr>
              <a:t>Voc</a:t>
            </a:r>
            <a:r>
              <a:rPr lang="en-US" sz="3000">
                <a:solidFill>
                  <a:srgbClr val="FFF8E3"/>
                </a:solidFill>
                <a:latin typeface="Canva Sans"/>
                <a:ea typeface="Canva Sans"/>
                <a:cs typeface="Canva Sans"/>
                <a:sym typeface="Canva Sans"/>
              </a:rPr>
              <a:t>abulary is learned through meaningful encounters — not one definition.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28700" y="1589709"/>
            <a:ext cx="16292244" cy="1471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FFF8E3"/>
                </a:solidFill>
                <a:latin typeface="Canva Sans"/>
                <a:ea typeface="Canva Sans"/>
                <a:cs typeface="Canva Sans"/>
                <a:sym typeface="Canva Sans"/>
              </a:rPr>
              <a:t>Simp</a:t>
            </a:r>
            <a:r>
              <a:rPr lang="en-US" sz="2800">
                <a:solidFill>
                  <a:srgbClr val="FFF8E3"/>
                </a:solidFill>
                <a:latin typeface="Canva Sans"/>
                <a:ea typeface="Canva Sans"/>
                <a:cs typeface="Canva Sans"/>
                <a:sym typeface="Canva Sans"/>
              </a:rPr>
              <a:t>ly telling pupils: “Evaporation means liquid turning into gas.” doesn't necessarily mean they now understand evaporation.</a:t>
            </a:r>
          </a:p>
          <a:p>
            <a:pPr algn="l">
              <a:lnSpc>
                <a:spcPts val="392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DAHSujtUl4c</dc:identifier>
  <dcterms:modified xsi:type="dcterms:W3CDTF">2011-08-01T06:04:30Z</dcterms:modified>
  <cp:revision>1</cp:revision>
  <dc:title>Supporting Learning Before, During, and After the Lesson</dc:title>
</cp:coreProperties>
</file>