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Lst>
  <p:sldSz cx="18288000" cy="10287000"/>
  <p:notesSz cx="6858000" cy="9144000"/>
  <p:embeddedFontLst>
    <p:embeddedFont>
      <p:font typeface="Open Sauce Bold" charset="1" panose="00000800000000000000"/>
      <p:regular r:id="rId16"/>
    </p:embeddedFont>
    <p:embeddedFont>
      <p:font typeface="Open Sauce" charset="1" panose="00000500000000000000"/>
      <p:regular r:id="rId17"/>
    </p:embeddedFont>
    <p:embeddedFont>
      <p:font typeface="Open Sauce Italics" charset="1" panose="00000500000000000000"/>
      <p:regular r:id="rId18"/>
    </p:embeddedFont>
    <p:embeddedFont>
      <p:font typeface="Canva Sans" charset="1" panose="020B0503030501040103"/>
      <p:regular r:id="rId19"/>
    </p:embeddedFont>
    <p:embeddedFont>
      <p:font typeface="Open Sauce Bold Italics" charset="1" panose="0000080000000000000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jpeg" Type="http://schemas.openxmlformats.org/officeDocument/2006/relationships/image"/><Relationship Id="rId11" Target="../media/image10.jpe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jpe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jpeg" Type="http://schemas.openxmlformats.org/officeDocument/2006/relationships/image"/><Relationship Id="rId2" Target="../media/image28.png" Type="http://schemas.openxmlformats.org/officeDocument/2006/relationships/image"/><Relationship Id="rId3" Target="../media/image29.svg" Type="http://schemas.openxmlformats.org/officeDocument/2006/relationships/image"/><Relationship Id="rId4" Target="../media/image30.png" Type="http://schemas.openxmlformats.org/officeDocument/2006/relationships/image"/><Relationship Id="rId5" Target="../media/image31.svg" Type="http://schemas.openxmlformats.org/officeDocument/2006/relationships/image"/><Relationship Id="rId6" Target="../media/image32.png" Type="http://schemas.openxmlformats.org/officeDocument/2006/relationships/image"/><Relationship Id="rId7" Target="../media/image33.svg" Type="http://schemas.openxmlformats.org/officeDocument/2006/relationships/image"/><Relationship Id="rId8" Target="../media/image34.png" Type="http://schemas.openxmlformats.org/officeDocument/2006/relationships/image"/><Relationship Id="rId9" Target="../media/image35.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7.png" Type="http://schemas.openxmlformats.org/officeDocument/2006/relationships/image"/><Relationship Id="rId7" Target="../media/image13.jpeg" Type="http://schemas.openxmlformats.org/officeDocument/2006/relationships/image"/><Relationship Id="rId8" Target="../media/image10.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0.png" Type="http://schemas.openxmlformats.org/officeDocument/2006/relationships/image"/><Relationship Id="rId11" Target="../media/image21.svg" Type="http://schemas.openxmlformats.org/officeDocument/2006/relationships/image"/><Relationship Id="rId12" Target="../media/image10.jpeg" Type="http://schemas.openxmlformats.org/officeDocument/2006/relationships/image"/><Relationship Id="rId2" Target="../media/image14.png" Type="http://schemas.openxmlformats.org/officeDocument/2006/relationships/image"/><Relationship Id="rId3" Target="../media/image15.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16.png" Type="http://schemas.openxmlformats.org/officeDocument/2006/relationships/image"/><Relationship Id="rId7" Target="../media/image17.svg" Type="http://schemas.openxmlformats.org/officeDocument/2006/relationships/image"/><Relationship Id="rId8" Target="../media/image18.png" Type="http://schemas.openxmlformats.org/officeDocument/2006/relationships/image"/><Relationship Id="rId9" Target="../media/image19.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0.png" Type="http://schemas.openxmlformats.org/officeDocument/2006/relationships/image"/><Relationship Id="rId11" Target="../media/image21.svg" Type="http://schemas.openxmlformats.org/officeDocument/2006/relationships/image"/><Relationship Id="rId12" Target="../media/image10.jpeg" Type="http://schemas.openxmlformats.org/officeDocument/2006/relationships/image"/><Relationship Id="rId2" Target="../media/image14.png" Type="http://schemas.openxmlformats.org/officeDocument/2006/relationships/image"/><Relationship Id="rId3" Target="../media/image15.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16.png" Type="http://schemas.openxmlformats.org/officeDocument/2006/relationships/image"/><Relationship Id="rId7" Target="../media/image17.svg" Type="http://schemas.openxmlformats.org/officeDocument/2006/relationships/image"/><Relationship Id="rId8" Target="../media/image18.png" Type="http://schemas.openxmlformats.org/officeDocument/2006/relationships/image"/><Relationship Id="rId9" Target="../media/image19.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2.png" Type="http://schemas.openxmlformats.org/officeDocument/2006/relationships/image"/><Relationship Id="rId3" Target="../media/image23.svg" Type="http://schemas.openxmlformats.org/officeDocument/2006/relationships/image"/><Relationship Id="rId4" Target="../media/image24.png" Type="http://schemas.openxmlformats.org/officeDocument/2006/relationships/image"/><Relationship Id="rId5" Target="../media/image25.svg" Type="http://schemas.openxmlformats.org/officeDocument/2006/relationships/image"/><Relationship Id="rId6" Target="../media/image26.png" Type="http://schemas.openxmlformats.org/officeDocument/2006/relationships/image"/><Relationship Id="rId7" Target="../media/image27.svg" Type="http://schemas.openxmlformats.org/officeDocument/2006/relationships/image"/><Relationship Id="rId8" Target="../media/image10.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2.png" Type="http://schemas.openxmlformats.org/officeDocument/2006/relationships/image"/><Relationship Id="rId3" Target="../media/image23.svg" Type="http://schemas.openxmlformats.org/officeDocument/2006/relationships/image"/><Relationship Id="rId4" Target="../media/image24.png" Type="http://schemas.openxmlformats.org/officeDocument/2006/relationships/image"/><Relationship Id="rId5" Target="../media/image25.svg" Type="http://schemas.openxmlformats.org/officeDocument/2006/relationships/image"/><Relationship Id="rId6" Target="../media/image26.png" Type="http://schemas.openxmlformats.org/officeDocument/2006/relationships/image"/><Relationship Id="rId7" Target="../media/image27.svg" Type="http://schemas.openxmlformats.org/officeDocument/2006/relationships/image"/><Relationship Id="rId8" Target="../media/image10.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jpeg" Type="http://schemas.openxmlformats.org/officeDocument/2006/relationships/image"/><Relationship Id="rId2" Target="../media/image28.png" Type="http://schemas.openxmlformats.org/officeDocument/2006/relationships/image"/><Relationship Id="rId3" Target="../media/image29.svg" Type="http://schemas.openxmlformats.org/officeDocument/2006/relationships/image"/><Relationship Id="rId4" Target="../media/image30.png" Type="http://schemas.openxmlformats.org/officeDocument/2006/relationships/image"/><Relationship Id="rId5" Target="../media/image31.svg" Type="http://schemas.openxmlformats.org/officeDocument/2006/relationships/image"/><Relationship Id="rId6" Target="../media/image32.png" Type="http://schemas.openxmlformats.org/officeDocument/2006/relationships/image"/><Relationship Id="rId7" Target="../media/image33.svg" Type="http://schemas.openxmlformats.org/officeDocument/2006/relationships/image"/><Relationship Id="rId8" Target="../media/image34.png" Type="http://schemas.openxmlformats.org/officeDocument/2006/relationships/image"/><Relationship Id="rId9" Target="../media/image35.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4.png" Type="http://schemas.openxmlformats.org/officeDocument/2006/relationships/image"/><Relationship Id="rId3" Target="../media/image25.svg" Type="http://schemas.openxmlformats.org/officeDocument/2006/relationships/image"/><Relationship Id="rId4" Target="../media/image36.png" Type="http://schemas.openxmlformats.org/officeDocument/2006/relationships/image"/><Relationship Id="rId5" Target="../media/image37.svg" Type="http://schemas.openxmlformats.org/officeDocument/2006/relationships/image"/><Relationship Id="rId6" Target="../media/image38.png" Type="http://schemas.openxmlformats.org/officeDocument/2006/relationships/image"/><Relationship Id="rId7" Target="../media/image39.svg" Type="http://schemas.openxmlformats.org/officeDocument/2006/relationships/image"/><Relationship Id="rId8" Target="../media/image10.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youtube.com/channel/UC5-jDNhzw1ySqP42gCv23IQ?utm_source=chatgpt.com" TargetMode="External" Type="http://schemas.openxmlformats.org/officeDocument/2006/relationships/hyperlink"/><Relationship Id="rId2" Target="../media/image11.png" Type="http://schemas.openxmlformats.org/officeDocument/2006/relationships/image"/><Relationship Id="rId3" Target="../media/image1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7.png" Type="http://schemas.openxmlformats.org/officeDocument/2006/relationships/image"/><Relationship Id="rId7" Target="../media/image40.jpeg" Type="http://schemas.openxmlformats.org/officeDocument/2006/relationships/image"/><Relationship Id="rId8" Target="../media/image10.jpeg" Type="http://schemas.openxmlformats.org/officeDocument/2006/relationships/image"/><Relationship Id="rId9" Target="https://www.youtube.com/watch?v=C2gZ6Ny79PM&amp;utm_source=chatgpt.com" TargetMode="External" Type="http://schemas.openxmlformats.org/officeDocument/2006/relationships/hyperlink"/></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35485D"/>
        </a:solidFill>
      </p:bgPr>
    </p:bg>
    <p:spTree>
      <p:nvGrpSpPr>
        <p:cNvPr id="1" name=""/>
        <p:cNvGrpSpPr/>
        <p:nvPr/>
      </p:nvGrpSpPr>
      <p:grpSpPr>
        <a:xfrm>
          <a:off x="0" y="0"/>
          <a:ext cx="0" cy="0"/>
          <a:chOff x="0" y="0"/>
          <a:chExt cx="0" cy="0"/>
        </a:xfrm>
      </p:grpSpPr>
      <p:sp>
        <p:nvSpPr>
          <p:cNvPr name="Freeform 2" id="2"/>
          <p:cNvSpPr/>
          <p:nvPr/>
        </p:nvSpPr>
        <p:spPr>
          <a:xfrm flipH="false" flipV="true" rot="0">
            <a:off x="-4013508" y="-1941276"/>
            <a:ext cx="6128475" cy="4987047"/>
          </a:xfrm>
          <a:custGeom>
            <a:avLst/>
            <a:gdLst/>
            <a:ahLst/>
            <a:cxnLst/>
            <a:rect r="r" b="b" t="t" l="l"/>
            <a:pathLst>
              <a:path h="4987047" w="6128475">
                <a:moveTo>
                  <a:pt x="0" y="4987047"/>
                </a:moveTo>
                <a:lnTo>
                  <a:pt x="6128476" y="4987047"/>
                </a:lnTo>
                <a:lnTo>
                  <a:pt x="6128476" y="0"/>
                </a:lnTo>
                <a:lnTo>
                  <a:pt x="0" y="0"/>
                </a:lnTo>
                <a:lnTo>
                  <a:pt x="0" y="4987047"/>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652895">
            <a:off x="-863785" y="4301230"/>
            <a:ext cx="9914139" cy="9914139"/>
          </a:xfrm>
          <a:custGeom>
            <a:avLst/>
            <a:gdLst/>
            <a:ahLst/>
            <a:cxnLst/>
            <a:rect r="r" b="b" t="t" l="l"/>
            <a:pathLst>
              <a:path h="9914139" w="9914139">
                <a:moveTo>
                  <a:pt x="0" y="0"/>
                </a:moveTo>
                <a:lnTo>
                  <a:pt x="9914139" y="0"/>
                </a:lnTo>
                <a:lnTo>
                  <a:pt x="9914139" y="9914140"/>
                </a:lnTo>
                <a:lnTo>
                  <a:pt x="0" y="9914140"/>
                </a:lnTo>
                <a:lnTo>
                  <a:pt x="0" y="0"/>
                </a:lnTo>
                <a:close/>
              </a:path>
            </a:pathLst>
          </a:custGeom>
          <a:blipFill>
            <a:blip r:embed="rId4">
              <a:alphaModFix amt="5000"/>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4981100">
            <a:off x="4334525" y="2768919"/>
            <a:ext cx="15990326" cy="5896433"/>
          </a:xfrm>
          <a:custGeom>
            <a:avLst/>
            <a:gdLst/>
            <a:ahLst/>
            <a:cxnLst/>
            <a:rect r="r" b="b" t="t" l="l"/>
            <a:pathLst>
              <a:path h="5896433" w="15990326">
                <a:moveTo>
                  <a:pt x="0" y="0"/>
                </a:moveTo>
                <a:lnTo>
                  <a:pt x="15990326" y="0"/>
                </a:lnTo>
                <a:lnTo>
                  <a:pt x="15990326" y="5896433"/>
                </a:lnTo>
                <a:lnTo>
                  <a:pt x="0" y="589643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1318792">
            <a:off x="7236084" y="-1980077"/>
            <a:ext cx="6362935" cy="6362935"/>
          </a:xfrm>
          <a:custGeom>
            <a:avLst/>
            <a:gdLst/>
            <a:ahLst/>
            <a:cxnLst/>
            <a:rect r="r" b="b" t="t" l="l"/>
            <a:pathLst>
              <a:path h="6362935" w="6362935">
                <a:moveTo>
                  <a:pt x="0" y="0"/>
                </a:moveTo>
                <a:lnTo>
                  <a:pt x="6362934" y="0"/>
                </a:lnTo>
                <a:lnTo>
                  <a:pt x="6362934" y="6362934"/>
                </a:lnTo>
                <a:lnTo>
                  <a:pt x="0" y="6362934"/>
                </a:lnTo>
                <a:lnTo>
                  <a:pt x="0" y="0"/>
                </a:lnTo>
                <a:close/>
              </a:path>
            </a:pathLst>
          </a:custGeom>
          <a:blipFill>
            <a:blip r:embed="rId4">
              <a:alphaModFix amt="5000"/>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9897018" y="2280482"/>
            <a:ext cx="6340511" cy="6364378"/>
          </a:xfrm>
          <a:custGeom>
            <a:avLst/>
            <a:gdLst/>
            <a:ahLst/>
            <a:cxnLst/>
            <a:rect r="r" b="b" t="t" l="l"/>
            <a:pathLst>
              <a:path h="6364378" w="6340511">
                <a:moveTo>
                  <a:pt x="0" y="0"/>
                </a:moveTo>
                <a:lnTo>
                  <a:pt x="6340511" y="0"/>
                </a:lnTo>
                <a:lnTo>
                  <a:pt x="6340511" y="6364377"/>
                </a:lnTo>
                <a:lnTo>
                  <a:pt x="0" y="6364377"/>
                </a:lnTo>
                <a:lnTo>
                  <a:pt x="0" y="0"/>
                </a:lnTo>
                <a:close/>
              </a:path>
            </a:pathLst>
          </a:custGeom>
          <a:blipFill>
            <a:blip r:embed="rId8">
              <a:alphaModFix amt="89000"/>
            </a:blip>
            <a:stretch>
              <a:fillRect l="0" t="0" r="0" b="0"/>
            </a:stretch>
          </a:blipFill>
        </p:spPr>
      </p:sp>
      <p:grpSp>
        <p:nvGrpSpPr>
          <p:cNvPr name="Group 7" id="7"/>
          <p:cNvGrpSpPr/>
          <p:nvPr/>
        </p:nvGrpSpPr>
        <p:grpSpPr>
          <a:xfrm rot="0">
            <a:off x="12329688" y="374690"/>
            <a:ext cx="5570519" cy="5570519"/>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3DFDD"/>
            </a:solidFill>
          </p:spPr>
        </p:sp>
      </p:grpSp>
      <p:grpSp>
        <p:nvGrpSpPr>
          <p:cNvPr name="Group 9" id="9"/>
          <p:cNvGrpSpPr/>
          <p:nvPr/>
        </p:nvGrpSpPr>
        <p:grpSpPr>
          <a:xfrm rot="0">
            <a:off x="12761391" y="806393"/>
            <a:ext cx="4707114" cy="4707114"/>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9"/>
              <a:stretch>
                <a:fillRect l="-24906" t="0" r="-24906" b="0"/>
              </a:stretch>
            </a:blipFill>
          </p:spPr>
        </p:sp>
      </p:grpSp>
      <p:sp>
        <p:nvSpPr>
          <p:cNvPr name="Freeform 11" id="11"/>
          <p:cNvSpPr/>
          <p:nvPr/>
        </p:nvSpPr>
        <p:spPr>
          <a:xfrm flipH="false" flipV="false" rot="0">
            <a:off x="10118719" y="4117097"/>
            <a:ext cx="4921479" cy="4940005"/>
          </a:xfrm>
          <a:custGeom>
            <a:avLst/>
            <a:gdLst/>
            <a:ahLst/>
            <a:cxnLst/>
            <a:rect r="r" b="b" t="t" l="l"/>
            <a:pathLst>
              <a:path h="4940005" w="4921479">
                <a:moveTo>
                  <a:pt x="0" y="0"/>
                </a:moveTo>
                <a:lnTo>
                  <a:pt x="4921479" y="0"/>
                </a:lnTo>
                <a:lnTo>
                  <a:pt x="4921479" y="4940004"/>
                </a:lnTo>
                <a:lnTo>
                  <a:pt x="0" y="4940004"/>
                </a:lnTo>
                <a:lnTo>
                  <a:pt x="0" y="0"/>
                </a:lnTo>
                <a:close/>
              </a:path>
            </a:pathLst>
          </a:custGeom>
          <a:blipFill>
            <a:blip r:embed="rId8">
              <a:alphaModFix amt="89000"/>
            </a:blip>
            <a:stretch>
              <a:fillRect l="0" t="0" r="0" b="0"/>
            </a:stretch>
          </a:blipFill>
        </p:spPr>
      </p:sp>
      <p:grpSp>
        <p:nvGrpSpPr>
          <p:cNvPr name="Group 12" id="12"/>
          <p:cNvGrpSpPr/>
          <p:nvPr/>
        </p:nvGrpSpPr>
        <p:grpSpPr>
          <a:xfrm rot="0">
            <a:off x="11123684" y="3557589"/>
            <a:ext cx="4323815" cy="4323815"/>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E3245"/>
            </a:solidFill>
          </p:spPr>
        </p:sp>
      </p:grpSp>
      <p:grpSp>
        <p:nvGrpSpPr>
          <p:cNvPr name="Group 14" id="14"/>
          <p:cNvGrpSpPr/>
          <p:nvPr/>
        </p:nvGrpSpPr>
        <p:grpSpPr>
          <a:xfrm rot="0">
            <a:off x="11461305" y="3885134"/>
            <a:ext cx="3653643" cy="3653643"/>
            <a:chOff x="0" y="0"/>
            <a:chExt cx="812800" cy="812800"/>
          </a:xfrm>
        </p:grpSpPr>
        <p:sp>
          <p:nvSpPr>
            <p:cNvPr name="Freeform 15" id="1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0"/>
              <a:stretch>
                <a:fillRect l="-32304" t="0" r="-32304" b="0"/>
              </a:stretch>
            </a:blipFill>
          </p:spPr>
        </p:sp>
      </p:grpSp>
      <p:grpSp>
        <p:nvGrpSpPr>
          <p:cNvPr name="Group 16" id="16"/>
          <p:cNvGrpSpPr/>
          <p:nvPr/>
        </p:nvGrpSpPr>
        <p:grpSpPr>
          <a:xfrm rot="0">
            <a:off x="1410746" y="3225170"/>
            <a:ext cx="8140350" cy="1388014"/>
            <a:chOff x="0" y="0"/>
            <a:chExt cx="1743176" cy="297230"/>
          </a:xfrm>
        </p:grpSpPr>
        <p:sp>
          <p:nvSpPr>
            <p:cNvPr name="Freeform 17" id="17"/>
            <p:cNvSpPr/>
            <p:nvPr/>
          </p:nvSpPr>
          <p:spPr>
            <a:xfrm flipH="false" flipV="false" rot="0">
              <a:off x="0" y="0"/>
              <a:ext cx="1743176" cy="297230"/>
            </a:xfrm>
            <a:custGeom>
              <a:avLst/>
              <a:gdLst/>
              <a:ahLst/>
              <a:cxnLst/>
              <a:rect r="r" b="b" t="t" l="l"/>
              <a:pathLst>
                <a:path h="297230" w="1743176">
                  <a:moveTo>
                    <a:pt x="48504" y="0"/>
                  </a:moveTo>
                  <a:lnTo>
                    <a:pt x="1694672" y="0"/>
                  </a:lnTo>
                  <a:cubicBezTo>
                    <a:pt x="1721460" y="0"/>
                    <a:pt x="1743176" y="21716"/>
                    <a:pt x="1743176" y="48504"/>
                  </a:cubicBezTo>
                  <a:lnTo>
                    <a:pt x="1743176" y="248726"/>
                  </a:lnTo>
                  <a:cubicBezTo>
                    <a:pt x="1743176" y="275514"/>
                    <a:pt x="1721460" y="297230"/>
                    <a:pt x="1694672" y="297230"/>
                  </a:cubicBezTo>
                  <a:lnTo>
                    <a:pt x="48504" y="297230"/>
                  </a:lnTo>
                  <a:cubicBezTo>
                    <a:pt x="21716" y="297230"/>
                    <a:pt x="0" y="275514"/>
                    <a:pt x="0" y="248726"/>
                  </a:cubicBezTo>
                  <a:lnTo>
                    <a:pt x="0" y="48504"/>
                  </a:lnTo>
                  <a:cubicBezTo>
                    <a:pt x="0" y="21716"/>
                    <a:pt x="21716" y="0"/>
                    <a:pt x="48504" y="0"/>
                  </a:cubicBezTo>
                  <a:close/>
                </a:path>
              </a:pathLst>
            </a:custGeom>
            <a:solidFill>
              <a:srgbClr val="88A3B5"/>
            </a:solidFill>
          </p:spPr>
        </p:sp>
        <p:sp>
          <p:nvSpPr>
            <p:cNvPr name="TextBox 18" id="18"/>
            <p:cNvSpPr txBox="true"/>
            <p:nvPr/>
          </p:nvSpPr>
          <p:spPr>
            <a:xfrm>
              <a:off x="0" y="19050"/>
              <a:ext cx="1743176" cy="278180"/>
            </a:xfrm>
            <a:prstGeom prst="rect">
              <a:avLst/>
            </a:prstGeom>
          </p:spPr>
          <p:txBody>
            <a:bodyPr anchor="ctr" rtlCol="false" tIns="50800" lIns="50800" bIns="50800" rIns="50800"/>
            <a:lstStyle/>
            <a:p>
              <a:pPr algn="ctr">
                <a:lnSpc>
                  <a:spcPts val="2128"/>
                </a:lnSpc>
              </a:pPr>
            </a:p>
          </p:txBody>
        </p:sp>
      </p:grpSp>
      <p:sp>
        <p:nvSpPr>
          <p:cNvPr name="Freeform 19" id="19"/>
          <p:cNvSpPr/>
          <p:nvPr/>
        </p:nvSpPr>
        <p:spPr>
          <a:xfrm flipH="false" flipV="false" rot="0">
            <a:off x="16075731" y="8146204"/>
            <a:ext cx="1824476" cy="1824476"/>
          </a:xfrm>
          <a:custGeom>
            <a:avLst/>
            <a:gdLst/>
            <a:ahLst/>
            <a:cxnLst/>
            <a:rect r="r" b="b" t="t" l="l"/>
            <a:pathLst>
              <a:path h="1824476" w="1824476">
                <a:moveTo>
                  <a:pt x="0" y="0"/>
                </a:moveTo>
                <a:lnTo>
                  <a:pt x="1824477" y="0"/>
                </a:lnTo>
                <a:lnTo>
                  <a:pt x="1824477" y="1824476"/>
                </a:lnTo>
                <a:lnTo>
                  <a:pt x="0" y="1824476"/>
                </a:lnTo>
                <a:lnTo>
                  <a:pt x="0" y="0"/>
                </a:lnTo>
                <a:close/>
              </a:path>
            </a:pathLst>
          </a:custGeom>
          <a:blipFill>
            <a:blip r:embed="rId11"/>
            <a:stretch>
              <a:fillRect l="0" t="0" r="0" b="0"/>
            </a:stretch>
          </a:blipFill>
        </p:spPr>
      </p:sp>
      <p:sp>
        <p:nvSpPr>
          <p:cNvPr name="TextBox 20" id="20"/>
          <p:cNvSpPr txBox="true"/>
          <p:nvPr/>
        </p:nvSpPr>
        <p:spPr>
          <a:xfrm rot="0">
            <a:off x="3084882" y="1268065"/>
            <a:ext cx="10368200" cy="993775"/>
          </a:xfrm>
          <a:prstGeom prst="rect">
            <a:avLst/>
          </a:prstGeom>
        </p:spPr>
        <p:txBody>
          <a:bodyPr anchor="t" rtlCol="false" tIns="0" lIns="0" bIns="0" rIns="0">
            <a:spAutoFit/>
          </a:bodyPr>
          <a:lstStyle/>
          <a:p>
            <a:pPr algn="l" marL="0" indent="0" lvl="0">
              <a:lnSpc>
                <a:spcPts val="7699"/>
              </a:lnSpc>
            </a:pPr>
            <a:r>
              <a:rPr lang="en-US" b="true" sz="6999">
                <a:solidFill>
                  <a:srgbClr val="E3DFDD"/>
                </a:solidFill>
                <a:latin typeface="Open Sauce Bold"/>
                <a:ea typeface="Open Sauce Bold"/>
                <a:cs typeface="Open Sauce Bold"/>
                <a:sym typeface="Open Sauce Bold"/>
              </a:rPr>
              <a:t>TA Sparks</a:t>
            </a:r>
          </a:p>
        </p:txBody>
      </p:sp>
      <p:sp>
        <p:nvSpPr>
          <p:cNvPr name="TextBox 21" id="21"/>
          <p:cNvSpPr txBox="true"/>
          <p:nvPr/>
        </p:nvSpPr>
        <p:spPr>
          <a:xfrm rot="0">
            <a:off x="1201401" y="3634383"/>
            <a:ext cx="8559041" cy="617213"/>
          </a:xfrm>
          <a:prstGeom prst="rect">
            <a:avLst/>
          </a:prstGeom>
        </p:spPr>
        <p:txBody>
          <a:bodyPr anchor="t" rtlCol="false" tIns="0" lIns="0" bIns="0" rIns="0">
            <a:spAutoFit/>
          </a:bodyPr>
          <a:lstStyle/>
          <a:p>
            <a:pPr algn="ctr">
              <a:lnSpc>
                <a:spcPts val="4860"/>
              </a:lnSpc>
            </a:pPr>
            <a:r>
              <a:rPr lang="en-US" sz="4418">
                <a:solidFill>
                  <a:srgbClr val="ECF5FB"/>
                </a:solidFill>
                <a:latin typeface="Open Sauce"/>
                <a:ea typeface="Open Sauce"/>
                <a:cs typeface="Open Sauce"/>
                <a:sym typeface="Open Sauce"/>
              </a:rPr>
              <a:t>What the Research Says</a:t>
            </a:r>
          </a:p>
        </p:txBody>
      </p:sp>
      <p:sp>
        <p:nvSpPr>
          <p:cNvPr name="TextBox 22" id="22"/>
          <p:cNvSpPr txBox="true"/>
          <p:nvPr/>
        </p:nvSpPr>
        <p:spPr>
          <a:xfrm rot="0">
            <a:off x="448000" y="5380476"/>
            <a:ext cx="10065842" cy="1117600"/>
          </a:xfrm>
          <a:prstGeom prst="rect">
            <a:avLst/>
          </a:prstGeom>
        </p:spPr>
        <p:txBody>
          <a:bodyPr anchor="t" rtlCol="false" tIns="0" lIns="0" bIns="0" rIns="0">
            <a:spAutoFit/>
          </a:bodyPr>
          <a:lstStyle/>
          <a:p>
            <a:pPr algn="ctr">
              <a:lnSpc>
                <a:spcPts val="4399"/>
              </a:lnSpc>
            </a:pPr>
            <a:r>
              <a:rPr lang="en-US" sz="3999" i="true">
                <a:solidFill>
                  <a:srgbClr val="ECF5FB"/>
                </a:solidFill>
                <a:latin typeface="Open Sauce Italics"/>
                <a:ea typeface="Open Sauce Italics"/>
                <a:cs typeface="Open Sauce Italics"/>
                <a:sym typeface="Open Sauce Italics"/>
              </a:rPr>
              <a:t>How Teaching Assistants Make the Biggest Difference</a:t>
            </a:r>
          </a:p>
        </p:txBody>
      </p:sp>
      <p:sp>
        <p:nvSpPr>
          <p:cNvPr name="TextBox 23" id="23"/>
          <p:cNvSpPr txBox="true"/>
          <p:nvPr/>
        </p:nvSpPr>
        <p:spPr>
          <a:xfrm rot="0">
            <a:off x="4633325" y="8934767"/>
            <a:ext cx="1927920" cy="580390"/>
          </a:xfrm>
          <a:prstGeom prst="rect">
            <a:avLst/>
          </a:prstGeom>
        </p:spPr>
        <p:txBody>
          <a:bodyPr anchor="t" rtlCol="false" tIns="0" lIns="0" bIns="0" rIns="0">
            <a:spAutoFit/>
          </a:bodyPr>
          <a:lstStyle/>
          <a:p>
            <a:pPr algn="ctr">
              <a:lnSpc>
                <a:spcPts val="4759"/>
              </a:lnSpc>
            </a:pPr>
            <a:r>
              <a:rPr lang="en-US" sz="3399">
                <a:solidFill>
                  <a:srgbClr val="ECE0D0"/>
                </a:solidFill>
                <a:latin typeface="Canva Sans"/>
                <a:ea typeface="Canva Sans"/>
                <a:cs typeface="Canva Sans"/>
                <a:sym typeface="Canva Sans"/>
              </a:rPr>
              <a:t>Session 1</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88A3B5"/>
        </a:solidFill>
      </p:bgPr>
    </p:bg>
    <p:spTree>
      <p:nvGrpSpPr>
        <p:cNvPr id="1" name=""/>
        <p:cNvGrpSpPr/>
        <p:nvPr/>
      </p:nvGrpSpPr>
      <p:grpSpPr>
        <a:xfrm>
          <a:off x="0" y="0"/>
          <a:ext cx="0" cy="0"/>
          <a:chOff x="0" y="0"/>
          <a:chExt cx="0" cy="0"/>
        </a:xfrm>
      </p:grpSpPr>
      <p:sp>
        <p:nvSpPr>
          <p:cNvPr name="Freeform 2" id="2"/>
          <p:cNvSpPr/>
          <p:nvPr/>
        </p:nvSpPr>
        <p:spPr>
          <a:xfrm flipH="false" flipV="true" rot="0">
            <a:off x="-4004366" y="-1041863"/>
            <a:ext cx="8008733" cy="8203567"/>
          </a:xfrm>
          <a:custGeom>
            <a:avLst/>
            <a:gdLst/>
            <a:ahLst/>
            <a:cxnLst/>
            <a:rect r="r" b="b" t="t" l="l"/>
            <a:pathLst>
              <a:path h="8203567" w="8008733">
                <a:moveTo>
                  <a:pt x="0" y="8203568"/>
                </a:moveTo>
                <a:lnTo>
                  <a:pt x="8008732" y="8203568"/>
                </a:lnTo>
                <a:lnTo>
                  <a:pt x="8008732" y="0"/>
                </a:lnTo>
                <a:lnTo>
                  <a:pt x="0" y="0"/>
                </a:lnTo>
                <a:lnTo>
                  <a:pt x="0" y="8203568"/>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1161835">
            <a:off x="-1267694" y="6045212"/>
            <a:ext cx="8043724" cy="8043724"/>
          </a:xfrm>
          <a:custGeom>
            <a:avLst/>
            <a:gdLst/>
            <a:ahLst/>
            <a:cxnLst/>
            <a:rect r="r" b="b" t="t" l="l"/>
            <a:pathLst>
              <a:path h="8043724" w="8043724">
                <a:moveTo>
                  <a:pt x="0" y="0"/>
                </a:moveTo>
                <a:lnTo>
                  <a:pt x="8043723" y="0"/>
                </a:lnTo>
                <a:lnTo>
                  <a:pt x="8043723" y="8043724"/>
                </a:lnTo>
                <a:lnTo>
                  <a:pt x="0" y="8043724"/>
                </a:lnTo>
                <a:lnTo>
                  <a:pt x="0" y="0"/>
                </a:lnTo>
                <a:close/>
              </a:path>
            </a:pathLst>
          </a:custGeom>
          <a:blipFill>
            <a:blip r:embed="rId4">
              <a:alphaModFix amt="5000"/>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9030487" y="-2020416"/>
            <a:ext cx="10162073" cy="12241529"/>
            <a:chOff x="0" y="0"/>
            <a:chExt cx="2596327" cy="3127611"/>
          </a:xfrm>
        </p:grpSpPr>
        <p:sp>
          <p:nvSpPr>
            <p:cNvPr name="Freeform 5" id="5"/>
            <p:cNvSpPr/>
            <p:nvPr/>
          </p:nvSpPr>
          <p:spPr>
            <a:xfrm flipH="false" flipV="false" rot="0">
              <a:off x="0" y="0"/>
              <a:ext cx="2596327" cy="3127611"/>
            </a:xfrm>
            <a:custGeom>
              <a:avLst/>
              <a:gdLst/>
              <a:ahLst/>
              <a:cxnLst/>
              <a:rect r="r" b="b" t="t" l="l"/>
              <a:pathLst>
                <a:path h="3127611" w="2596327">
                  <a:moveTo>
                    <a:pt x="76184" y="0"/>
                  </a:moveTo>
                  <a:lnTo>
                    <a:pt x="2520143" y="0"/>
                  </a:lnTo>
                  <a:cubicBezTo>
                    <a:pt x="2562218" y="0"/>
                    <a:pt x="2596327" y="34109"/>
                    <a:pt x="2596327" y="76184"/>
                  </a:cubicBezTo>
                  <a:lnTo>
                    <a:pt x="2596327" y="3051427"/>
                  </a:lnTo>
                  <a:cubicBezTo>
                    <a:pt x="2596327" y="3093502"/>
                    <a:pt x="2562218" y="3127611"/>
                    <a:pt x="2520143" y="3127611"/>
                  </a:cubicBezTo>
                  <a:lnTo>
                    <a:pt x="76184" y="3127611"/>
                  </a:lnTo>
                  <a:cubicBezTo>
                    <a:pt x="55979" y="3127611"/>
                    <a:pt x="36601" y="3119585"/>
                    <a:pt x="22314" y="3105297"/>
                  </a:cubicBezTo>
                  <a:cubicBezTo>
                    <a:pt x="8027" y="3091010"/>
                    <a:pt x="0" y="3071632"/>
                    <a:pt x="0" y="3051427"/>
                  </a:cubicBezTo>
                  <a:lnTo>
                    <a:pt x="0" y="76184"/>
                  </a:lnTo>
                  <a:cubicBezTo>
                    <a:pt x="0" y="34109"/>
                    <a:pt x="34109" y="0"/>
                    <a:pt x="76184" y="0"/>
                  </a:cubicBezTo>
                  <a:close/>
                </a:path>
              </a:pathLst>
            </a:custGeom>
            <a:solidFill>
              <a:srgbClr val="1E3245"/>
            </a:solidFill>
          </p:spPr>
        </p:sp>
        <p:sp>
          <p:nvSpPr>
            <p:cNvPr name="TextBox 6" id="6"/>
            <p:cNvSpPr txBox="true"/>
            <p:nvPr/>
          </p:nvSpPr>
          <p:spPr>
            <a:xfrm>
              <a:off x="0" y="19050"/>
              <a:ext cx="2596327" cy="3108561"/>
            </a:xfrm>
            <a:prstGeom prst="rect">
              <a:avLst/>
            </a:prstGeom>
          </p:spPr>
          <p:txBody>
            <a:bodyPr anchor="ctr" rtlCol="false" tIns="52367" lIns="52367" bIns="52367" rIns="52367"/>
            <a:lstStyle/>
            <a:p>
              <a:pPr algn="ctr">
                <a:lnSpc>
                  <a:spcPts val="1798"/>
                </a:lnSpc>
              </a:pPr>
            </a:p>
          </p:txBody>
        </p:sp>
      </p:grpSp>
      <p:sp>
        <p:nvSpPr>
          <p:cNvPr name="Freeform 7" id="7"/>
          <p:cNvSpPr/>
          <p:nvPr/>
        </p:nvSpPr>
        <p:spPr>
          <a:xfrm flipH="true" flipV="false" rot="0">
            <a:off x="13654459" y="2154207"/>
            <a:ext cx="10012384" cy="10255963"/>
          </a:xfrm>
          <a:custGeom>
            <a:avLst/>
            <a:gdLst/>
            <a:ahLst/>
            <a:cxnLst/>
            <a:rect r="r" b="b" t="t" l="l"/>
            <a:pathLst>
              <a:path h="10255963" w="10012384">
                <a:moveTo>
                  <a:pt x="10012384" y="0"/>
                </a:moveTo>
                <a:lnTo>
                  <a:pt x="0" y="0"/>
                </a:lnTo>
                <a:lnTo>
                  <a:pt x="0" y="10255963"/>
                </a:lnTo>
                <a:lnTo>
                  <a:pt x="10012384" y="10255963"/>
                </a:lnTo>
                <a:lnTo>
                  <a:pt x="10012384"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8" id="8"/>
          <p:cNvGrpSpPr/>
          <p:nvPr/>
        </p:nvGrpSpPr>
        <p:grpSpPr>
          <a:xfrm rot="0">
            <a:off x="9665711" y="397086"/>
            <a:ext cx="10113123" cy="7874257"/>
            <a:chOff x="0" y="0"/>
            <a:chExt cx="2583821" cy="2011809"/>
          </a:xfrm>
        </p:grpSpPr>
        <p:sp>
          <p:nvSpPr>
            <p:cNvPr name="Freeform 9" id="9"/>
            <p:cNvSpPr/>
            <p:nvPr/>
          </p:nvSpPr>
          <p:spPr>
            <a:xfrm flipH="false" flipV="false" rot="0">
              <a:off x="0" y="0"/>
              <a:ext cx="2583821" cy="2011809"/>
            </a:xfrm>
            <a:custGeom>
              <a:avLst/>
              <a:gdLst/>
              <a:ahLst/>
              <a:cxnLst/>
              <a:rect r="r" b="b" t="t" l="l"/>
              <a:pathLst>
                <a:path h="2011809" w="2583821">
                  <a:moveTo>
                    <a:pt x="76553" y="0"/>
                  </a:moveTo>
                  <a:lnTo>
                    <a:pt x="2507268" y="0"/>
                  </a:lnTo>
                  <a:cubicBezTo>
                    <a:pt x="2527571" y="0"/>
                    <a:pt x="2547043" y="8065"/>
                    <a:pt x="2561399" y="22422"/>
                  </a:cubicBezTo>
                  <a:cubicBezTo>
                    <a:pt x="2575756" y="36778"/>
                    <a:pt x="2583821" y="56250"/>
                    <a:pt x="2583821" y="76553"/>
                  </a:cubicBezTo>
                  <a:lnTo>
                    <a:pt x="2583821" y="1935256"/>
                  </a:lnTo>
                  <a:cubicBezTo>
                    <a:pt x="2583821" y="1955559"/>
                    <a:pt x="2575756" y="1975030"/>
                    <a:pt x="2561399" y="1989387"/>
                  </a:cubicBezTo>
                  <a:cubicBezTo>
                    <a:pt x="2547043" y="2003743"/>
                    <a:pt x="2527571" y="2011809"/>
                    <a:pt x="2507268" y="2011809"/>
                  </a:cubicBezTo>
                  <a:lnTo>
                    <a:pt x="76553" y="2011809"/>
                  </a:lnTo>
                  <a:cubicBezTo>
                    <a:pt x="56250" y="2011809"/>
                    <a:pt x="36778" y="2003743"/>
                    <a:pt x="22422" y="1989387"/>
                  </a:cubicBezTo>
                  <a:cubicBezTo>
                    <a:pt x="8065" y="1975030"/>
                    <a:pt x="0" y="1955559"/>
                    <a:pt x="0" y="1935256"/>
                  </a:cubicBezTo>
                  <a:lnTo>
                    <a:pt x="0" y="76553"/>
                  </a:lnTo>
                  <a:cubicBezTo>
                    <a:pt x="0" y="56250"/>
                    <a:pt x="8065" y="36778"/>
                    <a:pt x="22422" y="22422"/>
                  </a:cubicBezTo>
                  <a:cubicBezTo>
                    <a:pt x="36778" y="8065"/>
                    <a:pt x="56250" y="0"/>
                    <a:pt x="76553" y="0"/>
                  </a:cubicBezTo>
                  <a:close/>
                </a:path>
              </a:pathLst>
            </a:custGeom>
            <a:solidFill>
              <a:srgbClr val="E3DFDD"/>
            </a:solidFill>
          </p:spPr>
        </p:sp>
        <p:sp>
          <p:nvSpPr>
            <p:cNvPr name="TextBox 10" id="10"/>
            <p:cNvSpPr txBox="true"/>
            <p:nvPr/>
          </p:nvSpPr>
          <p:spPr>
            <a:xfrm>
              <a:off x="0" y="19050"/>
              <a:ext cx="2583821" cy="1992759"/>
            </a:xfrm>
            <a:prstGeom prst="rect">
              <a:avLst/>
            </a:prstGeom>
          </p:spPr>
          <p:txBody>
            <a:bodyPr anchor="ctr" rtlCol="false" tIns="52367" lIns="52367" bIns="52367" rIns="52367"/>
            <a:lstStyle/>
            <a:p>
              <a:pPr algn="ctr">
                <a:lnSpc>
                  <a:spcPts val="1798"/>
                </a:lnSpc>
              </a:pPr>
            </a:p>
          </p:txBody>
        </p:sp>
      </p:grpSp>
      <p:sp>
        <p:nvSpPr>
          <p:cNvPr name="Freeform 11" id="11"/>
          <p:cNvSpPr/>
          <p:nvPr/>
        </p:nvSpPr>
        <p:spPr>
          <a:xfrm flipH="false" flipV="false" rot="0">
            <a:off x="10266563" y="1183598"/>
            <a:ext cx="794748" cy="794337"/>
          </a:xfrm>
          <a:custGeom>
            <a:avLst/>
            <a:gdLst/>
            <a:ahLst/>
            <a:cxnLst/>
            <a:rect r="r" b="b" t="t" l="l"/>
            <a:pathLst>
              <a:path h="794337" w="794748">
                <a:moveTo>
                  <a:pt x="0" y="0"/>
                </a:moveTo>
                <a:lnTo>
                  <a:pt x="794748" y="0"/>
                </a:lnTo>
                <a:lnTo>
                  <a:pt x="794748" y="794336"/>
                </a:lnTo>
                <a:lnTo>
                  <a:pt x="0" y="794336"/>
                </a:lnTo>
                <a:lnTo>
                  <a:pt x="0" y="0"/>
                </a:lnTo>
                <a:close/>
              </a:path>
            </a:pathLst>
          </a:custGeom>
          <a:blipFill>
            <a:blip r:embed="rId8">
              <a:extLst>
                <a:ext uri="{96DAC541-7B7A-43D3-8B79-37D633B846F1}">
                  <asvg:svgBlip xmlns:asvg="http://schemas.microsoft.com/office/drawing/2016/SVG/main" r:embed="rId9"/>
                </a:ext>
              </a:extLst>
            </a:blip>
            <a:stretch>
              <a:fillRect l="0" t="0" r="-760962" b="-761408"/>
            </a:stretch>
          </a:blipFill>
        </p:spPr>
      </p:sp>
      <p:sp>
        <p:nvSpPr>
          <p:cNvPr name="Freeform 12" id="12"/>
          <p:cNvSpPr/>
          <p:nvPr/>
        </p:nvSpPr>
        <p:spPr>
          <a:xfrm flipH="false" flipV="false" rot="0">
            <a:off x="10266563" y="3291063"/>
            <a:ext cx="794748" cy="794337"/>
          </a:xfrm>
          <a:custGeom>
            <a:avLst/>
            <a:gdLst/>
            <a:ahLst/>
            <a:cxnLst/>
            <a:rect r="r" b="b" t="t" l="l"/>
            <a:pathLst>
              <a:path h="794337" w="794748">
                <a:moveTo>
                  <a:pt x="0" y="0"/>
                </a:moveTo>
                <a:lnTo>
                  <a:pt x="794748" y="0"/>
                </a:lnTo>
                <a:lnTo>
                  <a:pt x="794748" y="794336"/>
                </a:lnTo>
                <a:lnTo>
                  <a:pt x="0" y="794336"/>
                </a:lnTo>
                <a:lnTo>
                  <a:pt x="0" y="0"/>
                </a:lnTo>
                <a:close/>
              </a:path>
            </a:pathLst>
          </a:custGeom>
          <a:blipFill>
            <a:blip r:embed="rId8">
              <a:extLst>
                <a:ext uri="{96DAC541-7B7A-43D3-8B79-37D633B846F1}">
                  <asvg:svgBlip xmlns:asvg="http://schemas.microsoft.com/office/drawing/2016/SVG/main" r:embed="rId9"/>
                </a:ext>
              </a:extLst>
            </a:blip>
            <a:stretch>
              <a:fillRect l="0" t="0" r="-760962" b="-761408"/>
            </a:stretch>
          </a:blipFill>
        </p:spPr>
      </p:sp>
      <p:sp>
        <p:nvSpPr>
          <p:cNvPr name="Freeform 13" id="13"/>
          <p:cNvSpPr/>
          <p:nvPr/>
        </p:nvSpPr>
        <p:spPr>
          <a:xfrm flipH="false" flipV="false" rot="0">
            <a:off x="10266563" y="5485581"/>
            <a:ext cx="794748" cy="794337"/>
          </a:xfrm>
          <a:custGeom>
            <a:avLst/>
            <a:gdLst/>
            <a:ahLst/>
            <a:cxnLst/>
            <a:rect r="r" b="b" t="t" l="l"/>
            <a:pathLst>
              <a:path h="794337" w="794748">
                <a:moveTo>
                  <a:pt x="0" y="0"/>
                </a:moveTo>
                <a:lnTo>
                  <a:pt x="794748" y="0"/>
                </a:lnTo>
                <a:lnTo>
                  <a:pt x="794748" y="794337"/>
                </a:lnTo>
                <a:lnTo>
                  <a:pt x="0" y="794337"/>
                </a:lnTo>
                <a:lnTo>
                  <a:pt x="0" y="0"/>
                </a:lnTo>
                <a:close/>
              </a:path>
            </a:pathLst>
          </a:custGeom>
          <a:blipFill>
            <a:blip r:embed="rId8">
              <a:extLst>
                <a:ext uri="{96DAC541-7B7A-43D3-8B79-37D633B846F1}">
                  <asvg:svgBlip xmlns:asvg="http://schemas.microsoft.com/office/drawing/2016/SVG/main" r:embed="rId9"/>
                </a:ext>
              </a:extLst>
            </a:blip>
            <a:stretch>
              <a:fillRect l="0" t="0" r="-760962" b="-761408"/>
            </a:stretch>
          </a:blipFill>
        </p:spPr>
      </p:sp>
      <p:sp>
        <p:nvSpPr>
          <p:cNvPr name="Freeform 14" id="14"/>
          <p:cNvSpPr/>
          <p:nvPr/>
        </p:nvSpPr>
        <p:spPr>
          <a:xfrm flipH="false" flipV="false" rot="0">
            <a:off x="6805960" y="153458"/>
            <a:ext cx="1824476" cy="1824476"/>
          </a:xfrm>
          <a:custGeom>
            <a:avLst/>
            <a:gdLst/>
            <a:ahLst/>
            <a:cxnLst/>
            <a:rect r="r" b="b" t="t" l="l"/>
            <a:pathLst>
              <a:path h="1824476" w="1824476">
                <a:moveTo>
                  <a:pt x="0" y="0"/>
                </a:moveTo>
                <a:lnTo>
                  <a:pt x="1824477" y="0"/>
                </a:lnTo>
                <a:lnTo>
                  <a:pt x="1824477" y="1824476"/>
                </a:lnTo>
                <a:lnTo>
                  <a:pt x="0" y="1824476"/>
                </a:lnTo>
                <a:lnTo>
                  <a:pt x="0" y="0"/>
                </a:lnTo>
                <a:close/>
              </a:path>
            </a:pathLst>
          </a:custGeom>
          <a:blipFill>
            <a:blip r:embed="rId10"/>
            <a:stretch>
              <a:fillRect l="0" t="0" r="0" b="0"/>
            </a:stretch>
          </a:blipFill>
        </p:spPr>
      </p:sp>
      <p:sp>
        <p:nvSpPr>
          <p:cNvPr name="TextBox 15" id="15"/>
          <p:cNvSpPr txBox="true"/>
          <p:nvPr/>
        </p:nvSpPr>
        <p:spPr>
          <a:xfrm rot="0">
            <a:off x="328772" y="2570337"/>
            <a:ext cx="8301665" cy="720725"/>
          </a:xfrm>
          <a:prstGeom prst="rect">
            <a:avLst/>
          </a:prstGeom>
        </p:spPr>
        <p:txBody>
          <a:bodyPr anchor="t" rtlCol="false" tIns="0" lIns="0" bIns="0" rIns="0">
            <a:spAutoFit/>
          </a:bodyPr>
          <a:lstStyle/>
          <a:p>
            <a:pPr algn="ctr" marL="0" indent="0" lvl="0">
              <a:lnSpc>
                <a:spcPts val="5500"/>
              </a:lnSpc>
            </a:pPr>
            <a:r>
              <a:rPr lang="en-US" b="true" sz="5000">
                <a:solidFill>
                  <a:srgbClr val="1E3245"/>
                </a:solidFill>
                <a:latin typeface="Open Sauce Bold"/>
                <a:ea typeface="Open Sauce Bold"/>
                <a:cs typeface="Open Sauce Bold"/>
                <a:sym typeface="Open Sauce Bold"/>
              </a:rPr>
              <a:t>The EEF message</a:t>
            </a:r>
          </a:p>
        </p:txBody>
      </p:sp>
      <p:sp>
        <p:nvSpPr>
          <p:cNvPr name="TextBox 16" id="16"/>
          <p:cNvSpPr txBox="true"/>
          <p:nvPr/>
        </p:nvSpPr>
        <p:spPr>
          <a:xfrm rot="0">
            <a:off x="689620" y="4353264"/>
            <a:ext cx="8220890" cy="2345055"/>
          </a:xfrm>
          <a:prstGeom prst="rect">
            <a:avLst/>
          </a:prstGeom>
        </p:spPr>
        <p:txBody>
          <a:bodyPr anchor="t" rtlCol="false" tIns="0" lIns="0" bIns="0" rIns="0">
            <a:spAutoFit/>
          </a:bodyPr>
          <a:lstStyle/>
          <a:p>
            <a:pPr algn="l">
              <a:lnSpc>
                <a:spcPts val="2640"/>
              </a:lnSpc>
            </a:pPr>
            <a:r>
              <a:rPr lang="en-US" sz="2400">
                <a:solidFill>
                  <a:srgbClr val="1E3245"/>
                </a:solidFill>
                <a:latin typeface="Open Sauce"/>
                <a:ea typeface="Open Sauce"/>
                <a:cs typeface="Open Sauce"/>
                <a:sym typeface="Open Sauce"/>
              </a:rPr>
              <a:t>✔</a:t>
            </a:r>
            <a:r>
              <a:rPr lang="en-US" sz="2400">
                <a:solidFill>
                  <a:srgbClr val="1E3245"/>
                </a:solidFill>
                <a:latin typeface="Open Sauce"/>
                <a:ea typeface="Open Sauce"/>
                <a:cs typeface="Open Sauce"/>
                <a:sym typeface="Open Sauce"/>
              </a:rPr>
              <a:t> TAs do make a difference</a:t>
            </a:r>
          </a:p>
          <a:p>
            <a:pPr algn="l">
              <a:lnSpc>
                <a:spcPts val="2640"/>
              </a:lnSpc>
            </a:pPr>
          </a:p>
          <a:p>
            <a:pPr algn="l">
              <a:lnSpc>
                <a:spcPts val="2640"/>
              </a:lnSpc>
            </a:pPr>
            <a:r>
              <a:rPr lang="en-US" sz="2400">
                <a:solidFill>
                  <a:srgbClr val="1E3245"/>
                </a:solidFill>
                <a:latin typeface="Open Sauce"/>
                <a:ea typeface="Open Sauce"/>
                <a:cs typeface="Open Sauce"/>
                <a:sym typeface="Open Sauce"/>
              </a:rPr>
              <a:t> ✔ Impact depends on how, not how much</a:t>
            </a:r>
          </a:p>
          <a:p>
            <a:pPr algn="l">
              <a:lnSpc>
                <a:spcPts val="2640"/>
              </a:lnSpc>
            </a:pPr>
          </a:p>
          <a:p>
            <a:pPr algn="l">
              <a:lnSpc>
                <a:spcPts val="2640"/>
              </a:lnSpc>
            </a:pPr>
            <a:r>
              <a:rPr lang="en-US" sz="2400">
                <a:solidFill>
                  <a:srgbClr val="1E3245"/>
                </a:solidFill>
                <a:latin typeface="Open Sauce"/>
                <a:ea typeface="Open Sauce"/>
                <a:cs typeface="Open Sauce"/>
                <a:sym typeface="Open Sauce"/>
              </a:rPr>
              <a:t> ✔ Best support = thinking, questioning, independence</a:t>
            </a:r>
          </a:p>
          <a:p>
            <a:pPr algn="l">
              <a:lnSpc>
                <a:spcPts val="2640"/>
              </a:lnSpc>
            </a:pPr>
          </a:p>
          <a:p>
            <a:pPr algn="l">
              <a:lnSpc>
                <a:spcPts val="2640"/>
              </a:lnSpc>
            </a:pPr>
            <a:r>
              <a:rPr lang="en-US" sz="2400">
                <a:solidFill>
                  <a:srgbClr val="1E3245"/>
                </a:solidFill>
                <a:latin typeface="Open Sauce"/>
                <a:ea typeface="Open Sauce"/>
                <a:cs typeface="Open Sauce"/>
                <a:sym typeface="Open Sauce"/>
              </a:rPr>
              <a:t> ✔ Preparation + communication = effectiveness</a:t>
            </a:r>
          </a:p>
        </p:txBody>
      </p:sp>
      <p:sp>
        <p:nvSpPr>
          <p:cNvPr name="TextBox 17" id="17"/>
          <p:cNvSpPr txBox="true"/>
          <p:nvPr/>
        </p:nvSpPr>
        <p:spPr>
          <a:xfrm rot="0">
            <a:off x="10217120" y="1337925"/>
            <a:ext cx="893633" cy="419613"/>
          </a:xfrm>
          <a:prstGeom prst="rect">
            <a:avLst/>
          </a:prstGeom>
        </p:spPr>
        <p:txBody>
          <a:bodyPr anchor="t" rtlCol="false" tIns="0" lIns="0" bIns="0" rIns="0">
            <a:spAutoFit/>
          </a:bodyPr>
          <a:lstStyle/>
          <a:p>
            <a:pPr algn="ctr">
              <a:lnSpc>
                <a:spcPts val="3243"/>
              </a:lnSpc>
            </a:pPr>
            <a:r>
              <a:rPr lang="en-US" b="true" sz="2948">
                <a:solidFill>
                  <a:srgbClr val="7F8163"/>
                </a:solidFill>
                <a:latin typeface="Open Sauce Bold"/>
                <a:ea typeface="Open Sauce Bold"/>
                <a:cs typeface="Open Sauce Bold"/>
                <a:sym typeface="Open Sauce Bold"/>
              </a:rPr>
              <a:t>01</a:t>
            </a:r>
          </a:p>
        </p:txBody>
      </p:sp>
      <p:sp>
        <p:nvSpPr>
          <p:cNvPr name="TextBox 18" id="18"/>
          <p:cNvSpPr txBox="true"/>
          <p:nvPr/>
        </p:nvSpPr>
        <p:spPr>
          <a:xfrm rot="0">
            <a:off x="11463063" y="1421653"/>
            <a:ext cx="6506148" cy="356870"/>
          </a:xfrm>
          <a:prstGeom prst="rect">
            <a:avLst/>
          </a:prstGeom>
        </p:spPr>
        <p:txBody>
          <a:bodyPr anchor="t" rtlCol="false" tIns="0" lIns="0" bIns="0" rIns="0">
            <a:spAutoFit/>
          </a:bodyPr>
          <a:lstStyle/>
          <a:p>
            <a:pPr algn="l">
              <a:lnSpc>
                <a:spcPts val="2860"/>
              </a:lnSpc>
            </a:pPr>
            <a:r>
              <a:rPr lang="en-US" sz="2600" b="true">
                <a:solidFill>
                  <a:srgbClr val="7F8163"/>
                </a:solidFill>
                <a:latin typeface="Open Sauce Bold"/>
                <a:ea typeface="Open Sauce Bold"/>
                <a:cs typeface="Open Sauce Bold"/>
                <a:sym typeface="Open Sauce Bold"/>
              </a:rPr>
              <a:t>When do i support learning well?</a:t>
            </a:r>
          </a:p>
        </p:txBody>
      </p:sp>
      <p:sp>
        <p:nvSpPr>
          <p:cNvPr name="TextBox 19" id="19"/>
          <p:cNvSpPr txBox="true"/>
          <p:nvPr/>
        </p:nvSpPr>
        <p:spPr>
          <a:xfrm rot="0">
            <a:off x="10236343" y="3487950"/>
            <a:ext cx="874410" cy="419613"/>
          </a:xfrm>
          <a:prstGeom prst="rect">
            <a:avLst/>
          </a:prstGeom>
        </p:spPr>
        <p:txBody>
          <a:bodyPr anchor="t" rtlCol="false" tIns="0" lIns="0" bIns="0" rIns="0">
            <a:spAutoFit/>
          </a:bodyPr>
          <a:lstStyle/>
          <a:p>
            <a:pPr algn="ctr">
              <a:lnSpc>
                <a:spcPts val="3243"/>
              </a:lnSpc>
            </a:pPr>
            <a:r>
              <a:rPr lang="en-US" b="true" sz="2948">
                <a:solidFill>
                  <a:srgbClr val="7F8163"/>
                </a:solidFill>
                <a:latin typeface="Open Sauce Bold"/>
                <a:ea typeface="Open Sauce Bold"/>
                <a:cs typeface="Open Sauce Bold"/>
                <a:sym typeface="Open Sauce Bold"/>
              </a:rPr>
              <a:t>02</a:t>
            </a:r>
          </a:p>
        </p:txBody>
      </p:sp>
      <p:sp>
        <p:nvSpPr>
          <p:cNvPr name="TextBox 20" id="20"/>
          <p:cNvSpPr txBox="true"/>
          <p:nvPr/>
        </p:nvSpPr>
        <p:spPr>
          <a:xfrm rot="0">
            <a:off x="11309804" y="3550692"/>
            <a:ext cx="6824937" cy="356870"/>
          </a:xfrm>
          <a:prstGeom prst="rect">
            <a:avLst/>
          </a:prstGeom>
        </p:spPr>
        <p:txBody>
          <a:bodyPr anchor="t" rtlCol="false" tIns="0" lIns="0" bIns="0" rIns="0">
            <a:spAutoFit/>
          </a:bodyPr>
          <a:lstStyle/>
          <a:p>
            <a:pPr algn="l">
              <a:lnSpc>
                <a:spcPts val="2860"/>
              </a:lnSpc>
            </a:pPr>
            <a:r>
              <a:rPr lang="en-US" sz="2600" b="true">
                <a:solidFill>
                  <a:srgbClr val="7F8163"/>
                </a:solidFill>
                <a:latin typeface="Open Sauce Bold"/>
                <a:ea typeface="Open Sauce Bold"/>
                <a:cs typeface="Open Sauce Bold"/>
                <a:sym typeface="Open Sauce Bold"/>
              </a:rPr>
              <a:t>When might I accidentally over-support?</a:t>
            </a:r>
          </a:p>
        </p:txBody>
      </p:sp>
      <p:sp>
        <p:nvSpPr>
          <p:cNvPr name="TextBox 21" id="21"/>
          <p:cNvSpPr txBox="true"/>
          <p:nvPr/>
        </p:nvSpPr>
        <p:spPr>
          <a:xfrm rot="0">
            <a:off x="10217120" y="5682468"/>
            <a:ext cx="932079" cy="419613"/>
          </a:xfrm>
          <a:prstGeom prst="rect">
            <a:avLst/>
          </a:prstGeom>
        </p:spPr>
        <p:txBody>
          <a:bodyPr anchor="t" rtlCol="false" tIns="0" lIns="0" bIns="0" rIns="0">
            <a:spAutoFit/>
          </a:bodyPr>
          <a:lstStyle/>
          <a:p>
            <a:pPr algn="ctr">
              <a:lnSpc>
                <a:spcPts val="3243"/>
              </a:lnSpc>
            </a:pPr>
            <a:r>
              <a:rPr lang="en-US" b="true" sz="2948">
                <a:solidFill>
                  <a:srgbClr val="7F8163"/>
                </a:solidFill>
                <a:latin typeface="Open Sauce Bold"/>
                <a:ea typeface="Open Sauce Bold"/>
                <a:cs typeface="Open Sauce Bold"/>
                <a:sym typeface="Open Sauce Bold"/>
              </a:rPr>
              <a:t>03</a:t>
            </a:r>
          </a:p>
        </p:txBody>
      </p:sp>
      <p:sp>
        <p:nvSpPr>
          <p:cNvPr name="TextBox 22" id="22"/>
          <p:cNvSpPr txBox="true"/>
          <p:nvPr/>
        </p:nvSpPr>
        <p:spPr>
          <a:xfrm rot="0">
            <a:off x="11309804" y="5679212"/>
            <a:ext cx="6233626" cy="1804670"/>
          </a:xfrm>
          <a:prstGeom prst="rect">
            <a:avLst/>
          </a:prstGeom>
        </p:spPr>
        <p:txBody>
          <a:bodyPr anchor="t" rtlCol="false" tIns="0" lIns="0" bIns="0" rIns="0">
            <a:spAutoFit/>
          </a:bodyPr>
          <a:lstStyle/>
          <a:p>
            <a:pPr algn="l">
              <a:lnSpc>
                <a:spcPts val="2860"/>
              </a:lnSpc>
            </a:pPr>
            <a:r>
              <a:rPr lang="en-US" sz="2600" b="true">
                <a:solidFill>
                  <a:srgbClr val="7F8163"/>
                </a:solidFill>
                <a:latin typeface="Open Sauce Bold"/>
                <a:ea typeface="Open Sauce Bold"/>
                <a:cs typeface="Open Sauce Bold"/>
                <a:sym typeface="Open Sauce Bold"/>
              </a:rPr>
              <a:t>How confident am I in:</a:t>
            </a:r>
          </a:p>
          <a:p>
            <a:pPr algn="l">
              <a:lnSpc>
                <a:spcPts val="2860"/>
              </a:lnSpc>
            </a:pPr>
          </a:p>
          <a:p>
            <a:pPr algn="l">
              <a:lnSpc>
                <a:spcPts val="2860"/>
              </a:lnSpc>
            </a:pPr>
            <a:r>
              <a:rPr lang="en-US" sz="2600" b="true">
                <a:solidFill>
                  <a:srgbClr val="7F8163"/>
                </a:solidFill>
                <a:latin typeface="Open Sauce Bold"/>
                <a:ea typeface="Open Sauce Bold"/>
                <a:cs typeface="Open Sauce Bold"/>
                <a:sym typeface="Open Sauce Bold"/>
              </a:rPr>
              <a:t>Asking questions?</a:t>
            </a:r>
          </a:p>
          <a:p>
            <a:pPr algn="l">
              <a:lnSpc>
                <a:spcPts val="2860"/>
              </a:lnSpc>
            </a:pPr>
            <a:r>
              <a:rPr lang="en-US" sz="2600" b="true">
                <a:solidFill>
                  <a:srgbClr val="7F8163"/>
                </a:solidFill>
                <a:latin typeface="Open Sauce Bold"/>
                <a:ea typeface="Open Sauce Bold"/>
                <a:cs typeface="Open Sauce Bold"/>
                <a:sym typeface="Open Sauce Bold"/>
              </a:rPr>
              <a:t>Stepping back?</a:t>
            </a:r>
          </a:p>
          <a:p>
            <a:pPr algn="l">
              <a:lnSpc>
                <a:spcPts val="2860"/>
              </a:lnSpc>
            </a:pPr>
            <a:r>
              <a:rPr lang="en-US" sz="2600" b="true">
                <a:solidFill>
                  <a:srgbClr val="7F8163"/>
                </a:solidFill>
                <a:latin typeface="Open Sauce Bold"/>
                <a:ea typeface="Open Sauce Bold"/>
                <a:cs typeface="Open Sauce Bold"/>
                <a:sym typeface="Open Sauce Bold"/>
              </a:rPr>
              <a:t>Encouraging independence?</a:t>
            </a:r>
          </a:p>
        </p:txBody>
      </p:sp>
      <p:sp>
        <p:nvSpPr>
          <p:cNvPr name="TextBox 23" id="23"/>
          <p:cNvSpPr txBox="true"/>
          <p:nvPr/>
        </p:nvSpPr>
        <p:spPr>
          <a:xfrm rot="0">
            <a:off x="9921463" y="8719417"/>
            <a:ext cx="7546467" cy="857250"/>
          </a:xfrm>
          <a:prstGeom prst="rect">
            <a:avLst/>
          </a:prstGeom>
        </p:spPr>
        <p:txBody>
          <a:bodyPr anchor="t" rtlCol="false" tIns="0" lIns="0" bIns="0" rIns="0">
            <a:spAutoFit/>
          </a:bodyPr>
          <a:lstStyle/>
          <a:p>
            <a:pPr algn="ctr">
              <a:lnSpc>
                <a:spcPts val="3300"/>
              </a:lnSpc>
              <a:spcBef>
                <a:spcPct val="0"/>
              </a:spcBef>
            </a:pPr>
            <a:r>
              <a:rPr lang="en-US" b="true" sz="3000" i="true">
                <a:solidFill>
                  <a:srgbClr val="ECE0D0"/>
                </a:solidFill>
                <a:latin typeface="Open Sauce Bold Italics"/>
                <a:ea typeface="Open Sauce Bold Italics"/>
                <a:cs typeface="Open Sauce Bold Italics"/>
                <a:sym typeface="Open Sauce Bold Italics"/>
              </a:rPr>
              <a:t>What is one small change could I make tomorrow?</a:t>
            </a:r>
          </a:p>
        </p:txBody>
      </p:sp>
      <p:sp>
        <p:nvSpPr>
          <p:cNvPr name="TextBox 24" id="24"/>
          <p:cNvSpPr txBox="true"/>
          <p:nvPr/>
        </p:nvSpPr>
        <p:spPr>
          <a:xfrm rot="0">
            <a:off x="545184" y="8719417"/>
            <a:ext cx="7745761" cy="857250"/>
          </a:xfrm>
          <a:prstGeom prst="rect">
            <a:avLst/>
          </a:prstGeom>
        </p:spPr>
        <p:txBody>
          <a:bodyPr anchor="t" rtlCol="false" tIns="0" lIns="0" bIns="0" rIns="0">
            <a:spAutoFit/>
          </a:bodyPr>
          <a:lstStyle/>
          <a:p>
            <a:pPr algn="ctr">
              <a:lnSpc>
                <a:spcPts val="3300"/>
              </a:lnSpc>
              <a:spcBef>
                <a:spcPct val="0"/>
              </a:spcBef>
            </a:pPr>
            <a:r>
              <a:rPr lang="en-US" b="true" sz="3000">
                <a:solidFill>
                  <a:srgbClr val="000000"/>
                </a:solidFill>
                <a:latin typeface="Open Sauce Bold"/>
                <a:ea typeface="Open Sauce Bold"/>
                <a:cs typeface="Open Sauce Bold"/>
                <a:sym typeface="Open Sauce Bold"/>
              </a:rPr>
              <a:t>“You are not ‘extra help’ — you are a skilled learning professional.”</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88A3B5"/>
        </a:solidFill>
      </p:bgPr>
    </p:bg>
    <p:spTree>
      <p:nvGrpSpPr>
        <p:cNvPr id="1" name=""/>
        <p:cNvGrpSpPr/>
        <p:nvPr/>
      </p:nvGrpSpPr>
      <p:grpSpPr>
        <a:xfrm>
          <a:off x="0" y="0"/>
          <a:ext cx="0" cy="0"/>
          <a:chOff x="0" y="0"/>
          <a:chExt cx="0" cy="0"/>
        </a:xfrm>
      </p:grpSpPr>
      <p:sp>
        <p:nvSpPr>
          <p:cNvPr name="Freeform 2" id="2"/>
          <p:cNvSpPr/>
          <p:nvPr/>
        </p:nvSpPr>
        <p:spPr>
          <a:xfrm flipH="true" flipV="false" rot="0">
            <a:off x="7918541" y="-1997348"/>
            <a:ext cx="15157680" cy="15526432"/>
          </a:xfrm>
          <a:custGeom>
            <a:avLst/>
            <a:gdLst/>
            <a:ahLst/>
            <a:cxnLst/>
            <a:rect r="r" b="b" t="t" l="l"/>
            <a:pathLst>
              <a:path h="15526432" w="15157680">
                <a:moveTo>
                  <a:pt x="15157679" y="0"/>
                </a:moveTo>
                <a:lnTo>
                  <a:pt x="0" y="0"/>
                </a:lnTo>
                <a:lnTo>
                  <a:pt x="0" y="15526433"/>
                </a:lnTo>
                <a:lnTo>
                  <a:pt x="15157679" y="15526433"/>
                </a:lnTo>
                <a:lnTo>
                  <a:pt x="15157679"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true" rot="0">
            <a:off x="-3283878" y="-1642006"/>
            <a:ext cx="8330294" cy="8532951"/>
          </a:xfrm>
          <a:custGeom>
            <a:avLst/>
            <a:gdLst/>
            <a:ahLst/>
            <a:cxnLst/>
            <a:rect r="r" b="b" t="t" l="l"/>
            <a:pathLst>
              <a:path h="8532951" w="8330294">
                <a:moveTo>
                  <a:pt x="0" y="8532952"/>
                </a:moveTo>
                <a:lnTo>
                  <a:pt x="8330294" y="8532952"/>
                </a:lnTo>
                <a:lnTo>
                  <a:pt x="8330294" y="0"/>
                </a:lnTo>
                <a:lnTo>
                  <a:pt x="0" y="0"/>
                </a:lnTo>
                <a:lnTo>
                  <a:pt x="0" y="8532952"/>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1161835">
            <a:off x="-1170900" y="5505151"/>
            <a:ext cx="8780123" cy="8780123"/>
          </a:xfrm>
          <a:custGeom>
            <a:avLst/>
            <a:gdLst/>
            <a:ahLst/>
            <a:cxnLst/>
            <a:rect r="r" b="b" t="t" l="l"/>
            <a:pathLst>
              <a:path h="8780123" w="8780123">
                <a:moveTo>
                  <a:pt x="0" y="0"/>
                </a:moveTo>
                <a:lnTo>
                  <a:pt x="8780122" y="0"/>
                </a:lnTo>
                <a:lnTo>
                  <a:pt x="8780122" y="8780123"/>
                </a:lnTo>
                <a:lnTo>
                  <a:pt x="0" y="8780123"/>
                </a:lnTo>
                <a:lnTo>
                  <a:pt x="0" y="0"/>
                </a:lnTo>
                <a:close/>
              </a:path>
            </a:pathLst>
          </a:custGeom>
          <a:blipFill>
            <a:blip r:embed="rId4">
              <a:alphaModFix amt="5000"/>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2187986">
            <a:off x="5456685" y="-3638866"/>
            <a:ext cx="8780123" cy="8780123"/>
          </a:xfrm>
          <a:custGeom>
            <a:avLst/>
            <a:gdLst/>
            <a:ahLst/>
            <a:cxnLst/>
            <a:rect r="r" b="b" t="t" l="l"/>
            <a:pathLst>
              <a:path h="8780123" w="8780123">
                <a:moveTo>
                  <a:pt x="0" y="0"/>
                </a:moveTo>
                <a:lnTo>
                  <a:pt x="8780123" y="0"/>
                </a:lnTo>
                <a:lnTo>
                  <a:pt x="8780123" y="8780122"/>
                </a:lnTo>
                <a:lnTo>
                  <a:pt x="0" y="8780122"/>
                </a:lnTo>
                <a:lnTo>
                  <a:pt x="0" y="0"/>
                </a:lnTo>
                <a:close/>
              </a:path>
            </a:pathLst>
          </a:custGeom>
          <a:blipFill>
            <a:blip r:embed="rId4">
              <a:alphaModFix amt="5000"/>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9694347" y="-1394876"/>
            <a:ext cx="7564953" cy="7593429"/>
          </a:xfrm>
          <a:custGeom>
            <a:avLst/>
            <a:gdLst/>
            <a:ahLst/>
            <a:cxnLst/>
            <a:rect r="r" b="b" t="t" l="l"/>
            <a:pathLst>
              <a:path h="7593429" w="7564953">
                <a:moveTo>
                  <a:pt x="0" y="0"/>
                </a:moveTo>
                <a:lnTo>
                  <a:pt x="7564953" y="0"/>
                </a:lnTo>
                <a:lnTo>
                  <a:pt x="7564953" y="7593428"/>
                </a:lnTo>
                <a:lnTo>
                  <a:pt x="0" y="7593428"/>
                </a:lnTo>
                <a:lnTo>
                  <a:pt x="0" y="0"/>
                </a:lnTo>
                <a:close/>
              </a:path>
            </a:pathLst>
          </a:custGeom>
          <a:blipFill>
            <a:blip r:embed="rId6">
              <a:alphaModFix amt="55000"/>
            </a:blip>
            <a:stretch>
              <a:fillRect l="0" t="0" r="0" b="0"/>
            </a:stretch>
          </a:blipFill>
        </p:spPr>
      </p:sp>
      <p:grpSp>
        <p:nvGrpSpPr>
          <p:cNvPr name="Group 7" id="7"/>
          <p:cNvGrpSpPr/>
          <p:nvPr/>
        </p:nvGrpSpPr>
        <p:grpSpPr>
          <a:xfrm rot="0">
            <a:off x="12445269" y="-1321273"/>
            <a:ext cx="5619162" cy="5619162"/>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5C5D0"/>
            </a:solidFill>
          </p:spPr>
        </p:sp>
      </p:grpSp>
      <p:grpSp>
        <p:nvGrpSpPr>
          <p:cNvPr name="Group 9" id="9"/>
          <p:cNvGrpSpPr/>
          <p:nvPr/>
        </p:nvGrpSpPr>
        <p:grpSpPr>
          <a:xfrm rot="0">
            <a:off x="12834830" y="-931712"/>
            <a:ext cx="4840041" cy="4840041"/>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7"/>
              <a:stretch>
                <a:fillRect l="-24906" t="0" r="-24906" b="0"/>
              </a:stretch>
            </a:blipFill>
          </p:spPr>
        </p:sp>
      </p:grpSp>
      <p:sp>
        <p:nvSpPr>
          <p:cNvPr name="Freeform 11" id="11"/>
          <p:cNvSpPr/>
          <p:nvPr/>
        </p:nvSpPr>
        <p:spPr>
          <a:xfrm flipH="false" flipV="false" rot="0">
            <a:off x="16239956" y="8070736"/>
            <a:ext cx="1824476" cy="1824476"/>
          </a:xfrm>
          <a:custGeom>
            <a:avLst/>
            <a:gdLst/>
            <a:ahLst/>
            <a:cxnLst/>
            <a:rect r="r" b="b" t="t" l="l"/>
            <a:pathLst>
              <a:path h="1824476" w="1824476">
                <a:moveTo>
                  <a:pt x="0" y="0"/>
                </a:moveTo>
                <a:lnTo>
                  <a:pt x="1824476" y="0"/>
                </a:lnTo>
                <a:lnTo>
                  <a:pt x="1824476" y="1824476"/>
                </a:lnTo>
                <a:lnTo>
                  <a:pt x="0" y="1824476"/>
                </a:lnTo>
                <a:lnTo>
                  <a:pt x="0" y="0"/>
                </a:lnTo>
                <a:close/>
              </a:path>
            </a:pathLst>
          </a:custGeom>
          <a:blipFill>
            <a:blip r:embed="rId8"/>
            <a:stretch>
              <a:fillRect l="0" t="0" r="0" b="0"/>
            </a:stretch>
          </a:blipFill>
        </p:spPr>
      </p:sp>
      <p:sp>
        <p:nvSpPr>
          <p:cNvPr name="TextBox 12" id="12"/>
          <p:cNvSpPr txBox="true"/>
          <p:nvPr/>
        </p:nvSpPr>
        <p:spPr>
          <a:xfrm rot="0">
            <a:off x="881269" y="3126449"/>
            <a:ext cx="14009052" cy="4751705"/>
          </a:xfrm>
          <a:prstGeom prst="rect">
            <a:avLst/>
          </a:prstGeom>
        </p:spPr>
        <p:txBody>
          <a:bodyPr anchor="t" rtlCol="false" tIns="0" lIns="0" bIns="0" rIns="0">
            <a:spAutoFit/>
          </a:bodyPr>
          <a:lstStyle/>
          <a:p>
            <a:pPr algn="l">
              <a:lnSpc>
                <a:spcPts val="3520"/>
              </a:lnSpc>
            </a:pPr>
            <a:r>
              <a:rPr lang="en-US" sz="3200">
                <a:solidFill>
                  <a:srgbClr val="E3DFDD"/>
                </a:solidFill>
                <a:latin typeface="Open Sauce"/>
                <a:ea typeface="Open Sauce"/>
                <a:cs typeface="Open Sauce"/>
                <a:sym typeface="Open Sauce"/>
              </a:rPr>
              <a:t>By th</a:t>
            </a:r>
            <a:r>
              <a:rPr lang="en-US" sz="3200">
                <a:solidFill>
                  <a:srgbClr val="E3DFDD"/>
                </a:solidFill>
                <a:latin typeface="Open Sauce"/>
                <a:ea typeface="Open Sauce"/>
                <a:cs typeface="Open Sauce"/>
                <a:sym typeface="Open Sauce"/>
              </a:rPr>
              <a:t>e end of this session, you will:</a:t>
            </a:r>
          </a:p>
          <a:p>
            <a:pPr algn="l">
              <a:lnSpc>
                <a:spcPts val="3520"/>
              </a:lnSpc>
            </a:pPr>
          </a:p>
          <a:p>
            <a:pPr algn="l" marL="690881" indent="-345440" lvl="1">
              <a:lnSpc>
                <a:spcPts val="3520"/>
              </a:lnSpc>
              <a:buFont typeface="Arial"/>
              <a:buChar char="•"/>
            </a:pPr>
            <a:r>
              <a:rPr lang="en-US" sz="3200">
                <a:solidFill>
                  <a:srgbClr val="E3DFDD"/>
                </a:solidFill>
                <a:latin typeface="Open Sauce"/>
                <a:ea typeface="Open Sauce"/>
                <a:cs typeface="Open Sauce"/>
                <a:sym typeface="Open Sauce"/>
              </a:rPr>
              <a:t>Understand what research says about TA impact</a:t>
            </a:r>
          </a:p>
          <a:p>
            <a:pPr algn="l">
              <a:lnSpc>
                <a:spcPts val="3520"/>
              </a:lnSpc>
            </a:pPr>
          </a:p>
          <a:p>
            <a:pPr algn="l" marL="690881" indent="-345440" lvl="1">
              <a:lnSpc>
                <a:spcPts val="3520"/>
              </a:lnSpc>
              <a:buFont typeface="Arial"/>
              <a:buChar char="•"/>
            </a:pPr>
            <a:r>
              <a:rPr lang="en-US" sz="3200">
                <a:solidFill>
                  <a:srgbClr val="E3DFDD"/>
                </a:solidFill>
                <a:latin typeface="Open Sauce"/>
                <a:ea typeface="Open Sauce"/>
                <a:cs typeface="Open Sauce"/>
                <a:sym typeface="Open Sauce"/>
              </a:rPr>
              <a:t>Know what does NOT work (even when intentions are good)</a:t>
            </a:r>
          </a:p>
          <a:p>
            <a:pPr algn="l">
              <a:lnSpc>
                <a:spcPts val="3520"/>
              </a:lnSpc>
            </a:pPr>
          </a:p>
          <a:p>
            <a:pPr algn="l" marL="690881" indent="-345440" lvl="1">
              <a:lnSpc>
                <a:spcPts val="3520"/>
              </a:lnSpc>
              <a:buFont typeface="Arial"/>
              <a:buChar char="•"/>
            </a:pPr>
            <a:r>
              <a:rPr lang="en-US" sz="3200">
                <a:solidFill>
                  <a:srgbClr val="E3DFDD"/>
                </a:solidFill>
                <a:latin typeface="Open Sauce"/>
                <a:ea typeface="Open Sauce"/>
                <a:cs typeface="Open Sauce"/>
                <a:sym typeface="Open Sauce"/>
              </a:rPr>
              <a:t>Understand the conditions under which TAs have the greatest positive impact</a:t>
            </a:r>
          </a:p>
          <a:p>
            <a:pPr algn="l">
              <a:lnSpc>
                <a:spcPts val="3520"/>
              </a:lnSpc>
            </a:pPr>
          </a:p>
          <a:p>
            <a:pPr algn="l" marL="690881" indent="-345440" lvl="1">
              <a:lnSpc>
                <a:spcPts val="3520"/>
              </a:lnSpc>
              <a:buFont typeface="Arial"/>
              <a:buChar char="•"/>
            </a:pPr>
            <a:r>
              <a:rPr lang="en-US" sz="3200">
                <a:solidFill>
                  <a:srgbClr val="E3DFDD"/>
                </a:solidFill>
                <a:latin typeface="Open Sauce"/>
                <a:ea typeface="Open Sauce"/>
                <a:cs typeface="Open Sauce"/>
                <a:sym typeface="Open Sauce"/>
              </a:rPr>
              <a:t>Begin shifting from “supporting pupils” to supporting learning</a:t>
            </a:r>
          </a:p>
          <a:p>
            <a:pPr algn="l">
              <a:lnSpc>
                <a:spcPts val="2859"/>
              </a:lnSpc>
            </a:pP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88A3B5"/>
        </a:solidFill>
      </p:bgPr>
    </p:bg>
    <p:spTree>
      <p:nvGrpSpPr>
        <p:cNvPr id="1" name=""/>
        <p:cNvGrpSpPr/>
        <p:nvPr/>
      </p:nvGrpSpPr>
      <p:grpSpPr>
        <a:xfrm>
          <a:off x="0" y="0"/>
          <a:ext cx="0" cy="0"/>
          <a:chOff x="0" y="0"/>
          <a:chExt cx="0" cy="0"/>
        </a:xfrm>
      </p:grpSpPr>
      <p:sp>
        <p:nvSpPr>
          <p:cNvPr name="Freeform 2" id="2"/>
          <p:cNvSpPr/>
          <p:nvPr/>
        </p:nvSpPr>
        <p:spPr>
          <a:xfrm flipH="false" flipV="true" rot="0">
            <a:off x="-1769543" y="-348367"/>
            <a:ext cx="6896913" cy="5008883"/>
          </a:xfrm>
          <a:custGeom>
            <a:avLst/>
            <a:gdLst/>
            <a:ahLst/>
            <a:cxnLst/>
            <a:rect r="r" b="b" t="t" l="l"/>
            <a:pathLst>
              <a:path h="5008883" w="6896913">
                <a:moveTo>
                  <a:pt x="0" y="5008883"/>
                </a:moveTo>
                <a:lnTo>
                  <a:pt x="6896913" y="5008883"/>
                </a:lnTo>
                <a:lnTo>
                  <a:pt x="6896913" y="0"/>
                </a:lnTo>
                <a:lnTo>
                  <a:pt x="0" y="0"/>
                </a:lnTo>
                <a:lnTo>
                  <a:pt x="0" y="5008883"/>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1126839">
            <a:off x="-1022246" y="5964925"/>
            <a:ext cx="8058621" cy="8058621"/>
          </a:xfrm>
          <a:custGeom>
            <a:avLst/>
            <a:gdLst/>
            <a:ahLst/>
            <a:cxnLst/>
            <a:rect r="r" b="b" t="t" l="l"/>
            <a:pathLst>
              <a:path h="8058621" w="8058621">
                <a:moveTo>
                  <a:pt x="0" y="0"/>
                </a:moveTo>
                <a:lnTo>
                  <a:pt x="8058621" y="0"/>
                </a:lnTo>
                <a:lnTo>
                  <a:pt x="8058621" y="8058621"/>
                </a:lnTo>
                <a:lnTo>
                  <a:pt x="0" y="8058621"/>
                </a:lnTo>
                <a:lnTo>
                  <a:pt x="0" y="0"/>
                </a:lnTo>
                <a:close/>
              </a:path>
            </a:pathLst>
          </a:custGeom>
          <a:blipFill>
            <a:blip r:embed="rId4">
              <a:alphaModFix amt="5000"/>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5400000">
            <a:off x="2548666" y="1847577"/>
            <a:ext cx="15648299" cy="6591846"/>
          </a:xfrm>
          <a:custGeom>
            <a:avLst/>
            <a:gdLst/>
            <a:ahLst/>
            <a:cxnLst/>
            <a:rect r="r" b="b" t="t" l="l"/>
            <a:pathLst>
              <a:path h="6591846" w="15648299">
                <a:moveTo>
                  <a:pt x="0" y="0"/>
                </a:moveTo>
                <a:lnTo>
                  <a:pt x="15648299" y="0"/>
                </a:lnTo>
                <a:lnTo>
                  <a:pt x="15648299" y="6591846"/>
                </a:lnTo>
                <a:lnTo>
                  <a:pt x="0" y="659184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5" id="5"/>
          <p:cNvGrpSpPr/>
          <p:nvPr/>
        </p:nvGrpSpPr>
        <p:grpSpPr>
          <a:xfrm rot="0">
            <a:off x="10538205" y="-203753"/>
            <a:ext cx="9371304" cy="11307366"/>
            <a:chOff x="0" y="0"/>
            <a:chExt cx="2394292" cy="2888940"/>
          </a:xfrm>
        </p:grpSpPr>
        <p:sp>
          <p:nvSpPr>
            <p:cNvPr name="Freeform 6" id="6"/>
            <p:cNvSpPr/>
            <p:nvPr/>
          </p:nvSpPr>
          <p:spPr>
            <a:xfrm flipH="false" flipV="false" rot="0">
              <a:off x="0" y="0"/>
              <a:ext cx="2394292" cy="2888940"/>
            </a:xfrm>
            <a:custGeom>
              <a:avLst/>
              <a:gdLst/>
              <a:ahLst/>
              <a:cxnLst/>
              <a:rect r="r" b="b" t="t" l="l"/>
              <a:pathLst>
                <a:path h="2888940" w="2394292">
                  <a:moveTo>
                    <a:pt x="82613" y="0"/>
                  </a:moveTo>
                  <a:lnTo>
                    <a:pt x="2311679" y="0"/>
                  </a:lnTo>
                  <a:cubicBezTo>
                    <a:pt x="2357305" y="0"/>
                    <a:pt x="2394292" y="36987"/>
                    <a:pt x="2394292" y="82613"/>
                  </a:cubicBezTo>
                  <a:lnTo>
                    <a:pt x="2394292" y="2806327"/>
                  </a:lnTo>
                  <a:cubicBezTo>
                    <a:pt x="2394292" y="2828238"/>
                    <a:pt x="2385588" y="2849251"/>
                    <a:pt x="2370095" y="2864744"/>
                  </a:cubicBezTo>
                  <a:cubicBezTo>
                    <a:pt x="2354602" y="2880236"/>
                    <a:pt x="2333590" y="2888940"/>
                    <a:pt x="2311679" y="2888940"/>
                  </a:cubicBezTo>
                  <a:lnTo>
                    <a:pt x="82613" y="2888940"/>
                  </a:lnTo>
                  <a:cubicBezTo>
                    <a:pt x="36987" y="2888940"/>
                    <a:pt x="0" y="2851953"/>
                    <a:pt x="0" y="2806327"/>
                  </a:cubicBezTo>
                  <a:lnTo>
                    <a:pt x="0" y="82613"/>
                  </a:lnTo>
                  <a:cubicBezTo>
                    <a:pt x="0" y="36987"/>
                    <a:pt x="36987" y="0"/>
                    <a:pt x="82613" y="0"/>
                  </a:cubicBezTo>
                  <a:close/>
                </a:path>
              </a:pathLst>
            </a:custGeom>
            <a:solidFill>
              <a:srgbClr val="7F8163"/>
            </a:solidFill>
          </p:spPr>
        </p:sp>
        <p:sp>
          <p:nvSpPr>
            <p:cNvPr name="TextBox 7" id="7"/>
            <p:cNvSpPr txBox="true"/>
            <p:nvPr/>
          </p:nvSpPr>
          <p:spPr>
            <a:xfrm>
              <a:off x="0" y="19050"/>
              <a:ext cx="2394292" cy="2869890"/>
            </a:xfrm>
            <a:prstGeom prst="rect">
              <a:avLst/>
            </a:prstGeom>
          </p:spPr>
          <p:txBody>
            <a:bodyPr anchor="ctr" rtlCol="false" tIns="52367" lIns="52367" bIns="52367" rIns="52367"/>
            <a:lstStyle/>
            <a:p>
              <a:pPr algn="ctr">
                <a:lnSpc>
                  <a:spcPts val="1798"/>
                </a:lnSpc>
              </a:pPr>
            </a:p>
          </p:txBody>
        </p:sp>
      </p:grpSp>
      <p:sp>
        <p:nvSpPr>
          <p:cNvPr name="Freeform 8" id="8"/>
          <p:cNvSpPr/>
          <p:nvPr/>
        </p:nvSpPr>
        <p:spPr>
          <a:xfrm flipH="false" flipV="false" rot="2061228">
            <a:off x="6121112" y="-1950700"/>
            <a:ext cx="6442558" cy="6442558"/>
          </a:xfrm>
          <a:custGeom>
            <a:avLst/>
            <a:gdLst/>
            <a:ahLst/>
            <a:cxnLst/>
            <a:rect r="r" b="b" t="t" l="l"/>
            <a:pathLst>
              <a:path h="6442558" w="6442558">
                <a:moveTo>
                  <a:pt x="0" y="0"/>
                </a:moveTo>
                <a:lnTo>
                  <a:pt x="6442558" y="0"/>
                </a:lnTo>
                <a:lnTo>
                  <a:pt x="6442558" y="6442559"/>
                </a:lnTo>
                <a:lnTo>
                  <a:pt x="0" y="6442559"/>
                </a:lnTo>
                <a:lnTo>
                  <a:pt x="0" y="0"/>
                </a:lnTo>
                <a:close/>
              </a:path>
            </a:pathLst>
          </a:custGeom>
          <a:blipFill>
            <a:blip r:embed="rId4">
              <a:alphaModFix amt="10999"/>
              <a:extLst>
                <a:ext uri="{96DAC541-7B7A-43D3-8B79-37D633B846F1}">
                  <asvg:svgBlip xmlns:asvg="http://schemas.microsoft.com/office/drawing/2016/SVG/main" r:embed="rId5"/>
                </a:ext>
              </a:extLst>
            </a:blip>
            <a:stretch>
              <a:fillRect l="0" t="0" r="0" b="0"/>
            </a:stretch>
          </a:blipFill>
        </p:spPr>
      </p:sp>
      <p:sp>
        <p:nvSpPr>
          <p:cNvPr name="Freeform 9" id="9"/>
          <p:cNvSpPr/>
          <p:nvPr/>
        </p:nvSpPr>
        <p:spPr>
          <a:xfrm flipH="true" flipV="false" rot="0">
            <a:off x="9050408" y="3171579"/>
            <a:ext cx="10747236" cy="7805180"/>
          </a:xfrm>
          <a:custGeom>
            <a:avLst/>
            <a:gdLst/>
            <a:ahLst/>
            <a:cxnLst/>
            <a:rect r="r" b="b" t="t" l="l"/>
            <a:pathLst>
              <a:path h="7805180" w="10747236">
                <a:moveTo>
                  <a:pt x="10747236" y="0"/>
                </a:moveTo>
                <a:lnTo>
                  <a:pt x="0" y="0"/>
                </a:lnTo>
                <a:lnTo>
                  <a:pt x="0" y="7805180"/>
                </a:lnTo>
                <a:lnTo>
                  <a:pt x="10747236" y="7805180"/>
                </a:lnTo>
                <a:lnTo>
                  <a:pt x="10747236"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10" id="10"/>
          <p:cNvGrpSpPr/>
          <p:nvPr/>
        </p:nvGrpSpPr>
        <p:grpSpPr>
          <a:xfrm rot="0">
            <a:off x="10107108" y="1514475"/>
            <a:ext cx="6850848" cy="6407479"/>
            <a:chOff x="0" y="0"/>
            <a:chExt cx="1750336" cy="1637059"/>
          </a:xfrm>
        </p:grpSpPr>
        <p:sp>
          <p:nvSpPr>
            <p:cNvPr name="Freeform 11" id="11"/>
            <p:cNvSpPr/>
            <p:nvPr/>
          </p:nvSpPr>
          <p:spPr>
            <a:xfrm flipH="false" flipV="false" rot="0">
              <a:off x="0" y="0"/>
              <a:ext cx="1750336" cy="1637059"/>
            </a:xfrm>
            <a:custGeom>
              <a:avLst/>
              <a:gdLst/>
              <a:ahLst/>
              <a:cxnLst/>
              <a:rect r="r" b="b" t="t" l="l"/>
              <a:pathLst>
                <a:path h="1637059" w="1750336">
                  <a:moveTo>
                    <a:pt x="0" y="0"/>
                  </a:moveTo>
                  <a:lnTo>
                    <a:pt x="1750336" y="0"/>
                  </a:lnTo>
                  <a:lnTo>
                    <a:pt x="1750336" y="1637059"/>
                  </a:lnTo>
                  <a:lnTo>
                    <a:pt x="0" y="1637059"/>
                  </a:lnTo>
                  <a:close/>
                </a:path>
              </a:pathLst>
            </a:custGeom>
            <a:solidFill>
              <a:srgbClr val="88A3B5"/>
            </a:solidFill>
          </p:spPr>
        </p:sp>
        <p:sp>
          <p:nvSpPr>
            <p:cNvPr name="TextBox 12" id="12"/>
            <p:cNvSpPr txBox="true"/>
            <p:nvPr/>
          </p:nvSpPr>
          <p:spPr>
            <a:xfrm>
              <a:off x="0" y="19050"/>
              <a:ext cx="1750336" cy="1618009"/>
            </a:xfrm>
            <a:prstGeom prst="rect">
              <a:avLst/>
            </a:prstGeom>
          </p:spPr>
          <p:txBody>
            <a:bodyPr anchor="ctr" rtlCol="false" tIns="52367" lIns="52367" bIns="52367" rIns="52367"/>
            <a:lstStyle/>
            <a:p>
              <a:pPr algn="ctr">
                <a:lnSpc>
                  <a:spcPts val="1798"/>
                </a:lnSpc>
              </a:pPr>
            </a:p>
          </p:txBody>
        </p:sp>
      </p:grpSp>
      <p:sp>
        <p:nvSpPr>
          <p:cNvPr name="Freeform 13" id="13"/>
          <p:cNvSpPr/>
          <p:nvPr/>
        </p:nvSpPr>
        <p:spPr>
          <a:xfrm flipH="false" flipV="false" rot="0">
            <a:off x="9815887" y="1736116"/>
            <a:ext cx="3318867" cy="1505358"/>
          </a:xfrm>
          <a:custGeom>
            <a:avLst/>
            <a:gdLst/>
            <a:ahLst/>
            <a:cxnLst/>
            <a:rect r="r" b="b" t="t" l="l"/>
            <a:pathLst>
              <a:path h="1505358" w="3318867">
                <a:moveTo>
                  <a:pt x="0" y="0"/>
                </a:moveTo>
                <a:lnTo>
                  <a:pt x="3318867" y="0"/>
                </a:lnTo>
                <a:lnTo>
                  <a:pt x="3318867" y="1505358"/>
                </a:lnTo>
                <a:lnTo>
                  <a:pt x="0" y="150535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4" id="14"/>
          <p:cNvSpPr/>
          <p:nvPr/>
        </p:nvSpPr>
        <p:spPr>
          <a:xfrm flipH="false" flipV="false" rot="0">
            <a:off x="16163467" y="331598"/>
            <a:ext cx="1824476" cy="1824476"/>
          </a:xfrm>
          <a:custGeom>
            <a:avLst/>
            <a:gdLst/>
            <a:ahLst/>
            <a:cxnLst/>
            <a:rect r="r" b="b" t="t" l="l"/>
            <a:pathLst>
              <a:path h="1824476" w="1824476">
                <a:moveTo>
                  <a:pt x="0" y="0"/>
                </a:moveTo>
                <a:lnTo>
                  <a:pt x="1824477" y="0"/>
                </a:lnTo>
                <a:lnTo>
                  <a:pt x="1824477" y="1824477"/>
                </a:lnTo>
                <a:lnTo>
                  <a:pt x="0" y="1824477"/>
                </a:lnTo>
                <a:lnTo>
                  <a:pt x="0" y="0"/>
                </a:lnTo>
                <a:close/>
              </a:path>
            </a:pathLst>
          </a:custGeom>
          <a:blipFill>
            <a:blip r:embed="rId12"/>
            <a:stretch>
              <a:fillRect l="0" t="0" r="0" b="0"/>
            </a:stretch>
          </a:blipFill>
        </p:spPr>
      </p:sp>
      <p:sp>
        <p:nvSpPr>
          <p:cNvPr name="TextBox 15" id="15"/>
          <p:cNvSpPr txBox="true"/>
          <p:nvPr/>
        </p:nvSpPr>
        <p:spPr>
          <a:xfrm rot="0">
            <a:off x="1028700" y="2450854"/>
            <a:ext cx="6842317" cy="720725"/>
          </a:xfrm>
          <a:prstGeom prst="rect">
            <a:avLst/>
          </a:prstGeom>
        </p:spPr>
        <p:txBody>
          <a:bodyPr anchor="t" rtlCol="false" tIns="0" lIns="0" bIns="0" rIns="0">
            <a:spAutoFit/>
          </a:bodyPr>
          <a:lstStyle/>
          <a:p>
            <a:pPr algn="ctr" marL="0" indent="0" lvl="0">
              <a:lnSpc>
                <a:spcPts val="5500"/>
              </a:lnSpc>
            </a:pPr>
            <a:r>
              <a:rPr lang="en-US" b="true" sz="5000">
                <a:solidFill>
                  <a:srgbClr val="E3DFDD"/>
                </a:solidFill>
                <a:latin typeface="Open Sauce Bold"/>
                <a:ea typeface="Open Sauce Bold"/>
                <a:cs typeface="Open Sauce Bold"/>
                <a:sym typeface="Open Sauce Bold"/>
              </a:rPr>
              <a:t>Why Th</a:t>
            </a:r>
            <a:r>
              <a:rPr lang="en-US" b="true" sz="5000">
                <a:solidFill>
                  <a:srgbClr val="E3DFDD"/>
                </a:solidFill>
                <a:latin typeface="Open Sauce Bold"/>
                <a:ea typeface="Open Sauce Bold"/>
                <a:cs typeface="Open Sauce Bold"/>
                <a:sym typeface="Open Sauce Bold"/>
              </a:rPr>
              <a:t>is Matters</a:t>
            </a:r>
          </a:p>
        </p:txBody>
      </p:sp>
      <p:sp>
        <p:nvSpPr>
          <p:cNvPr name="TextBox 16" id="16"/>
          <p:cNvSpPr txBox="true"/>
          <p:nvPr/>
        </p:nvSpPr>
        <p:spPr>
          <a:xfrm rot="0">
            <a:off x="407099" y="4075772"/>
            <a:ext cx="8736901" cy="4345305"/>
          </a:xfrm>
          <a:prstGeom prst="rect">
            <a:avLst/>
          </a:prstGeom>
        </p:spPr>
        <p:txBody>
          <a:bodyPr anchor="t" rtlCol="false" tIns="0" lIns="0" bIns="0" rIns="0">
            <a:spAutoFit/>
          </a:bodyPr>
          <a:lstStyle/>
          <a:p>
            <a:pPr algn="l">
              <a:lnSpc>
                <a:spcPts val="2640"/>
              </a:lnSpc>
            </a:pPr>
            <a:r>
              <a:rPr lang="en-US" sz="2400">
                <a:solidFill>
                  <a:srgbClr val="1E3245"/>
                </a:solidFill>
                <a:latin typeface="Open Sauce"/>
                <a:ea typeface="Open Sauce"/>
                <a:cs typeface="Open Sauce"/>
                <a:sym typeface="Open Sauce"/>
              </a:rPr>
              <a:t>T</a:t>
            </a:r>
            <a:r>
              <a:rPr lang="en-US" sz="2400">
                <a:solidFill>
                  <a:srgbClr val="1E3245"/>
                </a:solidFill>
                <a:latin typeface="Open Sauce"/>
                <a:ea typeface="Open Sauce"/>
                <a:cs typeface="Open Sauce"/>
                <a:sym typeface="Open Sauce"/>
              </a:rPr>
              <a:t>eaching Assistants represent a significant investment in schools, both financially and in terms of staffing, particularly for supporting disadvantaged pupils and those with additional needs. Research from the Education Endowment Foundation shows that while TAs have the potential to make a positive difference to pupil outcomes, this impact is not automatic. The effectiveness of Teaching Assistants depends largely on how they are deployed, the clarity of their role, and the quality of the interactions they have with pupils. When TAs are used purposefully, with clear expectations and evidence-informed strategies, they can significantly enhance learning; when they are used without planning or focus, their impact is often limited.</a:t>
            </a:r>
          </a:p>
        </p:txBody>
      </p:sp>
      <p:sp>
        <p:nvSpPr>
          <p:cNvPr name="TextBox 17" id="17"/>
          <p:cNvSpPr txBox="true"/>
          <p:nvPr/>
        </p:nvSpPr>
        <p:spPr>
          <a:xfrm rot="0">
            <a:off x="10185286" y="2185900"/>
            <a:ext cx="2580069" cy="302895"/>
          </a:xfrm>
          <a:prstGeom prst="rect">
            <a:avLst/>
          </a:prstGeom>
        </p:spPr>
        <p:txBody>
          <a:bodyPr anchor="t" rtlCol="false" tIns="0" lIns="0" bIns="0" rIns="0">
            <a:spAutoFit/>
          </a:bodyPr>
          <a:lstStyle/>
          <a:p>
            <a:pPr algn="l">
              <a:lnSpc>
                <a:spcPts val="2310"/>
              </a:lnSpc>
            </a:pPr>
            <a:r>
              <a:rPr lang="en-US" sz="2100" b="true">
                <a:solidFill>
                  <a:srgbClr val="35485D"/>
                </a:solidFill>
                <a:latin typeface="Open Sauce Bold"/>
                <a:ea typeface="Open Sauce Bold"/>
                <a:cs typeface="Open Sauce Bold"/>
                <a:sym typeface="Open Sauce Bold"/>
              </a:rPr>
              <a:t>Research Context </a:t>
            </a:r>
          </a:p>
        </p:txBody>
      </p:sp>
      <p:sp>
        <p:nvSpPr>
          <p:cNvPr name="TextBox 18" id="18"/>
          <p:cNvSpPr txBox="true"/>
          <p:nvPr/>
        </p:nvSpPr>
        <p:spPr>
          <a:xfrm rot="0">
            <a:off x="10185286" y="2878455"/>
            <a:ext cx="6449460" cy="4549140"/>
          </a:xfrm>
          <a:prstGeom prst="rect">
            <a:avLst/>
          </a:prstGeom>
        </p:spPr>
        <p:txBody>
          <a:bodyPr anchor="t" rtlCol="false" tIns="0" lIns="0" bIns="0" rIns="0">
            <a:spAutoFit/>
          </a:bodyPr>
          <a:lstStyle/>
          <a:p>
            <a:pPr algn="l">
              <a:lnSpc>
                <a:spcPts val="2639"/>
              </a:lnSpc>
            </a:pPr>
          </a:p>
          <a:p>
            <a:pPr algn="l" marL="518155" indent="-259078" lvl="1">
              <a:lnSpc>
                <a:spcPts val="2639"/>
              </a:lnSpc>
              <a:buFont typeface="Arial"/>
              <a:buChar char="•"/>
            </a:pPr>
            <a:r>
              <a:rPr lang="en-US" sz="2399">
                <a:solidFill>
                  <a:srgbClr val="1E3245"/>
                </a:solidFill>
                <a:latin typeface="Open Sauce"/>
                <a:ea typeface="Open Sauce"/>
                <a:cs typeface="Open Sauce"/>
                <a:sym typeface="Open Sauce"/>
              </a:rPr>
              <a:t>Schools spend £4+ billion per year on TAs in England</a:t>
            </a:r>
          </a:p>
          <a:p>
            <a:pPr algn="l">
              <a:lnSpc>
                <a:spcPts val="2639"/>
              </a:lnSpc>
            </a:pPr>
          </a:p>
          <a:p>
            <a:pPr algn="l" marL="518155" indent="-259078" lvl="1">
              <a:lnSpc>
                <a:spcPts val="2639"/>
              </a:lnSpc>
              <a:buFont typeface="Arial"/>
              <a:buChar char="•"/>
            </a:pPr>
            <a:r>
              <a:rPr lang="en-US" sz="2399">
                <a:solidFill>
                  <a:srgbClr val="1E3245"/>
                </a:solidFill>
                <a:latin typeface="Open Sauce"/>
                <a:ea typeface="Open Sauce"/>
                <a:cs typeface="Open Sauce"/>
                <a:sym typeface="Open Sauce"/>
              </a:rPr>
              <a:t>Early studies showed negative or neutral impact on attainment</a:t>
            </a:r>
          </a:p>
          <a:p>
            <a:pPr algn="l">
              <a:lnSpc>
                <a:spcPts val="2639"/>
              </a:lnSpc>
            </a:pPr>
          </a:p>
          <a:p>
            <a:pPr algn="l" marL="518155" indent="-259078" lvl="1">
              <a:lnSpc>
                <a:spcPts val="2639"/>
              </a:lnSpc>
              <a:buFont typeface="Arial"/>
              <a:buChar char="•"/>
            </a:pPr>
            <a:r>
              <a:rPr lang="en-US" sz="2399">
                <a:solidFill>
                  <a:srgbClr val="1E3245"/>
                </a:solidFill>
                <a:latin typeface="Open Sauce"/>
                <a:ea typeface="Open Sauce"/>
                <a:cs typeface="Open Sauce"/>
                <a:sym typeface="Open Sauce"/>
              </a:rPr>
              <a:t>Later research showed positive impact when deployment is done well</a:t>
            </a:r>
          </a:p>
          <a:p>
            <a:pPr algn="l">
              <a:lnSpc>
                <a:spcPts val="2639"/>
              </a:lnSpc>
            </a:pPr>
          </a:p>
          <a:p>
            <a:pPr algn="l">
              <a:lnSpc>
                <a:spcPts val="2639"/>
              </a:lnSpc>
            </a:pPr>
          </a:p>
          <a:p>
            <a:pPr algn="l">
              <a:lnSpc>
                <a:spcPts val="2639"/>
              </a:lnSpc>
            </a:pPr>
          </a:p>
          <a:p>
            <a:pPr algn="l">
              <a:lnSpc>
                <a:spcPts val="2639"/>
              </a:lnSpc>
            </a:pPr>
            <a:r>
              <a:rPr lang="en-US" sz="2399">
                <a:solidFill>
                  <a:srgbClr val="1E3245"/>
                </a:solidFill>
                <a:latin typeface="Open Sauce"/>
                <a:ea typeface="Open Sauce"/>
                <a:cs typeface="Open Sauce"/>
                <a:sym typeface="Open Sauce"/>
              </a:rPr>
              <a:t>👉 The difference is practice, not people.</a:t>
            </a:r>
          </a:p>
          <a:p>
            <a:pPr algn="just">
              <a:lnSpc>
                <a:spcPts val="1650"/>
              </a:lnSpc>
            </a:pP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88A3B5"/>
        </a:solidFill>
      </p:bgPr>
    </p:bg>
    <p:spTree>
      <p:nvGrpSpPr>
        <p:cNvPr id="1" name=""/>
        <p:cNvGrpSpPr/>
        <p:nvPr/>
      </p:nvGrpSpPr>
      <p:grpSpPr>
        <a:xfrm>
          <a:off x="0" y="0"/>
          <a:ext cx="0" cy="0"/>
          <a:chOff x="0" y="0"/>
          <a:chExt cx="0" cy="0"/>
        </a:xfrm>
      </p:grpSpPr>
      <p:sp>
        <p:nvSpPr>
          <p:cNvPr name="Freeform 2" id="2"/>
          <p:cNvSpPr/>
          <p:nvPr/>
        </p:nvSpPr>
        <p:spPr>
          <a:xfrm flipH="false" flipV="true" rot="0">
            <a:off x="-1857678" y="-989966"/>
            <a:ext cx="6896913" cy="5008883"/>
          </a:xfrm>
          <a:custGeom>
            <a:avLst/>
            <a:gdLst/>
            <a:ahLst/>
            <a:cxnLst/>
            <a:rect r="r" b="b" t="t" l="l"/>
            <a:pathLst>
              <a:path h="5008883" w="6896913">
                <a:moveTo>
                  <a:pt x="0" y="5008883"/>
                </a:moveTo>
                <a:lnTo>
                  <a:pt x="6896913" y="5008883"/>
                </a:lnTo>
                <a:lnTo>
                  <a:pt x="6896913" y="0"/>
                </a:lnTo>
                <a:lnTo>
                  <a:pt x="0" y="0"/>
                </a:lnTo>
                <a:lnTo>
                  <a:pt x="0" y="5008883"/>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1126839">
            <a:off x="-1022246" y="5964925"/>
            <a:ext cx="8058621" cy="8058621"/>
          </a:xfrm>
          <a:custGeom>
            <a:avLst/>
            <a:gdLst/>
            <a:ahLst/>
            <a:cxnLst/>
            <a:rect r="r" b="b" t="t" l="l"/>
            <a:pathLst>
              <a:path h="8058621" w="8058621">
                <a:moveTo>
                  <a:pt x="0" y="0"/>
                </a:moveTo>
                <a:lnTo>
                  <a:pt x="8058621" y="0"/>
                </a:lnTo>
                <a:lnTo>
                  <a:pt x="8058621" y="8058621"/>
                </a:lnTo>
                <a:lnTo>
                  <a:pt x="0" y="8058621"/>
                </a:lnTo>
                <a:lnTo>
                  <a:pt x="0" y="0"/>
                </a:lnTo>
                <a:close/>
              </a:path>
            </a:pathLst>
          </a:custGeom>
          <a:blipFill>
            <a:blip r:embed="rId4">
              <a:alphaModFix amt="5000"/>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5400000">
            <a:off x="2282958" y="-346467"/>
            <a:ext cx="15648299" cy="6591846"/>
          </a:xfrm>
          <a:custGeom>
            <a:avLst/>
            <a:gdLst/>
            <a:ahLst/>
            <a:cxnLst/>
            <a:rect r="r" b="b" t="t" l="l"/>
            <a:pathLst>
              <a:path h="6591846" w="15648299">
                <a:moveTo>
                  <a:pt x="0" y="0"/>
                </a:moveTo>
                <a:lnTo>
                  <a:pt x="15648299" y="0"/>
                </a:lnTo>
                <a:lnTo>
                  <a:pt x="15648299" y="6591846"/>
                </a:lnTo>
                <a:lnTo>
                  <a:pt x="0" y="659184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5" id="5"/>
          <p:cNvGrpSpPr/>
          <p:nvPr/>
        </p:nvGrpSpPr>
        <p:grpSpPr>
          <a:xfrm rot="0">
            <a:off x="10778879" y="286224"/>
            <a:ext cx="9371304" cy="11307366"/>
            <a:chOff x="0" y="0"/>
            <a:chExt cx="2394292" cy="2888940"/>
          </a:xfrm>
        </p:grpSpPr>
        <p:sp>
          <p:nvSpPr>
            <p:cNvPr name="Freeform 6" id="6"/>
            <p:cNvSpPr/>
            <p:nvPr/>
          </p:nvSpPr>
          <p:spPr>
            <a:xfrm flipH="false" flipV="false" rot="0">
              <a:off x="0" y="0"/>
              <a:ext cx="2394292" cy="2888940"/>
            </a:xfrm>
            <a:custGeom>
              <a:avLst/>
              <a:gdLst/>
              <a:ahLst/>
              <a:cxnLst/>
              <a:rect r="r" b="b" t="t" l="l"/>
              <a:pathLst>
                <a:path h="2888940" w="2394292">
                  <a:moveTo>
                    <a:pt x="82613" y="0"/>
                  </a:moveTo>
                  <a:lnTo>
                    <a:pt x="2311679" y="0"/>
                  </a:lnTo>
                  <a:cubicBezTo>
                    <a:pt x="2357305" y="0"/>
                    <a:pt x="2394292" y="36987"/>
                    <a:pt x="2394292" y="82613"/>
                  </a:cubicBezTo>
                  <a:lnTo>
                    <a:pt x="2394292" y="2806327"/>
                  </a:lnTo>
                  <a:cubicBezTo>
                    <a:pt x="2394292" y="2828238"/>
                    <a:pt x="2385588" y="2849251"/>
                    <a:pt x="2370095" y="2864744"/>
                  </a:cubicBezTo>
                  <a:cubicBezTo>
                    <a:pt x="2354602" y="2880236"/>
                    <a:pt x="2333590" y="2888940"/>
                    <a:pt x="2311679" y="2888940"/>
                  </a:cubicBezTo>
                  <a:lnTo>
                    <a:pt x="82613" y="2888940"/>
                  </a:lnTo>
                  <a:cubicBezTo>
                    <a:pt x="36987" y="2888940"/>
                    <a:pt x="0" y="2851953"/>
                    <a:pt x="0" y="2806327"/>
                  </a:cubicBezTo>
                  <a:lnTo>
                    <a:pt x="0" y="82613"/>
                  </a:lnTo>
                  <a:cubicBezTo>
                    <a:pt x="0" y="36987"/>
                    <a:pt x="36987" y="0"/>
                    <a:pt x="82613" y="0"/>
                  </a:cubicBezTo>
                  <a:close/>
                </a:path>
              </a:pathLst>
            </a:custGeom>
            <a:solidFill>
              <a:srgbClr val="7F8163"/>
            </a:solidFill>
          </p:spPr>
        </p:sp>
        <p:sp>
          <p:nvSpPr>
            <p:cNvPr name="TextBox 7" id="7"/>
            <p:cNvSpPr txBox="true"/>
            <p:nvPr/>
          </p:nvSpPr>
          <p:spPr>
            <a:xfrm>
              <a:off x="0" y="19050"/>
              <a:ext cx="2394292" cy="2869890"/>
            </a:xfrm>
            <a:prstGeom prst="rect">
              <a:avLst/>
            </a:prstGeom>
          </p:spPr>
          <p:txBody>
            <a:bodyPr anchor="ctr" rtlCol="false" tIns="52367" lIns="52367" bIns="52367" rIns="52367"/>
            <a:lstStyle/>
            <a:p>
              <a:pPr algn="ctr">
                <a:lnSpc>
                  <a:spcPts val="1798"/>
                </a:lnSpc>
              </a:pPr>
            </a:p>
          </p:txBody>
        </p:sp>
      </p:grpSp>
      <p:sp>
        <p:nvSpPr>
          <p:cNvPr name="Freeform 8" id="8"/>
          <p:cNvSpPr/>
          <p:nvPr/>
        </p:nvSpPr>
        <p:spPr>
          <a:xfrm flipH="false" flipV="false" rot="2061228">
            <a:off x="6663301" y="-2248509"/>
            <a:ext cx="6442558" cy="6442558"/>
          </a:xfrm>
          <a:custGeom>
            <a:avLst/>
            <a:gdLst/>
            <a:ahLst/>
            <a:cxnLst/>
            <a:rect r="r" b="b" t="t" l="l"/>
            <a:pathLst>
              <a:path h="6442558" w="6442558">
                <a:moveTo>
                  <a:pt x="0" y="0"/>
                </a:moveTo>
                <a:lnTo>
                  <a:pt x="6442558" y="0"/>
                </a:lnTo>
                <a:lnTo>
                  <a:pt x="6442558" y="6442558"/>
                </a:lnTo>
                <a:lnTo>
                  <a:pt x="0" y="6442558"/>
                </a:lnTo>
                <a:lnTo>
                  <a:pt x="0" y="0"/>
                </a:lnTo>
                <a:close/>
              </a:path>
            </a:pathLst>
          </a:custGeom>
          <a:blipFill>
            <a:blip r:embed="rId4">
              <a:alphaModFix amt="10999"/>
              <a:extLst>
                <a:ext uri="{96DAC541-7B7A-43D3-8B79-37D633B846F1}">
                  <asvg:svgBlip xmlns:asvg="http://schemas.microsoft.com/office/drawing/2016/SVG/main" r:embed="rId5"/>
                </a:ext>
              </a:extLst>
            </a:blip>
            <a:stretch>
              <a:fillRect l="0" t="0" r="0" b="0"/>
            </a:stretch>
          </a:blipFill>
        </p:spPr>
      </p:sp>
      <p:sp>
        <p:nvSpPr>
          <p:cNvPr name="Freeform 9" id="9"/>
          <p:cNvSpPr/>
          <p:nvPr/>
        </p:nvSpPr>
        <p:spPr>
          <a:xfrm flipH="true" flipV="false" rot="0">
            <a:off x="9402948" y="3788410"/>
            <a:ext cx="10747236" cy="7805180"/>
          </a:xfrm>
          <a:custGeom>
            <a:avLst/>
            <a:gdLst/>
            <a:ahLst/>
            <a:cxnLst/>
            <a:rect r="r" b="b" t="t" l="l"/>
            <a:pathLst>
              <a:path h="7805180" w="10747236">
                <a:moveTo>
                  <a:pt x="10747236" y="0"/>
                </a:moveTo>
                <a:lnTo>
                  <a:pt x="0" y="0"/>
                </a:lnTo>
                <a:lnTo>
                  <a:pt x="0" y="7805180"/>
                </a:lnTo>
                <a:lnTo>
                  <a:pt x="10747236" y="7805180"/>
                </a:lnTo>
                <a:lnTo>
                  <a:pt x="10747236"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10" id="10"/>
          <p:cNvGrpSpPr/>
          <p:nvPr/>
        </p:nvGrpSpPr>
        <p:grpSpPr>
          <a:xfrm rot="0">
            <a:off x="10107108" y="1514475"/>
            <a:ext cx="6850848" cy="7509166"/>
            <a:chOff x="0" y="0"/>
            <a:chExt cx="1750336" cy="1918531"/>
          </a:xfrm>
        </p:grpSpPr>
        <p:sp>
          <p:nvSpPr>
            <p:cNvPr name="Freeform 11" id="11"/>
            <p:cNvSpPr/>
            <p:nvPr/>
          </p:nvSpPr>
          <p:spPr>
            <a:xfrm flipH="false" flipV="false" rot="0">
              <a:off x="0" y="0"/>
              <a:ext cx="1750336" cy="1918531"/>
            </a:xfrm>
            <a:custGeom>
              <a:avLst/>
              <a:gdLst/>
              <a:ahLst/>
              <a:cxnLst/>
              <a:rect r="r" b="b" t="t" l="l"/>
              <a:pathLst>
                <a:path h="1918531" w="1750336">
                  <a:moveTo>
                    <a:pt x="0" y="0"/>
                  </a:moveTo>
                  <a:lnTo>
                    <a:pt x="1750336" y="0"/>
                  </a:lnTo>
                  <a:lnTo>
                    <a:pt x="1750336" y="1918531"/>
                  </a:lnTo>
                  <a:lnTo>
                    <a:pt x="0" y="1918531"/>
                  </a:lnTo>
                  <a:close/>
                </a:path>
              </a:pathLst>
            </a:custGeom>
            <a:solidFill>
              <a:srgbClr val="88A3B5"/>
            </a:solidFill>
          </p:spPr>
        </p:sp>
        <p:sp>
          <p:nvSpPr>
            <p:cNvPr name="TextBox 12" id="12"/>
            <p:cNvSpPr txBox="true"/>
            <p:nvPr/>
          </p:nvSpPr>
          <p:spPr>
            <a:xfrm>
              <a:off x="0" y="19050"/>
              <a:ext cx="1750336" cy="1899481"/>
            </a:xfrm>
            <a:prstGeom prst="rect">
              <a:avLst/>
            </a:prstGeom>
          </p:spPr>
          <p:txBody>
            <a:bodyPr anchor="ctr" rtlCol="false" tIns="52367" lIns="52367" bIns="52367" rIns="52367"/>
            <a:lstStyle/>
            <a:p>
              <a:pPr algn="ctr">
                <a:lnSpc>
                  <a:spcPts val="1798"/>
                </a:lnSpc>
              </a:pPr>
            </a:p>
          </p:txBody>
        </p:sp>
      </p:grpSp>
      <p:sp>
        <p:nvSpPr>
          <p:cNvPr name="Freeform 13" id="13"/>
          <p:cNvSpPr/>
          <p:nvPr/>
        </p:nvSpPr>
        <p:spPr>
          <a:xfrm flipH="false" flipV="false" rot="0">
            <a:off x="9815887" y="1736116"/>
            <a:ext cx="4003664" cy="1815966"/>
          </a:xfrm>
          <a:custGeom>
            <a:avLst/>
            <a:gdLst/>
            <a:ahLst/>
            <a:cxnLst/>
            <a:rect r="r" b="b" t="t" l="l"/>
            <a:pathLst>
              <a:path h="1815966" w="4003664">
                <a:moveTo>
                  <a:pt x="0" y="0"/>
                </a:moveTo>
                <a:lnTo>
                  <a:pt x="4003664" y="0"/>
                </a:lnTo>
                <a:lnTo>
                  <a:pt x="4003664" y="1815965"/>
                </a:lnTo>
                <a:lnTo>
                  <a:pt x="0" y="1815965"/>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4" id="14"/>
          <p:cNvSpPr/>
          <p:nvPr/>
        </p:nvSpPr>
        <p:spPr>
          <a:xfrm flipH="false" flipV="false" rot="0">
            <a:off x="16163467" y="331598"/>
            <a:ext cx="1824476" cy="1824476"/>
          </a:xfrm>
          <a:custGeom>
            <a:avLst/>
            <a:gdLst/>
            <a:ahLst/>
            <a:cxnLst/>
            <a:rect r="r" b="b" t="t" l="l"/>
            <a:pathLst>
              <a:path h="1824476" w="1824476">
                <a:moveTo>
                  <a:pt x="0" y="0"/>
                </a:moveTo>
                <a:lnTo>
                  <a:pt x="1824477" y="0"/>
                </a:lnTo>
                <a:lnTo>
                  <a:pt x="1824477" y="1824477"/>
                </a:lnTo>
                <a:lnTo>
                  <a:pt x="0" y="1824477"/>
                </a:lnTo>
                <a:lnTo>
                  <a:pt x="0" y="0"/>
                </a:lnTo>
                <a:close/>
              </a:path>
            </a:pathLst>
          </a:custGeom>
          <a:blipFill>
            <a:blip r:embed="rId12"/>
            <a:stretch>
              <a:fillRect l="0" t="0" r="0" b="0"/>
            </a:stretch>
          </a:blipFill>
        </p:spPr>
      </p:sp>
      <p:sp>
        <p:nvSpPr>
          <p:cNvPr name="TextBox 15" id="15"/>
          <p:cNvSpPr txBox="true"/>
          <p:nvPr/>
        </p:nvSpPr>
        <p:spPr>
          <a:xfrm rot="0">
            <a:off x="917853" y="1774216"/>
            <a:ext cx="7018587" cy="2111375"/>
          </a:xfrm>
          <a:prstGeom prst="rect">
            <a:avLst/>
          </a:prstGeom>
        </p:spPr>
        <p:txBody>
          <a:bodyPr anchor="t" rtlCol="false" tIns="0" lIns="0" bIns="0" rIns="0">
            <a:spAutoFit/>
          </a:bodyPr>
          <a:lstStyle/>
          <a:p>
            <a:pPr algn="ctr" marL="0" indent="0" lvl="0">
              <a:lnSpc>
                <a:spcPts val="5500"/>
              </a:lnSpc>
            </a:pPr>
            <a:r>
              <a:rPr lang="en-US" b="true" sz="5000">
                <a:solidFill>
                  <a:srgbClr val="E3DFDD"/>
                </a:solidFill>
                <a:latin typeface="Open Sauce Bold"/>
                <a:ea typeface="Open Sauce Bold"/>
                <a:cs typeface="Open Sauce Bold"/>
                <a:sym typeface="Open Sauce Bold"/>
              </a:rPr>
              <a:t>The B</a:t>
            </a:r>
            <a:r>
              <a:rPr lang="en-US" b="true" sz="5000">
                <a:solidFill>
                  <a:srgbClr val="E3DFDD"/>
                </a:solidFill>
                <a:latin typeface="Open Sauce Bold"/>
                <a:ea typeface="Open Sauce Bold"/>
                <a:cs typeface="Open Sauce Bold"/>
                <a:sym typeface="Open Sauce Bold"/>
              </a:rPr>
              <a:t>ig Myth About TAs</a:t>
            </a:r>
          </a:p>
          <a:p>
            <a:pPr algn="ctr" marL="0" indent="0" lvl="0">
              <a:lnSpc>
                <a:spcPts val="5500"/>
              </a:lnSpc>
            </a:pPr>
          </a:p>
        </p:txBody>
      </p:sp>
      <p:sp>
        <p:nvSpPr>
          <p:cNvPr name="TextBox 16" id="16"/>
          <p:cNvSpPr txBox="true"/>
          <p:nvPr/>
        </p:nvSpPr>
        <p:spPr>
          <a:xfrm rot="0">
            <a:off x="452554" y="3555717"/>
            <a:ext cx="7949185" cy="1326515"/>
          </a:xfrm>
          <a:prstGeom prst="rect">
            <a:avLst/>
          </a:prstGeom>
        </p:spPr>
        <p:txBody>
          <a:bodyPr anchor="t" rtlCol="false" tIns="0" lIns="0" bIns="0" rIns="0">
            <a:spAutoFit/>
          </a:bodyPr>
          <a:lstStyle/>
          <a:p>
            <a:pPr algn="ctr">
              <a:lnSpc>
                <a:spcPts val="3520"/>
              </a:lnSpc>
            </a:pPr>
            <a:r>
              <a:rPr lang="en-US" b="true" sz="3200" i="true">
                <a:solidFill>
                  <a:srgbClr val="1E3245"/>
                </a:solidFill>
                <a:latin typeface="Open Sauce Bold Italics"/>
                <a:ea typeface="Open Sauce Bold Italics"/>
                <a:cs typeface="Open Sauce Bold Italics"/>
                <a:sym typeface="Open Sauce Bold Italics"/>
              </a:rPr>
              <a:t>“T</a:t>
            </a:r>
            <a:r>
              <a:rPr lang="en-US" b="true" sz="3200" i="true">
                <a:solidFill>
                  <a:srgbClr val="1E3245"/>
                </a:solidFill>
                <a:latin typeface="Open Sauce Bold Italics"/>
                <a:ea typeface="Open Sauce Bold Italics"/>
                <a:cs typeface="Open Sauce Bold Italics"/>
                <a:sym typeface="Open Sauce Bold Italics"/>
              </a:rPr>
              <a:t>he more support a child gets, the better they will do.”</a:t>
            </a:r>
          </a:p>
          <a:p>
            <a:pPr algn="ctr">
              <a:lnSpc>
                <a:spcPts val="3520"/>
              </a:lnSpc>
            </a:pPr>
          </a:p>
        </p:txBody>
      </p:sp>
      <p:sp>
        <p:nvSpPr>
          <p:cNvPr name="TextBox 17" id="17"/>
          <p:cNvSpPr txBox="true"/>
          <p:nvPr/>
        </p:nvSpPr>
        <p:spPr>
          <a:xfrm rot="0">
            <a:off x="10107108" y="2341203"/>
            <a:ext cx="4254633" cy="302895"/>
          </a:xfrm>
          <a:prstGeom prst="rect">
            <a:avLst/>
          </a:prstGeom>
        </p:spPr>
        <p:txBody>
          <a:bodyPr anchor="t" rtlCol="false" tIns="0" lIns="0" bIns="0" rIns="0">
            <a:spAutoFit/>
          </a:bodyPr>
          <a:lstStyle/>
          <a:p>
            <a:pPr algn="l">
              <a:lnSpc>
                <a:spcPts val="2310"/>
              </a:lnSpc>
            </a:pPr>
            <a:r>
              <a:rPr lang="en-US" sz="2100" b="true">
                <a:solidFill>
                  <a:srgbClr val="35485D"/>
                </a:solidFill>
                <a:latin typeface="Open Sauce Bold"/>
                <a:ea typeface="Open Sauce Bold"/>
                <a:cs typeface="Open Sauce Bold"/>
                <a:sym typeface="Open Sauce Bold"/>
              </a:rPr>
              <a:t>What the Research Shows</a:t>
            </a:r>
          </a:p>
        </p:txBody>
      </p:sp>
      <p:sp>
        <p:nvSpPr>
          <p:cNvPr name="TextBox 18" id="18"/>
          <p:cNvSpPr txBox="true"/>
          <p:nvPr/>
        </p:nvSpPr>
        <p:spPr>
          <a:xfrm rot="0">
            <a:off x="10307801" y="3518260"/>
            <a:ext cx="6449460" cy="3882390"/>
          </a:xfrm>
          <a:prstGeom prst="rect">
            <a:avLst/>
          </a:prstGeom>
        </p:spPr>
        <p:txBody>
          <a:bodyPr anchor="t" rtlCol="false" tIns="0" lIns="0" bIns="0" rIns="0">
            <a:spAutoFit/>
          </a:bodyPr>
          <a:lstStyle/>
          <a:p>
            <a:pPr algn="l" marL="518155" indent="-259078" lvl="1">
              <a:lnSpc>
                <a:spcPts val="2639"/>
              </a:lnSpc>
              <a:buFont typeface="Arial"/>
              <a:buChar char="•"/>
            </a:pPr>
            <a:r>
              <a:rPr lang="en-US" sz="2399">
                <a:solidFill>
                  <a:srgbClr val="1E3245"/>
                </a:solidFill>
                <a:latin typeface="Open Sauce"/>
                <a:ea typeface="Open Sauce"/>
                <a:cs typeface="Open Sauce"/>
                <a:sym typeface="Open Sauce"/>
              </a:rPr>
              <a:t>Pupils receiving constant TA support can:</a:t>
            </a:r>
          </a:p>
          <a:p>
            <a:pPr algn="l">
              <a:lnSpc>
                <a:spcPts val="2639"/>
              </a:lnSpc>
            </a:pPr>
          </a:p>
          <a:p>
            <a:pPr algn="l" marL="1036310" indent="-345437" lvl="2">
              <a:lnSpc>
                <a:spcPts val="2639"/>
              </a:lnSpc>
              <a:buFont typeface="Arial"/>
              <a:buChar char="⚬"/>
            </a:pPr>
            <a:r>
              <a:rPr lang="en-US" sz="2399">
                <a:solidFill>
                  <a:srgbClr val="1E3245"/>
                </a:solidFill>
                <a:latin typeface="Open Sauce"/>
                <a:ea typeface="Open Sauce"/>
                <a:cs typeface="Open Sauce"/>
                <a:sym typeface="Open Sauce"/>
              </a:rPr>
              <a:t>Become less independent</a:t>
            </a:r>
          </a:p>
          <a:p>
            <a:pPr algn="l">
              <a:lnSpc>
                <a:spcPts val="2639"/>
              </a:lnSpc>
            </a:pPr>
          </a:p>
          <a:p>
            <a:pPr algn="l" marL="1036310" indent="-345437" lvl="2">
              <a:lnSpc>
                <a:spcPts val="2639"/>
              </a:lnSpc>
              <a:buFont typeface="Arial"/>
              <a:buChar char="⚬"/>
            </a:pPr>
            <a:r>
              <a:rPr lang="en-US" sz="2399">
                <a:solidFill>
                  <a:srgbClr val="1E3245"/>
                </a:solidFill>
                <a:latin typeface="Open Sauce"/>
                <a:ea typeface="Open Sauce"/>
                <a:cs typeface="Open Sauce"/>
                <a:sym typeface="Open Sauce"/>
              </a:rPr>
              <a:t>In</a:t>
            </a:r>
            <a:r>
              <a:rPr lang="en-US" sz="2399">
                <a:solidFill>
                  <a:srgbClr val="1E3245"/>
                </a:solidFill>
                <a:latin typeface="Open Sauce"/>
                <a:ea typeface="Open Sauce"/>
                <a:cs typeface="Open Sauce"/>
                <a:sym typeface="Open Sauce"/>
              </a:rPr>
              <a:t>teract less with the teacher</a:t>
            </a:r>
          </a:p>
          <a:p>
            <a:pPr algn="l">
              <a:lnSpc>
                <a:spcPts val="2639"/>
              </a:lnSpc>
            </a:pPr>
          </a:p>
          <a:p>
            <a:pPr algn="l" marL="1036310" indent="-345437" lvl="2">
              <a:lnSpc>
                <a:spcPts val="2639"/>
              </a:lnSpc>
              <a:buFont typeface="Arial"/>
              <a:buChar char="⚬"/>
            </a:pPr>
            <a:r>
              <a:rPr lang="en-US" sz="2399">
                <a:solidFill>
                  <a:srgbClr val="1E3245"/>
                </a:solidFill>
                <a:latin typeface="Open Sauce"/>
                <a:ea typeface="Open Sauce"/>
                <a:cs typeface="Open Sauce"/>
                <a:sym typeface="Open Sauce"/>
              </a:rPr>
              <a:t>Make slower academic progress</a:t>
            </a:r>
          </a:p>
          <a:p>
            <a:pPr algn="l">
              <a:lnSpc>
                <a:spcPts val="2639"/>
              </a:lnSpc>
            </a:pPr>
          </a:p>
          <a:p>
            <a:pPr algn="l">
              <a:lnSpc>
                <a:spcPts val="2639"/>
              </a:lnSpc>
            </a:pPr>
          </a:p>
          <a:p>
            <a:pPr algn="ctr">
              <a:lnSpc>
                <a:spcPts val="2639"/>
              </a:lnSpc>
            </a:pPr>
            <a:r>
              <a:rPr lang="en-US" b="true" sz="2399" i="true">
                <a:solidFill>
                  <a:srgbClr val="1E3245"/>
                </a:solidFill>
                <a:latin typeface="Open Sauce Bold Italics"/>
                <a:ea typeface="Open Sauce Bold Italics"/>
                <a:cs typeface="Open Sauce Bold Italics"/>
                <a:sym typeface="Open Sauce Bold Italics"/>
              </a:rPr>
              <a:t>This is called learned dependency.</a:t>
            </a:r>
          </a:p>
          <a:p>
            <a:pPr algn="just">
              <a:lnSpc>
                <a:spcPts val="1650"/>
              </a:lnSpc>
            </a:pPr>
          </a:p>
        </p:txBody>
      </p:sp>
      <p:sp>
        <p:nvSpPr>
          <p:cNvPr name="TextBox 19" id="19"/>
          <p:cNvSpPr txBox="true"/>
          <p:nvPr/>
        </p:nvSpPr>
        <p:spPr>
          <a:xfrm rot="0">
            <a:off x="10107108" y="7770037"/>
            <a:ext cx="6850848" cy="588645"/>
          </a:xfrm>
          <a:prstGeom prst="rect">
            <a:avLst/>
          </a:prstGeom>
        </p:spPr>
        <p:txBody>
          <a:bodyPr anchor="t" rtlCol="false" tIns="0" lIns="0" bIns="0" rIns="0">
            <a:spAutoFit/>
          </a:bodyPr>
          <a:lstStyle/>
          <a:p>
            <a:pPr algn="ctr">
              <a:lnSpc>
                <a:spcPts val="2310"/>
              </a:lnSpc>
              <a:spcBef>
                <a:spcPct val="0"/>
              </a:spcBef>
            </a:pPr>
            <a:r>
              <a:rPr lang="en-US" b="true" sz="2100">
                <a:solidFill>
                  <a:srgbClr val="000000"/>
                </a:solidFill>
                <a:latin typeface="Open Sauce Bold"/>
                <a:ea typeface="Open Sauce Bold"/>
                <a:cs typeface="Open Sauce Bold"/>
                <a:sym typeface="Open Sauce Bold"/>
              </a:rPr>
              <a:t>“Support should build independence, not replace thinking.”</a:t>
            </a:r>
          </a:p>
        </p:txBody>
      </p:sp>
      <p:sp>
        <p:nvSpPr>
          <p:cNvPr name="TextBox 20" id="20"/>
          <p:cNvSpPr txBox="true"/>
          <p:nvPr/>
        </p:nvSpPr>
        <p:spPr>
          <a:xfrm rot="0">
            <a:off x="452554" y="5013502"/>
            <a:ext cx="8521678" cy="3345180"/>
          </a:xfrm>
          <a:prstGeom prst="rect">
            <a:avLst/>
          </a:prstGeom>
        </p:spPr>
        <p:txBody>
          <a:bodyPr anchor="t" rtlCol="false" tIns="0" lIns="0" bIns="0" rIns="0">
            <a:spAutoFit/>
          </a:bodyPr>
          <a:lstStyle/>
          <a:p>
            <a:pPr algn="ctr">
              <a:lnSpc>
                <a:spcPts val="2640"/>
              </a:lnSpc>
              <a:spcBef>
                <a:spcPct val="0"/>
              </a:spcBef>
            </a:pPr>
            <a:r>
              <a:rPr lang="en-US" sz="2400">
                <a:solidFill>
                  <a:srgbClr val="000000"/>
                </a:solidFill>
                <a:latin typeface="Open Sauce"/>
                <a:ea typeface="Open Sauce"/>
                <a:cs typeface="Open Sauce"/>
                <a:sym typeface="Open Sauce"/>
              </a:rPr>
              <a:t>A common myth in schools is that the more adult support a child receives, the better their outcomes will be. However, research from the Education Endowment Foundation shows that constant support can sometimes have the opposite effect, leading pupils to rely on adults rather than develop their own problem-solving skills. When support is not carefully planned, pupils may become less independent, less confident, and less willing to attempt tasks on their own, which can limit long-term progress.</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88A3B5"/>
        </a:solidFill>
      </p:bgPr>
    </p:bg>
    <p:spTree>
      <p:nvGrpSpPr>
        <p:cNvPr id="1" name=""/>
        <p:cNvGrpSpPr/>
        <p:nvPr/>
      </p:nvGrpSpPr>
      <p:grpSpPr>
        <a:xfrm>
          <a:off x="0" y="0"/>
          <a:ext cx="0" cy="0"/>
          <a:chOff x="0" y="0"/>
          <a:chExt cx="0" cy="0"/>
        </a:xfrm>
      </p:grpSpPr>
      <p:sp>
        <p:nvSpPr>
          <p:cNvPr name="TextBox 2" id="2"/>
          <p:cNvSpPr txBox="true"/>
          <p:nvPr/>
        </p:nvSpPr>
        <p:spPr>
          <a:xfrm rot="0">
            <a:off x="586387" y="1418500"/>
            <a:ext cx="8557613" cy="1416050"/>
          </a:xfrm>
          <a:prstGeom prst="rect">
            <a:avLst/>
          </a:prstGeom>
        </p:spPr>
        <p:txBody>
          <a:bodyPr anchor="t" rtlCol="false" tIns="0" lIns="0" bIns="0" rIns="0">
            <a:spAutoFit/>
          </a:bodyPr>
          <a:lstStyle/>
          <a:p>
            <a:pPr algn="ctr" marL="0" indent="0" lvl="0">
              <a:lnSpc>
                <a:spcPts val="5500"/>
              </a:lnSpc>
            </a:pPr>
            <a:r>
              <a:rPr lang="en-US" b="true" sz="5000">
                <a:solidFill>
                  <a:srgbClr val="35485D"/>
                </a:solidFill>
                <a:latin typeface="Open Sauce Bold"/>
                <a:ea typeface="Open Sauce Bold"/>
                <a:cs typeface="Open Sauce Bold"/>
                <a:sym typeface="Open Sauce Bold"/>
              </a:rPr>
              <a:t>TAs are </a:t>
            </a:r>
            <a:r>
              <a:rPr lang="en-US" b="true" sz="5000" i="true">
                <a:solidFill>
                  <a:srgbClr val="35485D"/>
                </a:solidFill>
                <a:latin typeface="Open Sauce Bold Italics"/>
                <a:ea typeface="Open Sauce Bold Italics"/>
                <a:cs typeface="Open Sauce Bold Italics"/>
                <a:sym typeface="Open Sauce Bold Italics"/>
              </a:rPr>
              <a:t>most</a:t>
            </a:r>
            <a:r>
              <a:rPr lang="en-US" b="true" sz="5000">
                <a:solidFill>
                  <a:srgbClr val="35485D"/>
                </a:solidFill>
                <a:latin typeface="Open Sauce Bold"/>
                <a:ea typeface="Open Sauce Bold"/>
                <a:cs typeface="Open Sauce Bold"/>
                <a:sym typeface="Open Sauce Bold"/>
              </a:rPr>
              <a:t> effective when they:</a:t>
            </a:r>
          </a:p>
        </p:txBody>
      </p:sp>
      <p:sp>
        <p:nvSpPr>
          <p:cNvPr name="Freeform 3" id="3"/>
          <p:cNvSpPr/>
          <p:nvPr/>
        </p:nvSpPr>
        <p:spPr>
          <a:xfrm flipH="true" flipV="false" rot="-5400000">
            <a:off x="4068024" y="3885833"/>
            <a:ext cx="13428363" cy="5656698"/>
          </a:xfrm>
          <a:custGeom>
            <a:avLst/>
            <a:gdLst/>
            <a:ahLst/>
            <a:cxnLst/>
            <a:rect r="r" b="b" t="t" l="l"/>
            <a:pathLst>
              <a:path h="5656698" w="13428363">
                <a:moveTo>
                  <a:pt x="13428363" y="0"/>
                </a:moveTo>
                <a:lnTo>
                  <a:pt x="0" y="0"/>
                </a:lnTo>
                <a:lnTo>
                  <a:pt x="0" y="5656698"/>
                </a:lnTo>
                <a:lnTo>
                  <a:pt x="13428363" y="5656698"/>
                </a:lnTo>
                <a:lnTo>
                  <a:pt x="13428363"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4" id="4"/>
          <p:cNvGrpSpPr/>
          <p:nvPr/>
        </p:nvGrpSpPr>
        <p:grpSpPr>
          <a:xfrm rot="0">
            <a:off x="10049736" y="-1238285"/>
            <a:ext cx="10113123" cy="12615960"/>
            <a:chOff x="0" y="0"/>
            <a:chExt cx="2583821" cy="3223276"/>
          </a:xfrm>
        </p:grpSpPr>
        <p:sp>
          <p:nvSpPr>
            <p:cNvPr name="Freeform 5" id="5"/>
            <p:cNvSpPr/>
            <p:nvPr/>
          </p:nvSpPr>
          <p:spPr>
            <a:xfrm flipH="false" flipV="false" rot="0">
              <a:off x="0" y="0"/>
              <a:ext cx="2583821" cy="3223276"/>
            </a:xfrm>
            <a:custGeom>
              <a:avLst/>
              <a:gdLst/>
              <a:ahLst/>
              <a:cxnLst/>
              <a:rect r="r" b="b" t="t" l="l"/>
              <a:pathLst>
                <a:path h="3223276" w="2583821">
                  <a:moveTo>
                    <a:pt x="76553" y="0"/>
                  </a:moveTo>
                  <a:lnTo>
                    <a:pt x="2507268" y="0"/>
                  </a:lnTo>
                  <a:cubicBezTo>
                    <a:pt x="2527571" y="0"/>
                    <a:pt x="2547043" y="8065"/>
                    <a:pt x="2561399" y="22422"/>
                  </a:cubicBezTo>
                  <a:cubicBezTo>
                    <a:pt x="2575756" y="36778"/>
                    <a:pt x="2583821" y="56250"/>
                    <a:pt x="2583821" y="76553"/>
                  </a:cubicBezTo>
                  <a:lnTo>
                    <a:pt x="2583821" y="3146722"/>
                  </a:lnTo>
                  <a:cubicBezTo>
                    <a:pt x="2583821" y="3189001"/>
                    <a:pt x="2549547" y="3223276"/>
                    <a:pt x="2507268" y="3223276"/>
                  </a:cubicBezTo>
                  <a:lnTo>
                    <a:pt x="76553" y="3223276"/>
                  </a:lnTo>
                  <a:cubicBezTo>
                    <a:pt x="56250" y="3223276"/>
                    <a:pt x="36778" y="3215210"/>
                    <a:pt x="22422" y="3200854"/>
                  </a:cubicBezTo>
                  <a:cubicBezTo>
                    <a:pt x="8065" y="3186497"/>
                    <a:pt x="0" y="3167025"/>
                    <a:pt x="0" y="3146722"/>
                  </a:cubicBezTo>
                  <a:lnTo>
                    <a:pt x="0" y="76553"/>
                  </a:lnTo>
                  <a:cubicBezTo>
                    <a:pt x="0" y="56250"/>
                    <a:pt x="8065" y="36778"/>
                    <a:pt x="22422" y="22422"/>
                  </a:cubicBezTo>
                  <a:cubicBezTo>
                    <a:pt x="36778" y="8065"/>
                    <a:pt x="56250" y="0"/>
                    <a:pt x="76553" y="0"/>
                  </a:cubicBezTo>
                  <a:close/>
                </a:path>
              </a:pathLst>
            </a:custGeom>
            <a:solidFill>
              <a:srgbClr val="E3DFDD"/>
            </a:solidFill>
          </p:spPr>
        </p:sp>
        <p:sp>
          <p:nvSpPr>
            <p:cNvPr name="TextBox 6" id="6"/>
            <p:cNvSpPr txBox="true"/>
            <p:nvPr/>
          </p:nvSpPr>
          <p:spPr>
            <a:xfrm>
              <a:off x="0" y="19050"/>
              <a:ext cx="2583821" cy="3204226"/>
            </a:xfrm>
            <a:prstGeom prst="rect">
              <a:avLst/>
            </a:prstGeom>
          </p:spPr>
          <p:txBody>
            <a:bodyPr anchor="ctr" rtlCol="false" tIns="52367" lIns="52367" bIns="52367" rIns="52367"/>
            <a:lstStyle/>
            <a:p>
              <a:pPr algn="ctr">
                <a:lnSpc>
                  <a:spcPts val="1798"/>
                </a:lnSpc>
              </a:pPr>
            </a:p>
          </p:txBody>
        </p:sp>
      </p:grpSp>
      <p:sp>
        <p:nvSpPr>
          <p:cNvPr name="Freeform 7" id="7"/>
          <p:cNvSpPr/>
          <p:nvPr/>
        </p:nvSpPr>
        <p:spPr>
          <a:xfrm flipH="false" flipV="false" rot="1318792">
            <a:off x="5493964" y="-2132368"/>
            <a:ext cx="5821080" cy="5821080"/>
          </a:xfrm>
          <a:custGeom>
            <a:avLst/>
            <a:gdLst/>
            <a:ahLst/>
            <a:cxnLst/>
            <a:rect r="r" b="b" t="t" l="l"/>
            <a:pathLst>
              <a:path h="5821080" w="5821080">
                <a:moveTo>
                  <a:pt x="0" y="0"/>
                </a:moveTo>
                <a:lnTo>
                  <a:pt x="5821080" y="0"/>
                </a:lnTo>
                <a:lnTo>
                  <a:pt x="5821080" y="5821080"/>
                </a:lnTo>
                <a:lnTo>
                  <a:pt x="0" y="5821080"/>
                </a:lnTo>
                <a:lnTo>
                  <a:pt x="0" y="0"/>
                </a:lnTo>
                <a:close/>
              </a:path>
            </a:pathLst>
          </a:custGeom>
          <a:blipFill>
            <a:blip r:embed="rId4">
              <a:alphaModFix amt="5000"/>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652895">
            <a:off x="-557703" y="5833029"/>
            <a:ext cx="8938369" cy="8938369"/>
          </a:xfrm>
          <a:custGeom>
            <a:avLst/>
            <a:gdLst/>
            <a:ahLst/>
            <a:cxnLst/>
            <a:rect r="r" b="b" t="t" l="l"/>
            <a:pathLst>
              <a:path h="8938369" w="8938369">
                <a:moveTo>
                  <a:pt x="0" y="0"/>
                </a:moveTo>
                <a:lnTo>
                  <a:pt x="8938369" y="0"/>
                </a:lnTo>
                <a:lnTo>
                  <a:pt x="8938369" y="8938369"/>
                </a:lnTo>
                <a:lnTo>
                  <a:pt x="0" y="8938369"/>
                </a:lnTo>
                <a:lnTo>
                  <a:pt x="0" y="0"/>
                </a:lnTo>
                <a:close/>
              </a:path>
            </a:pathLst>
          </a:custGeom>
          <a:blipFill>
            <a:blip r:embed="rId4">
              <a:alphaModFix amt="5000"/>
              <a:extLst>
                <a:ext uri="{96DAC541-7B7A-43D3-8B79-37D633B846F1}">
                  <asvg:svgBlip xmlns:asvg="http://schemas.microsoft.com/office/drawing/2016/SVG/main" r:embed="rId5"/>
                </a:ext>
              </a:extLst>
            </a:blip>
            <a:stretch>
              <a:fillRect l="0" t="0" r="0" b="0"/>
            </a:stretch>
          </a:blipFill>
        </p:spPr>
      </p:sp>
      <p:sp>
        <p:nvSpPr>
          <p:cNvPr name="Freeform 9" id="9"/>
          <p:cNvSpPr/>
          <p:nvPr/>
        </p:nvSpPr>
        <p:spPr>
          <a:xfrm flipH="false" flipV="false" rot="0">
            <a:off x="10537751" y="1524597"/>
            <a:ext cx="488910" cy="465075"/>
          </a:xfrm>
          <a:custGeom>
            <a:avLst/>
            <a:gdLst/>
            <a:ahLst/>
            <a:cxnLst/>
            <a:rect r="r" b="b" t="t" l="l"/>
            <a:pathLst>
              <a:path h="465075" w="488910">
                <a:moveTo>
                  <a:pt x="0" y="0"/>
                </a:moveTo>
                <a:lnTo>
                  <a:pt x="488909" y="0"/>
                </a:lnTo>
                <a:lnTo>
                  <a:pt x="488909" y="465075"/>
                </a:lnTo>
                <a:lnTo>
                  <a:pt x="0" y="46507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0">
            <a:off x="10537751" y="3083467"/>
            <a:ext cx="488910" cy="465075"/>
          </a:xfrm>
          <a:custGeom>
            <a:avLst/>
            <a:gdLst/>
            <a:ahLst/>
            <a:cxnLst/>
            <a:rect r="r" b="b" t="t" l="l"/>
            <a:pathLst>
              <a:path h="465075" w="488910">
                <a:moveTo>
                  <a:pt x="0" y="0"/>
                </a:moveTo>
                <a:lnTo>
                  <a:pt x="488909" y="0"/>
                </a:lnTo>
                <a:lnTo>
                  <a:pt x="488909" y="465075"/>
                </a:lnTo>
                <a:lnTo>
                  <a:pt x="0" y="46507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false" flipV="false" rot="0">
            <a:off x="10537751" y="4604620"/>
            <a:ext cx="488910" cy="465075"/>
          </a:xfrm>
          <a:custGeom>
            <a:avLst/>
            <a:gdLst/>
            <a:ahLst/>
            <a:cxnLst/>
            <a:rect r="r" b="b" t="t" l="l"/>
            <a:pathLst>
              <a:path h="465075" w="488910">
                <a:moveTo>
                  <a:pt x="0" y="0"/>
                </a:moveTo>
                <a:lnTo>
                  <a:pt x="488909" y="0"/>
                </a:lnTo>
                <a:lnTo>
                  <a:pt x="488909" y="465075"/>
                </a:lnTo>
                <a:lnTo>
                  <a:pt x="0" y="46507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2" id="12"/>
          <p:cNvSpPr/>
          <p:nvPr/>
        </p:nvSpPr>
        <p:spPr>
          <a:xfrm flipH="false" flipV="false" rot="0">
            <a:off x="10537751" y="6232607"/>
            <a:ext cx="488910" cy="465075"/>
          </a:xfrm>
          <a:custGeom>
            <a:avLst/>
            <a:gdLst/>
            <a:ahLst/>
            <a:cxnLst/>
            <a:rect r="r" b="b" t="t" l="l"/>
            <a:pathLst>
              <a:path h="465075" w="488910">
                <a:moveTo>
                  <a:pt x="0" y="0"/>
                </a:moveTo>
                <a:lnTo>
                  <a:pt x="488909" y="0"/>
                </a:lnTo>
                <a:lnTo>
                  <a:pt x="488909" y="465075"/>
                </a:lnTo>
                <a:lnTo>
                  <a:pt x="0" y="46507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3" id="13"/>
          <p:cNvSpPr/>
          <p:nvPr/>
        </p:nvSpPr>
        <p:spPr>
          <a:xfrm flipH="false" flipV="false" rot="0">
            <a:off x="10537751" y="7646925"/>
            <a:ext cx="488910" cy="465075"/>
          </a:xfrm>
          <a:custGeom>
            <a:avLst/>
            <a:gdLst/>
            <a:ahLst/>
            <a:cxnLst/>
            <a:rect r="r" b="b" t="t" l="l"/>
            <a:pathLst>
              <a:path h="465075" w="488910">
                <a:moveTo>
                  <a:pt x="0" y="0"/>
                </a:moveTo>
                <a:lnTo>
                  <a:pt x="488909" y="0"/>
                </a:lnTo>
                <a:lnTo>
                  <a:pt x="488909" y="465076"/>
                </a:lnTo>
                <a:lnTo>
                  <a:pt x="0" y="46507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4" id="14"/>
          <p:cNvSpPr/>
          <p:nvPr/>
        </p:nvSpPr>
        <p:spPr>
          <a:xfrm flipH="false" flipV="false" rot="0">
            <a:off x="16217466" y="165196"/>
            <a:ext cx="1824476" cy="1824476"/>
          </a:xfrm>
          <a:custGeom>
            <a:avLst/>
            <a:gdLst/>
            <a:ahLst/>
            <a:cxnLst/>
            <a:rect r="r" b="b" t="t" l="l"/>
            <a:pathLst>
              <a:path h="1824476" w="1824476">
                <a:moveTo>
                  <a:pt x="0" y="0"/>
                </a:moveTo>
                <a:lnTo>
                  <a:pt x="1824477" y="0"/>
                </a:lnTo>
                <a:lnTo>
                  <a:pt x="1824477" y="1824476"/>
                </a:lnTo>
                <a:lnTo>
                  <a:pt x="0" y="1824476"/>
                </a:lnTo>
                <a:lnTo>
                  <a:pt x="0" y="0"/>
                </a:lnTo>
                <a:close/>
              </a:path>
            </a:pathLst>
          </a:custGeom>
          <a:blipFill>
            <a:blip r:embed="rId8"/>
            <a:stretch>
              <a:fillRect l="0" t="0" r="0" b="0"/>
            </a:stretch>
          </a:blipFill>
        </p:spPr>
      </p:sp>
      <p:sp>
        <p:nvSpPr>
          <p:cNvPr name="TextBox 15" id="15"/>
          <p:cNvSpPr txBox="true"/>
          <p:nvPr/>
        </p:nvSpPr>
        <p:spPr>
          <a:xfrm rot="0">
            <a:off x="11165951" y="1613464"/>
            <a:ext cx="3534214" cy="306391"/>
          </a:xfrm>
          <a:prstGeom prst="rect">
            <a:avLst/>
          </a:prstGeom>
        </p:spPr>
        <p:txBody>
          <a:bodyPr anchor="t" rtlCol="false" tIns="0" lIns="0" bIns="0" rIns="0">
            <a:spAutoFit/>
          </a:bodyPr>
          <a:lstStyle/>
          <a:p>
            <a:pPr algn="l">
              <a:lnSpc>
                <a:spcPts val="2406"/>
              </a:lnSpc>
            </a:pPr>
            <a:r>
              <a:rPr lang="en-US" sz="2187" b="true">
                <a:solidFill>
                  <a:srgbClr val="35485D"/>
                </a:solidFill>
                <a:latin typeface="Open Sauce Bold"/>
                <a:ea typeface="Open Sauce Bold"/>
                <a:cs typeface="Open Sauce Bold"/>
                <a:sym typeface="Open Sauce Bold"/>
              </a:rPr>
              <a:t>Are prepared for lessons</a:t>
            </a:r>
          </a:p>
        </p:txBody>
      </p:sp>
      <p:sp>
        <p:nvSpPr>
          <p:cNvPr name="TextBox 16" id="16"/>
          <p:cNvSpPr txBox="true"/>
          <p:nvPr/>
        </p:nvSpPr>
        <p:spPr>
          <a:xfrm rot="0">
            <a:off x="10537751" y="2126525"/>
            <a:ext cx="7349956" cy="746760"/>
          </a:xfrm>
          <a:prstGeom prst="rect">
            <a:avLst/>
          </a:prstGeom>
        </p:spPr>
        <p:txBody>
          <a:bodyPr anchor="t" rtlCol="false" tIns="0" lIns="0" bIns="0" rIns="0">
            <a:spAutoFit/>
          </a:bodyPr>
          <a:lstStyle/>
          <a:p>
            <a:pPr algn="just">
              <a:lnSpc>
                <a:spcPts val="1980"/>
              </a:lnSpc>
            </a:pPr>
            <a:r>
              <a:rPr lang="en-US" sz="1800">
                <a:solidFill>
                  <a:srgbClr val="35485D"/>
                </a:solidFill>
                <a:latin typeface="Open Sauce"/>
                <a:ea typeface="Open Sauce"/>
                <a:cs typeface="Open Sauce"/>
                <a:sym typeface="Open Sauce"/>
              </a:rPr>
              <a:t>This means knowing the learning objective, key vocabulary, success criteria, and where pupils may struggle before the lesson begins.</a:t>
            </a:r>
          </a:p>
        </p:txBody>
      </p:sp>
      <p:sp>
        <p:nvSpPr>
          <p:cNvPr name="TextBox 17" id="17"/>
          <p:cNvSpPr txBox="true"/>
          <p:nvPr/>
        </p:nvSpPr>
        <p:spPr>
          <a:xfrm rot="0">
            <a:off x="11165951" y="3172334"/>
            <a:ext cx="6563362" cy="306391"/>
          </a:xfrm>
          <a:prstGeom prst="rect">
            <a:avLst/>
          </a:prstGeom>
        </p:spPr>
        <p:txBody>
          <a:bodyPr anchor="t" rtlCol="false" tIns="0" lIns="0" bIns="0" rIns="0">
            <a:spAutoFit/>
          </a:bodyPr>
          <a:lstStyle/>
          <a:p>
            <a:pPr algn="l">
              <a:lnSpc>
                <a:spcPts val="2406"/>
              </a:lnSpc>
            </a:pPr>
            <a:r>
              <a:rPr lang="en-US" sz="2187" b="true">
                <a:solidFill>
                  <a:srgbClr val="35485D"/>
                </a:solidFill>
                <a:latin typeface="Open Sauce Bold"/>
                <a:ea typeface="Open Sauce Bold"/>
                <a:cs typeface="Open Sauce Bold"/>
                <a:sym typeface="Open Sauce Bold"/>
              </a:rPr>
              <a:t>Use structured, evidence-based approaches</a:t>
            </a:r>
          </a:p>
        </p:txBody>
      </p:sp>
      <p:sp>
        <p:nvSpPr>
          <p:cNvPr name="TextBox 18" id="18"/>
          <p:cNvSpPr txBox="true"/>
          <p:nvPr/>
        </p:nvSpPr>
        <p:spPr>
          <a:xfrm rot="0">
            <a:off x="10537751" y="3681892"/>
            <a:ext cx="7349956" cy="499110"/>
          </a:xfrm>
          <a:prstGeom prst="rect">
            <a:avLst/>
          </a:prstGeom>
        </p:spPr>
        <p:txBody>
          <a:bodyPr anchor="t" rtlCol="false" tIns="0" lIns="0" bIns="0" rIns="0">
            <a:spAutoFit/>
          </a:bodyPr>
          <a:lstStyle/>
          <a:p>
            <a:pPr algn="just">
              <a:lnSpc>
                <a:spcPts val="1980"/>
              </a:lnSpc>
            </a:pPr>
            <a:r>
              <a:rPr lang="en-US" sz="1800">
                <a:solidFill>
                  <a:srgbClr val="35485D"/>
                </a:solidFill>
                <a:latin typeface="Open Sauce"/>
                <a:ea typeface="Open Sauce"/>
                <a:cs typeface="Open Sauce"/>
                <a:sym typeface="Open Sauce"/>
              </a:rPr>
              <a:t>Following agreed strategies and programmes that are proven to support learning, rather than relying on instinct or ad-hoc support.</a:t>
            </a:r>
          </a:p>
        </p:txBody>
      </p:sp>
      <p:sp>
        <p:nvSpPr>
          <p:cNvPr name="TextBox 19" id="19"/>
          <p:cNvSpPr txBox="true"/>
          <p:nvPr/>
        </p:nvSpPr>
        <p:spPr>
          <a:xfrm rot="0">
            <a:off x="11165951" y="4693487"/>
            <a:ext cx="4677448" cy="306391"/>
          </a:xfrm>
          <a:prstGeom prst="rect">
            <a:avLst/>
          </a:prstGeom>
        </p:spPr>
        <p:txBody>
          <a:bodyPr anchor="t" rtlCol="false" tIns="0" lIns="0" bIns="0" rIns="0">
            <a:spAutoFit/>
          </a:bodyPr>
          <a:lstStyle/>
          <a:p>
            <a:pPr algn="l">
              <a:lnSpc>
                <a:spcPts val="2406"/>
              </a:lnSpc>
            </a:pPr>
            <a:r>
              <a:rPr lang="en-US" sz="2187" b="true">
                <a:solidFill>
                  <a:srgbClr val="35485D"/>
                </a:solidFill>
                <a:latin typeface="Open Sauce Bold"/>
                <a:ea typeface="Open Sauce Bold"/>
                <a:cs typeface="Open Sauce Bold"/>
                <a:sym typeface="Open Sauce Bold"/>
              </a:rPr>
              <a:t>Focus on scaffolding learning</a:t>
            </a:r>
          </a:p>
        </p:txBody>
      </p:sp>
      <p:sp>
        <p:nvSpPr>
          <p:cNvPr name="TextBox 20" id="20"/>
          <p:cNvSpPr txBox="true"/>
          <p:nvPr/>
        </p:nvSpPr>
        <p:spPr>
          <a:xfrm rot="0">
            <a:off x="10537751" y="5193520"/>
            <a:ext cx="7504192" cy="746760"/>
          </a:xfrm>
          <a:prstGeom prst="rect">
            <a:avLst/>
          </a:prstGeom>
        </p:spPr>
        <p:txBody>
          <a:bodyPr anchor="t" rtlCol="false" tIns="0" lIns="0" bIns="0" rIns="0">
            <a:spAutoFit/>
          </a:bodyPr>
          <a:lstStyle/>
          <a:p>
            <a:pPr algn="just">
              <a:lnSpc>
                <a:spcPts val="1980"/>
              </a:lnSpc>
            </a:pPr>
            <a:r>
              <a:rPr lang="en-US" sz="1800">
                <a:solidFill>
                  <a:srgbClr val="35485D"/>
                </a:solidFill>
                <a:latin typeface="Open Sauce"/>
                <a:ea typeface="Open Sauce"/>
                <a:cs typeface="Open Sauce"/>
                <a:sym typeface="Open Sauce"/>
              </a:rPr>
              <a:t>This involves providing temporary support through prompts, models, or questions that help pupils progress independently over time.</a:t>
            </a:r>
          </a:p>
        </p:txBody>
      </p:sp>
      <p:sp>
        <p:nvSpPr>
          <p:cNvPr name="TextBox 21" id="21"/>
          <p:cNvSpPr txBox="true"/>
          <p:nvPr/>
        </p:nvSpPr>
        <p:spPr>
          <a:xfrm rot="0">
            <a:off x="11165951" y="6321474"/>
            <a:ext cx="5755183" cy="306391"/>
          </a:xfrm>
          <a:prstGeom prst="rect">
            <a:avLst/>
          </a:prstGeom>
        </p:spPr>
        <p:txBody>
          <a:bodyPr anchor="t" rtlCol="false" tIns="0" lIns="0" bIns="0" rIns="0">
            <a:spAutoFit/>
          </a:bodyPr>
          <a:lstStyle/>
          <a:p>
            <a:pPr algn="l">
              <a:lnSpc>
                <a:spcPts val="2406"/>
              </a:lnSpc>
            </a:pPr>
            <a:r>
              <a:rPr lang="en-US" sz="2187" b="true">
                <a:solidFill>
                  <a:srgbClr val="35485D"/>
                </a:solidFill>
                <a:latin typeface="Open Sauce Bold"/>
                <a:ea typeface="Open Sauce Bold"/>
                <a:cs typeface="Open Sauce Bold"/>
                <a:sym typeface="Open Sauce Bold"/>
              </a:rPr>
              <a:t>Support pupils to think for themselves</a:t>
            </a:r>
          </a:p>
        </p:txBody>
      </p:sp>
      <p:sp>
        <p:nvSpPr>
          <p:cNvPr name="TextBox 22" id="22"/>
          <p:cNvSpPr txBox="true"/>
          <p:nvPr/>
        </p:nvSpPr>
        <p:spPr>
          <a:xfrm rot="0">
            <a:off x="10537751" y="6754832"/>
            <a:ext cx="7504192" cy="499110"/>
          </a:xfrm>
          <a:prstGeom prst="rect">
            <a:avLst/>
          </a:prstGeom>
        </p:spPr>
        <p:txBody>
          <a:bodyPr anchor="t" rtlCol="false" tIns="0" lIns="0" bIns="0" rIns="0">
            <a:spAutoFit/>
          </a:bodyPr>
          <a:lstStyle/>
          <a:p>
            <a:pPr algn="just">
              <a:lnSpc>
                <a:spcPts val="1980"/>
              </a:lnSpc>
            </a:pPr>
            <a:r>
              <a:rPr lang="en-US" sz="1800">
                <a:solidFill>
                  <a:srgbClr val="35485D"/>
                </a:solidFill>
                <a:latin typeface="Open Sauce"/>
                <a:ea typeface="Open Sauce"/>
                <a:cs typeface="Open Sauce"/>
                <a:sym typeface="Open Sauce"/>
              </a:rPr>
              <a:t>Encouraging pupils to attempt, explain, and reflect on their learning before adult help is given.</a:t>
            </a:r>
          </a:p>
        </p:txBody>
      </p:sp>
      <p:sp>
        <p:nvSpPr>
          <p:cNvPr name="TextBox 23" id="23"/>
          <p:cNvSpPr txBox="true"/>
          <p:nvPr/>
        </p:nvSpPr>
        <p:spPr>
          <a:xfrm rot="0">
            <a:off x="11165951" y="7735793"/>
            <a:ext cx="5568707" cy="306391"/>
          </a:xfrm>
          <a:prstGeom prst="rect">
            <a:avLst/>
          </a:prstGeom>
        </p:spPr>
        <p:txBody>
          <a:bodyPr anchor="t" rtlCol="false" tIns="0" lIns="0" bIns="0" rIns="0">
            <a:spAutoFit/>
          </a:bodyPr>
          <a:lstStyle/>
          <a:p>
            <a:pPr algn="l">
              <a:lnSpc>
                <a:spcPts val="2406"/>
              </a:lnSpc>
            </a:pPr>
            <a:r>
              <a:rPr lang="en-US" sz="2187" b="true">
                <a:solidFill>
                  <a:srgbClr val="35485D"/>
                </a:solidFill>
                <a:latin typeface="Open Sauce Bold"/>
                <a:ea typeface="Open Sauce Bold"/>
                <a:cs typeface="Open Sauce Bold"/>
                <a:sym typeface="Open Sauce Bold"/>
              </a:rPr>
              <a:t>Work in close partnership with teachers</a:t>
            </a:r>
          </a:p>
        </p:txBody>
      </p:sp>
      <p:sp>
        <p:nvSpPr>
          <p:cNvPr name="TextBox 24" id="24"/>
          <p:cNvSpPr txBox="true"/>
          <p:nvPr/>
        </p:nvSpPr>
        <p:spPr>
          <a:xfrm rot="0">
            <a:off x="10537751" y="8235826"/>
            <a:ext cx="7349956" cy="746760"/>
          </a:xfrm>
          <a:prstGeom prst="rect">
            <a:avLst/>
          </a:prstGeom>
        </p:spPr>
        <p:txBody>
          <a:bodyPr anchor="t" rtlCol="false" tIns="0" lIns="0" bIns="0" rIns="0">
            <a:spAutoFit/>
          </a:bodyPr>
          <a:lstStyle/>
          <a:p>
            <a:pPr algn="just">
              <a:lnSpc>
                <a:spcPts val="1980"/>
              </a:lnSpc>
            </a:pPr>
            <a:r>
              <a:rPr lang="en-US" sz="1800">
                <a:solidFill>
                  <a:srgbClr val="35485D"/>
                </a:solidFill>
                <a:latin typeface="Open Sauce"/>
                <a:ea typeface="Open Sauce"/>
                <a:cs typeface="Open Sauce"/>
                <a:sym typeface="Open Sauce"/>
              </a:rPr>
              <a:t>This involves clear communication, shared understanding of lessons, and regular feedback to ensure support is purposeful and aligned with teaching.</a:t>
            </a:r>
          </a:p>
        </p:txBody>
      </p:sp>
      <p:sp>
        <p:nvSpPr>
          <p:cNvPr name="TextBox 25" id="25"/>
          <p:cNvSpPr txBox="true"/>
          <p:nvPr/>
        </p:nvSpPr>
        <p:spPr>
          <a:xfrm rot="0">
            <a:off x="739827" y="3497775"/>
            <a:ext cx="7968382" cy="4345305"/>
          </a:xfrm>
          <a:prstGeom prst="rect">
            <a:avLst/>
          </a:prstGeom>
        </p:spPr>
        <p:txBody>
          <a:bodyPr anchor="t" rtlCol="false" tIns="0" lIns="0" bIns="0" rIns="0">
            <a:spAutoFit/>
          </a:bodyPr>
          <a:lstStyle/>
          <a:p>
            <a:pPr algn="ctr">
              <a:lnSpc>
                <a:spcPts val="2639"/>
              </a:lnSpc>
            </a:pPr>
            <a:r>
              <a:rPr lang="en-US" sz="2399">
                <a:solidFill>
                  <a:srgbClr val="1E3245"/>
                </a:solidFill>
                <a:latin typeface="Open Sauce"/>
                <a:ea typeface="Open Sauce"/>
                <a:cs typeface="Open Sauce"/>
                <a:sym typeface="Open Sauce"/>
              </a:rPr>
              <a:t>Teaching Assistants are most effective when their role is clearly defined and focused on improving learning rather than completing tasks for pupils. The Education Endowment Foundation emphasises that TAs have the greatest impact when they are well prepared for lessons, use structured and evidence-based approaches, and focus on scaffolding learning so pupils gradually become more independent. Effective TAs support pupils to think for themselves through high-quality questioning and prompts, and they work in close partnership with teachers to ensure their support is aligned with lesson objectives and high expectations for all learners.</a:t>
            </a:r>
          </a:p>
        </p:txBody>
      </p:sp>
      <p:sp>
        <p:nvSpPr>
          <p:cNvPr name="TextBox 26" id="26"/>
          <p:cNvSpPr txBox="true"/>
          <p:nvPr/>
        </p:nvSpPr>
        <p:spPr>
          <a:xfrm rot="0">
            <a:off x="2134997" y="9425054"/>
            <a:ext cx="14370546" cy="459740"/>
          </a:xfrm>
          <a:prstGeom prst="rect">
            <a:avLst/>
          </a:prstGeom>
        </p:spPr>
        <p:txBody>
          <a:bodyPr anchor="t" rtlCol="false" tIns="0" lIns="0" bIns="0" rIns="0">
            <a:spAutoFit/>
          </a:bodyPr>
          <a:lstStyle/>
          <a:p>
            <a:pPr algn="ctr">
              <a:lnSpc>
                <a:spcPts val="3519"/>
              </a:lnSpc>
              <a:spcBef>
                <a:spcPct val="0"/>
              </a:spcBef>
            </a:pPr>
            <a:r>
              <a:rPr lang="en-US" b="true" sz="3199" i="true">
                <a:solidFill>
                  <a:srgbClr val="35485D"/>
                </a:solidFill>
                <a:latin typeface="Open Sauce Bold Italics"/>
                <a:ea typeface="Open Sauce Bold Italics"/>
                <a:cs typeface="Open Sauce Bold Italics"/>
                <a:sym typeface="Open Sauce Bold Italics"/>
              </a:rPr>
              <a:t>“TAs should add value to teaching, not act as an alternative to it.” – EEF</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88A3B5"/>
        </a:solidFill>
      </p:bgPr>
    </p:bg>
    <p:spTree>
      <p:nvGrpSpPr>
        <p:cNvPr id="1" name=""/>
        <p:cNvGrpSpPr/>
        <p:nvPr/>
      </p:nvGrpSpPr>
      <p:grpSpPr>
        <a:xfrm>
          <a:off x="0" y="0"/>
          <a:ext cx="0" cy="0"/>
          <a:chOff x="0" y="0"/>
          <a:chExt cx="0" cy="0"/>
        </a:xfrm>
      </p:grpSpPr>
      <p:sp>
        <p:nvSpPr>
          <p:cNvPr name="TextBox 2" id="2"/>
          <p:cNvSpPr txBox="true"/>
          <p:nvPr/>
        </p:nvSpPr>
        <p:spPr>
          <a:xfrm rot="0">
            <a:off x="538843" y="1504696"/>
            <a:ext cx="8557613" cy="1416050"/>
          </a:xfrm>
          <a:prstGeom prst="rect">
            <a:avLst/>
          </a:prstGeom>
        </p:spPr>
        <p:txBody>
          <a:bodyPr anchor="t" rtlCol="false" tIns="0" lIns="0" bIns="0" rIns="0">
            <a:spAutoFit/>
          </a:bodyPr>
          <a:lstStyle/>
          <a:p>
            <a:pPr algn="ctr" marL="0" indent="0" lvl="0">
              <a:lnSpc>
                <a:spcPts val="5500"/>
              </a:lnSpc>
            </a:pPr>
            <a:r>
              <a:rPr lang="en-US" b="true" sz="5000">
                <a:solidFill>
                  <a:srgbClr val="35485D"/>
                </a:solidFill>
                <a:latin typeface="Open Sauce Bold"/>
                <a:ea typeface="Open Sauce Bold"/>
                <a:cs typeface="Open Sauce Bold"/>
                <a:sym typeface="Open Sauce Bold"/>
              </a:rPr>
              <a:t>TAs are</a:t>
            </a:r>
            <a:r>
              <a:rPr lang="en-US" b="true" sz="5000" i="true">
                <a:solidFill>
                  <a:srgbClr val="35485D"/>
                </a:solidFill>
                <a:latin typeface="Open Sauce Bold Italics"/>
                <a:ea typeface="Open Sauce Bold Italics"/>
                <a:cs typeface="Open Sauce Bold Italics"/>
                <a:sym typeface="Open Sauce Bold Italics"/>
              </a:rPr>
              <a:t> less</a:t>
            </a:r>
            <a:r>
              <a:rPr lang="en-US" b="true" sz="5000">
                <a:solidFill>
                  <a:srgbClr val="35485D"/>
                </a:solidFill>
                <a:latin typeface="Open Sauce Bold"/>
                <a:ea typeface="Open Sauce Bold"/>
                <a:cs typeface="Open Sauce Bold"/>
                <a:sym typeface="Open Sauce Bold"/>
              </a:rPr>
              <a:t> effective when they:</a:t>
            </a:r>
          </a:p>
        </p:txBody>
      </p:sp>
      <p:sp>
        <p:nvSpPr>
          <p:cNvPr name="Freeform 3" id="3"/>
          <p:cNvSpPr/>
          <p:nvPr/>
        </p:nvSpPr>
        <p:spPr>
          <a:xfrm flipH="true" flipV="false" rot="-5400000">
            <a:off x="3811248" y="3500669"/>
            <a:ext cx="13428363" cy="5656698"/>
          </a:xfrm>
          <a:custGeom>
            <a:avLst/>
            <a:gdLst/>
            <a:ahLst/>
            <a:cxnLst/>
            <a:rect r="r" b="b" t="t" l="l"/>
            <a:pathLst>
              <a:path h="5656698" w="13428363">
                <a:moveTo>
                  <a:pt x="13428363" y="0"/>
                </a:moveTo>
                <a:lnTo>
                  <a:pt x="0" y="0"/>
                </a:lnTo>
                <a:lnTo>
                  <a:pt x="0" y="5656698"/>
                </a:lnTo>
                <a:lnTo>
                  <a:pt x="13428363" y="5656698"/>
                </a:lnTo>
                <a:lnTo>
                  <a:pt x="13428363"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4" id="4"/>
          <p:cNvGrpSpPr/>
          <p:nvPr/>
        </p:nvGrpSpPr>
        <p:grpSpPr>
          <a:xfrm rot="0">
            <a:off x="10280975" y="-915123"/>
            <a:ext cx="10113123" cy="12615960"/>
            <a:chOff x="0" y="0"/>
            <a:chExt cx="2583821" cy="3223276"/>
          </a:xfrm>
        </p:grpSpPr>
        <p:sp>
          <p:nvSpPr>
            <p:cNvPr name="Freeform 5" id="5"/>
            <p:cNvSpPr/>
            <p:nvPr/>
          </p:nvSpPr>
          <p:spPr>
            <a:xfrm flipH="false" flipV="false" rot="0">
              <a:off x="0" y="0"/>
              <a:ext cx="2583821" cy="3223276"/>
            </a:xfrm>
            <a:custGeom>
              <a:avLst/>
              <a:gdLst/>
              <a:ahLst/>
              <a:cxnLst/>
              <a:rect r="r" b="b" t="t" l="l"/>
              <a:pathLst>
                <a:path h="3223276" w="2583821">
                  <a:moveTo>
                    <a:pt x="76553" y="0"/>
                  </a:moveTo>
                  <a:lnTo>
                    <a:pt x="2507268" y="0"/>
                  </a:lnTo>
                  <a:cubicBezTo>
                    <a:pt x="2527571" y="0"/>
                    <a:pt x="2547043" y="8065"/>
                    <a:pt x="2561399" y="22422"/>
                  </a:cubicBezTo>
                  <a:cubicBezTo>
                    <a:pt x="2575756" y="36778"/>
                    <a:pt x="2583821" y="56250"/>
                    <a:pt x="2583821" y="76553"/>
                  </a:cubicBezTo>
                  <a:lnTo>
                    <a:pt x="2583821" y="3146722"/>
                  </a:lnTo>
                  <a:cubicBezTo>
                    <a:pt x="2583821" y="3189001"/>
                    <a:pt x="2549547" y="3223276"/>
                    <a:pt x="2507268" y="3223276"/>
                  </a:cubicBezTo>
                  <a:lnTo>
                    <a:pt x="76553" y="3223276"/>
                  </a:lnTo>
                  <a:cubicBezTo>
                    <a:pt x="56250" y="3223276"/>
                    <a:pt x="36778" y="3215210"/>
                    <a:pt x="22422" y="3200854"/>
                  </a:cubicBezTo>
                  <a:cubicBezTo>
                    <a:pt x="8065" y="3186497"/>
                    <a:pt x="0" y="3167025"/>
                    <a:pt x="0" y="3146722"/>
                  </a:cubicBezTo>
                  <a:lnTo>
                    <a:pt x="0" y="76553"/>
                  </a:lnTo>
                  <a:cubicBezTo>
                    <a:pt x="0" y="56250"/>
                    <a:pt x="8065" y="36778"/>
                    <a:pt x="22422" y="22422"/>
                  </a:cubicBezTo>
                  <a:cubicBezTo>
                    <a:pt x="36778" y="8065"/>
                    <a:pt x="56250" y="0"/>
                    <a:pt x="76553" y="0"/>
                  </a:cubicBezTo>
                  <a:close/>
                </a:path>
              </a:pathLst>
            </a:custGeom>
            <a:solidFill>
              <a:srgbClr val="E3DFDD"/>
            </a:solidFill>
          </p:spPr>
        </p:sp>
        <p:sp>
          <p:nvSpPr>
            <p:cNvPr name="TextBox 6" id="6"/>
            <p:cNvSpPr txBox="true"/>
            <p:nvPr/>
          </p:nvSpPr>
          <p:spPr>
            <a:xfrm>
              <a:off x="0" y="19050"/>
              <a:ext cx="2583821" cy="3204226"/>
            </a:xfrm>
            <a:prstGeom prst="rect">
              <a:avLst/>
            </a:prstGeom>
          </p:spPr>
          <p:txBody>
            <a:bodyPr anchor="ctr" rtlCol="false" tIns="52367" lIns="52367" bIns="52367" rIns="52367"/>
            <a:lstStyle/>
            <a:p>
              <a:pPr algn="ctr">
                <a:lnSpc>
                  <a:spcPts val="1798"/>
                </a:lnSpc>
              </a:pPr>
            </a:p>
          </p:txBody>
        </p:sp>
      </p:grpSp>
      <p:sp>
        <p:nvSpPr>
          <p:cNvPr name="Freeform 7" id="7"/>
          <p:cNvSpPr/>
          <p:nvPr/>
        </p:nvSpPr>
        <p:spPr>
          <a:xfrm flipH="false" flipV="false" rot="1318792">
            <a:off x="5118971" y="-1306031"/>
            <a:ext cx="5821080" cy="5821080"/>
          </a:xfrm>
          <a:custGeom>
            <a:avLst/>
            <a:gdLst/>
            <a:ahLst/>
            <a:cxnLst/>
            <a:rect r="r" b="b" t="t" l="l"/>
            <a:pathLst>
              <a:path h="5821080" w="5821080">
                <a:moveTo>
                  <a:pt x="0" y="0"/>
                </a:moveTo>
                <a:lnTo>
                  <a:pt x="5821080" y="0"/>
                </a:lnTo>
                <a:lnTo>
                  <a:pt x="5821080" y="5821080"/>
                </a:lnTo>
                <a:lnTo>
                  <a:pt x="0" y="5821080"/>
                </a:lnTo>
                <a:lnTo>
                  <a:pt x="0" y="0"/>
                </a:lnTo>
                <a:close/>
              </a:path>
            </a:pathLst>
          </a:custGeom>
          <a:blipFill>
            <a:blip r:embed="rId4">
              <a:alphaModFix amt="5000"/>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652895">
            <a:off x="-899863" y="5906834"/>
            <a:ext cx="8938369" cy="8938369"/>
          </a:xfrm>
          <a:custGeom>
            <a:avLst/>
            <a:gdLst/>
            <a:ahLst/>
            <a:cxnLst/>
            <a:rect r="r" b="b" t="t" l="l"/>
            <a:pathLst>
              <a:path h="8938369" w="8938369">
                <a:moveTo>
                  <a:pt x="0" y="0"/>
                </a:moveTo>
                <a:lnTo>
                  <a:pt x="8938369" y="0"/>
                </a:lnTo>
                <a:lnTo>
                  <a:pt x="8938369" y="8938369"/>
                </a:lnTo>
                <a:lnTo>
                  <a:pt x="0" y="8938369"/>
                </a:lnTo>
                <a:lnTo>
                  <a:pt x="0" y="0"/>
                </a:lnTo>
                <a:close/>
              </a:path>
            </a:pathLst>
          </a:custGeom>
          <a:blipFill>
            <a:blip r:embed="rId4">
              <a:alphaModFix amt="5000"/>
              <a:extLst>
                <a:ext uri="{96DAC541-7B7A-43D3-8B79-37D633B846F1}">
                  <asvg:svgBlip xmlns:asvg="http://schemas.microsoft.com/office/drawing/2016/SVG/main" r:embed="rId5"/>
                </a:ext>
              </a:extLst>
            </a:blip>
            <a:stretch>
              <a:fillRect l="0" t="0" r="0" b="0"/>
            </a:stretch>
          </a:blipFill>
        </p:spPr>
      </p:sp>
      <p:sp>
        <p:nvSpPr>
          <p:cNvPr name="Freeform 9" id="9"/>
          <p:cNvSpPr/>
          <p:nvPr/>
        </p:nvSpPr>
        <p:spPr>
          <a:xfrm flipH="false" flipV="false" rot="0">
            <a:off x="10280975" y="2303045"/>
            <a:ext cx="488910" cy="465075"/>
          </a:xfrm>
          <a:custGeom>
            <a:avLst/>
            <a:gdLst/>
            <a:ahLst/>
            <a:cxnLst/>
            <a:rect r="r" b="b" t="t" l="l"/>
            <a:pathLst>
              <a:path h="465075" w="488910">
                <a:moveTo>
                  <a:pt x="0" y="0"/>
                </a:moveTo>
                <a:lnTo>
                  <a:pt x="488910" y="0"/>
                </a:lnTo>
                <a:lnTo>
                  <a:pt x="488910" y="465076"/>
                </a:lnTo>
                <a:lnTo>
                  <a:pt x="0" y="46507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0">
            <a:off x="10280975" y="4079822"/>
            <a:ext cx="488910" cy="465075"/>
          </a:xfrm>
          <a:custGeom>
            <a:avLst/>
            <a:gdLst/>
            <a:ahLst/>
            <a:cxnLst/>
            <a:rect r="r" b="b" t="t" l="l"/>
            <a:pathLst>
              <a:path h="465075" w="488910">
                <a:moveTo>
                  <a:pt x="0" y="0"/>
                </a:moveTo>
                <a:lnTo>
                  <a:pt x="488910" y="0"/>
                </a:lnTo>
                <a:lnTo>
                  <a:pt x="488910" y="465075"/>
                </a:lnTo>
                <a:lnTo>
                  <a:pt x="0" y="46507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false" flipV="false" rot="0">
            <a:off x="10280975" y="5740609"/>
            <a:ext cx="488910" cy="465075"/>
          </a:xfrm>
          <a:custGeom>
            <a:avLst/>
            <a:gdLst/>
            <a:ahLst/>
            <a:cxnLst/>
            <a:rect r="r" b="b" t="t" l="l"/>
            <a:pathLst>
              <a:path h="465075" w="488910">
                <a:moveTo>
                  <a:pt x="0" y="0"/>
                </a:moveTo>
                <a:lnTo>
                  <a:pt x="488910" y="0"/>
                </a:lnTo>
                <a:lnTo>
                  <a:pt x="488910" y="465075"/>
                </a:lnTo>
                <a:lnTo>
                  <a:pt x="0" y="46507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2" id="12"/>
          <p:cNvSpPr/>
          <p:nvPr/>
        </p:nvSpPr>
        <p:spPr>
          <a:xfrm flipH="false" flipV="false" rot="0">
            <a:off x="10280975" y="7261762"/>
            <a:ext cx="488910" cy="465075"/>
          </a:xfrm>
          <a:custGeom>
            <a:avLst/>
            <a:gdLst/>
            <a:ahLst/>
            <a:cxnLst/>
            <a:rect r="r" b="b" t="t" l="l"/>
            <a:pathLst>
              <a:path h="465075" w="488910">
                <a:moveTo>
                  <a:pt x="0" y="0"/>
                </a:moveTo>
                <a:lnTo>
                  <a:pt x="488910" y="0"/>
                </a:lnTo>
                <a:lnTo>
                  <a:pt x="488910" y="465075"/>
                </a:lnTo>
                <a:lnTo>
                  <a:pt x="0" y="46507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3" id="13"/>
          <p:cNvSpPr/>
          <p:nvPr/>
        </p:nvSpPr>
        <p:spPr>
          <a:xfrm flipH="false" flipV="false" rot="0">
            <a:off x="16217466" y="165196"/>
            <a:ext cx="1824476" cy="1824476"/>
          </a:xfrm>
          <a:custGeom>
            <a:avLst/>
            <a:gdLst/>
            <a:ahLst/>
            <a:cxnLst/>
            <a:rect r="r" b="b" t="t" l="l"/>
            <a:pathLst>
              <a:path h="1824476" w="1824476">
                <a:moveTo>
                  <a:pt x="0" y="0"/>
                </a:moveTo>
                <a:lnTo>
                  <a:pt x="1824477" y="0"/>
                </a:lnTo>
                <a:lnTo>
                  <a:pt x="1824477" y="1824476"/>
                </a:lnTo>
                <a:lnTo>
                  <a:pt x="0" y="1824476"/>
                </a:lnTo>
                <a:lnTo>
                  <a:pt x="0" y="0"/>
                </a:lnTo>
                <a:close/>
              </a:path>
            </a:pathLst>
          </a:custGeom>
          <a:blipFill>
            <a:blip r:embed="rId8"/>
            <a:stretch>
              <a:fillRect l="0" t="0" r="0" b="0"/>
            </a:stretch>
          </a:blipFill>
        </p:spPr>
      </p:sp>
      <p:sp>
        <p:nvSpPr>
          <p:cNvPr name="TextBox 14" id="14"/>
          <p:cNvSpPr txBox="true"/>
          <p:nvPr/>
        </p:nvSpPr>
        <p:spPr>
          <a:xfrm rot="0">
            <a:off x="10909175" y="2391912"/>
            <a:ext cx="6563362" cy="306391"/>
          </a:xfrm>
          <a:prstGeom prst="rect">
            <a:avLst/>
          </a:prstGeom>
        </p:spPr>
        <p:txBody>
          <a:bodyPr anchor="t" rtlCol="false" tIns="0" lIns="0" bIns="0" rIns="0">
            <a:spAutoFit/>
          </a:bodyPr>
          <a:lstStyle/>
          <a:p>
            <a:pPr algn="l">
              <a:lnSpc>
                <a:spcPts val="2406"/>
              </a:lnSpc>
            </a:pPr>
            <a:r>
              <a:rPr lang="en-US" sz="2187" b="true">
                <a:solidFill>
                  <a:srgbClr val="35485D"/>
                </a:solidFill>
                <a:latin typeface="Open Sauce Bold"/>
                <a:ea typeface="Open Sauce Bold"/>
                <a:cs typeface="Open Sauce Bold"/>
                <a:sym typeface="Open Sauce Bold"/>
              </a:rPr>
              <a:t>Sit p</a:t>
            </a:r>
            <a:r>
              <a:rPr lang="en-US" sz="2187" b="true">
                <a:solidFill>
                  <a:srgbClr val="35485D"/>
                </a:solidFill>
                <a:latin typeface="Open Sauce Bold"/>
                <a:ea typeface="Open Sauce Bold"/>
                <a:cs typeface="Open Sauce Bold"/>
                <a:sym typeface="Open Sauce Bold"/>
              </a:rPr>
              <a:t>ermanently with the same pupils</a:t>
            </a:r>
          </a:p>
        </p:txBody>
      </p:sp>
      <p:sp>
        <p:nvSpPr>
          <p:cNvPr name="TextBox 15" id="15"/>
          <p:cNvSpPr txBox="true"/>
          <p:nvPr/>
        </p:nvSpPr>
        <p:spPr>
          <a:xfrm rot="0">
            <a:off x="10280975" y="2906649"/>
            <a:ext cx="7349956" cy="746760"/>
          </a:xfrm>
          <a:prstGeom prst="rect">
            <a:avLst/>
          </a:prstGeom>
        </p:spPr>
        <p:txBody>
          <a:bodyPr anchor="t" rtlCol="false" tIns="0" lIns="0" bIns="0" rIns="0">
            <a:spAutoFit/>
          </a:bodyPr>
          <a:lstStyle/>
          <a:p>
            <a:pPr algn="just">
              <a:lnSpc>
                <a:spcPts val="1980"/>
              </a:lnSpc>
            </a:pPr>
            <a:r>
              <a:rPr lang="en-US" sz="1800">
                <a:solidFill>
                  <a:srgbClr val="35485D"/>
                </a:solidFill>
                <a:latin typeface="Open Sauce"/>
                <a:ea typeface="Open Sauce"/>
                <a:cs typeface="Open Sauce"/>
                <a:sym typeface="Open Sauce"/>
              </a:rPr>
              <a:t>This can unintenti</a:t>
            </a:r>
            <a:r>
              <a:rPr lang="en-US" sz="1800">
                <a:solidFill>
                  <a:srgbClr val="35485D"/>
                </a:solidFill>
                <a:latin typeface="Open Sauce"/>
                <a:ea typeface="Open Sauce"/>
                <a:cs typeface="Open Sauce"/>
                <a:sym typeface="Open Sauce"/>
              </a:rPr>
              <a:t>onally lower expectations and reduce pupils’ opportunities to develop independence and engage with the class teacher.</a:t>
            </a:r>
          </a:p>
        </p:txBody>
      </p:sp>
      <p:sp>
        <p:nvSpPr>
          <p:cNvPr name="TextBox 16" id="16"/>
          <p:cNvSpPr txBox="true"/>
          <p:nvPr/>
        </p:nvSpPr>
        <p:spPr>
          <a:xfrm rot="0">
            <a:off x="10909175" y="4238506"/>
            <a:ext cx="4677448" cy="306391"/>
          </a:xfrm>
          <a:prstGeom prst="rect">
            <a:avLst/>
          </a:prstGeom>
        </p:spPr>
        <p:txBody>
          <a:bodyPr anchor="t" rtlCol="false" tIns="0" lIns="0" bIns="0" rIns="0">
            <a:spAutoFit/>
          </a:bodyPr>
          <a:lstStyle/>
          <a:p>
            <a:pPr algn="l">
              <a:lnSpc>
                <a:spcPts val="2406"/>
              </a:lnSpc>
            </a:pPr>
            <a:r>
              <a:rPr lang="en-US" sz="2187" b="true">
                <a:solidFill>
                  <a:srgbClr val="35485D"/>
                </a:solidFill>
                <a:latin typeface="Open Sauce Bold"/>
                <a:ea typeface="Open Sauce Bold"/>
                <a:cs typeface="Open Sauce Bold"/>
                <a:sym typeface="Open Sauce Bold"/>
              </a:rPr>
              <a:t>C</a:t>
            </a:r>
            <a:r>
              <a:rPr lang="en-US" sz="2187" b="true">
                <a:solidFill>
                  <a:srgbClr val="35485D"/>
                </a:solidFill>
                <a:latin typeface="Open Sauce Bold"/>
                <a:ea typeface="Open Sauce Bold"/>
                <a:cs typeface="Open Sauce Bold"/>
                <a:sym typeface="Open Sauce Bold"/>
              </a:rPr>
              <a:t>omplete work for pupils </a:t>
            </a:r>
          </a:p>
        </p:txBody>
      </p:sp>
      <p:sp>
        <p:nvSpPr>
          <p:cNvPr name="TextBox 17" id="17"/>
          <p:cNvSpPr txBox="true"/>
          <p:nvPr/>
        </p:nvSpPr>
        <p:spPr>
          <a:xfrm rot="0">
            <a:off x="10280975" y="4644390"/>
            <a:ext cx="7504192" cy="499110"/>
          </a:xfrm>
          <a:prstGeom prst="rect">
            <a:avLst/>
          </a:prstGeom>
        </p:spPr>
        <p:txBody>
          <a:bodyPr anchor="t" rtlCol="false" tIns="0" lIns="0" bIns="0" rIns="0">
            <a:spAutoFit/>
          </a:bodyPr>
          <a:lstStyle/>
          <a:p>
            <a:pPr algn="just">
              <a:lnSpc>
                <a:spcPts val="1980"/>
              </a:lnSpc>
            </a:pPr>
            <a:r>
              <a:rPr lang="en-US" sz="1800">
                <a:solidFill>
                  <a:srgbClr val="35485D"/>
                </a:solidFill>
                <a:latin typeface="Open Sauce"/>
                <a:ea typeface="Open Sauce"/>
                <a:cs typeface="Open Sauce"/>
                <a:sym typeface="Open Sauce"/>
              </a:rPr>
              <a:t>W</a:t>
            </a:r>
            <a:r>
              <a:rPr lang="en-US" sz="1800">
                <a:solidFill>
                  <a:srgbClr val="35485D"/>
                </a:solidFill>
                <a:latin typeface="Open Sauce"/>
                <a:ea typeface="Open Sauce"/>
                <a:cs typeface="Open Sauce"/>
                <a:sym typeface="Open Sauce"/>
              </a:rPr>
              <a:t>hen adults do the thinking, pupils lose valuable chances to practise problem-solving and build confidence in their own abilities.</a:t>
            </a:r>
          </a:p>
        </p:txBody>
      </p:sp>
      <p:sp>
        <p:nvSpPr>
          <p:cNvPr name="TextBox 18" id="18"/>
          <p:cNvSpPr txBox="true"/>
          <p:nvPr/>
        </p:nvSpPr>
        <p:spPr>
          <a:xfrm rot="0">
            <a:off x="10909175" y="5829476"/>
            <a:ext cx="5755183" cy="306391"/>
          </a:xfrm>
          <a:prstGeom prst="rect">
            <a:avLst/>
          </a:prstGeom>
        </p:spPr>
        <p:txBody>
          <a:bodyPr anchor="t" rtlCol="false" tIns="0" lIns="0" bIns="0" rIns="0">
            <a:spAutoFit/>
          </a:bodyPr>
          <a:lstStyle/>
          <a:p>
            <a:pPr algn="l">
              <a:lnSpc>
                <a:spcPts val="2406"/>
              </a:lnSpc>
            </a:pPr>
            <a:r>
              <a:rPr lang="en-US" sz="2187" b="true">
                <a:solidFill>
                  <a:srgbClr val="35485D"/>
                </a:solidFill>
                <a:latin typeface="Open Sauce Bold"/>
                <a:ea typeface="Open Sauce Bold"/>
                <a:cs typeface="Open Sauce Bold"/>
                <a:sym typeface="Open Sauce Bold"/>
              </a:rPr>
              <a:t>Ac</a:t>
            </a:r>
            <a:r>
              <a:rPr lang="en-US" sz="2187" b="true">
                <a:solidFill>
                  <a:srgbClr val="35485D"/>
                </a:solidFill>
                <a:latin typeface="Open Sauce Bold"/>
                <a:ea typeface="Open Sauce Bold"/>
                <a:cs typeface="Open Sauce Bold"/>
                <a:sym typeface="Open Sauce Bold"/>
              </a:rPr>
              <a:t>t as informal behaviour managers only </a:t>
            </a:r>
          </a:p>
        </p:txBody>
      </p:sp>
      <p:sp>
        <p:nvSpPr>
          <p:cNvPr name="TextBox 19" id="19"/>
          <p:cNvSpPr txBox="true"/>
          <p:nvPr/>
        </p:nvSpPr>
        <p:spPr>
          <a:xfrm rot="0">
            <a:off x="10280975" y="6348559"/>
            <a:ext cx="7504192" cy="499110"/>
          </a:xfrm>
          <a:prstGeom prst="rect">
            <a:avLst/>
          </a:prstGeom>
        </p:spPr>
        <p:txBody>
          <a:bodyPr anchor="t" rtlCol="false" tIns="0" lIns="0" bIns="0" rIns="0">
            <a:spAutoFit/>
          </a:bodyPr>
          <a:lstStyle/>
          <a:p>
            <a:pPr algn="just">
              <a:lnSpc>
                <a:spcPts val="1980"/>
              </a:lnSpc>
            </a:pPr>
            <a:r>
              <a:rPr lang="en-US" sz="1800">
                <a:solidFill>
                  <a:srgbClr val="35485D"/>
                </a:solidFill>
                <a:latin typeface="Open Sauce"/>
                <a:ea typeface="Open Sauce"/>
                <a:cs typeface="Open Sauce"/>
                <a:sym typeface="Open Sauce"/>
              </a:rPr>
              <a:t>F</a:t>
            </a:r>
            <a:r>
              <a:rPr lang="en-US" sz="1800">
                <a:solidFill>
                  <a:srgbClr val="35485D"/>
                </a:solidFill>
                <a:latin typeface="Open Sauce"/>
                <a:ea typeface="Open Sauce"/>
                <a:cs typeface="Open Sauce"/>
                <a:sym typeface="Open Sauce"/>
              </a:rPr>
              <a:t>ocusing solely on behaviour can limit a TA’s impact on learning and shift attention away from academic progress.</a:t>
            </a:r>
          </a:p>
        </p:txBody>
      </p:sp>
      <p:sp>
        <p:nvSpPr>
          <p:cNvPr name="TextBox 20" id="20"/>
          <p:cNvSpPr txBox="true"/>
          <p:nvPr/>
        </p:nvSpPr>
        <p:spPr>
          <a:xfrm rot="0">
            <a:off x="10909175" y="7350629"/>
            <a:ext cx="5568707" cy="306391"/>
          </a:xfrm>
          <a:prstGeom prst="rect">
            <a:avLst/>
          </a:prstGeom>
        </p:spPr>
        <p:txBody>
          <a:bodyPr anchor="t" rtlCol="false" tIns="0" lIns="0" bIns="0" rIns="0">
            <a:spAutoFit/>
          </a:bodyPr>
          <a:lstStyle/>
          <a:p>
            <a:pPr algn="l">
              <a:lnSpc>
                <a:spcPts val="2406"/>
              </a:lnSpc>
            </a:pPr>
            <a:r>
              <a:rPr lang="en-US" sz="2187" b="true">
                <a:solidFill>
                  <a:srgbClr val="35485D"/>
                </a:solidFill>
                <a:latin typeface="Open Sauce Bold"/>
                <a:ea typeface="Open Sauce Bold"/>
                <a:cs typeface="Open Sauce Bold"/>
                <a:sym typeface="Open Sauce Bold"/>
              </a:rPr>
              <a:t>A</a:t>
            </a:r>
            <a:r>
              <a:rPr lang="en-US" sz="2187" b="true">
                <a:solidFill>
                  <a:srgbClr val="35485D"/>
                </a:solidFill>
                <a:latin typeface="Open Sauce Bold"/>
                <a:ea typeface="Open Sauce Bold"/>
                <a:cs typeface="Open Sauce Bold"/>
                <a:sym typeface="Open Sauce Bold"/>
              </a:rPr>
              <a:t>re deployed without planning or clarity</a:t>
            </a:r>
          </a:p>
        </p:txBody>
      </p:sp>
      <p:sp>
        <p:nvSpPr>
          <p:cNvPr name="TextBox 21" id="21"/>
          <p:cNvSpPr txBox="true"/>
          <p:nvPr/>
        </p:nvSpPr>
        <p:spPr>
          <a:xfrm rot="0">
            <a:off x="10280975" y="7997855"/>
            <a:ext cx="7349956" cy="499110"/>
          </a:xfrm>
          <a:prstGeom prst="rect">
            <a:avLst/>
          </a:prstGeom>
        </p:spPr>
        <p:txBody>
          <a:bodyPr anchor="t" rtlCol="false" tIns="0" lIns="0" bIns="0" rIns="0">
            <a:spAutoFit/>
          </a:bodyPr>
          <a:lstStyle/>
          <a:p>
            <a:pPr algn="just">
              <a:lnSpc>
                <a:spcPts val="1980"/>
              </a:lnSpc>
            </a:pPr>
            <a:r>
              <a:rPr lang="en-US" sz="1800">
                <a:solidFill>
                  <a:srgbClr val="35485D"/>
                </a:solidFill>
                <a:latin typeface="Open Sauce"/>
                <a:ea typeface="Open Sauce"/>
                <a:cs typeface="Open Sauce"/>
                <a:sym typeface="Open Sauce"/>
              </a:rPr>
              <a:t>W</a:t>
            </a:r>
            <a:r>
              <a:rPr lang="en-US" sz="1800">
                <a:solidFill>
                  <a:srgbClr val="35485D"/>
                </a:solidFill>
                <a:latin typeface="Open Sauce"/>
                <a:ea typeface="Open Sauce"/>
                <a:cs typeface="Open Sauce"/>
                <a:sym typeface="Open Sauce"/>
              </a:rPr>
              <a:t>ithout clear guidance and preparation, support becomes reactive rather than purposeful, reducing its effectiveness.</a:t>
            </a:r>
          </a:p>
        </p:txBody>
      </p:sp>
      <p:sp>
        <p:nvSpPr>
          <p:cNvPr name="TextBox 22" id="22"/>
          <p:cNvSpPr txBox="true"/>
          <p:nvPr/>
        </p:nvSpPr>
        <p:spPr>
          <a:xfrm rot="0">
            <a:off x="833458" y="3627910"/>
            <a:ext cx="7968382" cy="4338320"/>
          </a:xfrm>
          <a:prstGeom prst="rect">
            <a:avLst/>
          </a:prstGeom>
        </p:spPr>
        <p:txBody>
          <a:bodyPr anchor="t" rtlCol="false" tIns="0" lIns="0" bIns="0" rIns="0">
            <a:spAutoFit/>
          </a:bodyPr>
          <a:lstStyle/>
          <a:p>
            <a:pPr algn="ctr">
              <a:lnSpc>
                <a:spcPts val="2860"/>
              </a:lnSpc>
            </a:pPr>
            <a:r>
              <a:rPr lang="en-US" sz="2600">
                <a:solidFill>
                  <a:srgbClr val="35485D"/>
                </a:solidFill>
                <a:latin typeface="Open Sauce"/>
                <a:ea typeface="Open Sauce"/>
                <a:cs typeface="Open Sauce"/>
                <a:sym typeface="Open Sauce"/>
              </a:rPr>
              <a:t>Teaching Assistants are least effective when they are used as a replacement for the teacher or are permanently attached to the same pupils throughout lessons. Research from the Education Endowment Foundation shows that this can reduce pupils’ access to high-quality teacher instruction and increase reliance on adult support. When TAs are deployed without clear planning, preparation time, or shared understanding of lesson goals, support often becomes reactive and can unintentionally limit pupils’ independence and progress.</a:t>
            </a:r>
          </a:p>
        </p:txBody>
      </p:sp>
      <p:sp>
        <p:nvSpPr>
          <p:cNvPr name="TextBox 23" id="23"/>
          <p:cNvSpPr txBox="true"/>
          <p:nvPr/>
        </p:nvSpPr>
        <p:spPr>
          <a:xfrm rot="0">
            <a:off x="2134997" y="9425054"/>
            <a:ext cx="14370546" cy="459740"/>
          </a:xfrm>
          <a:prstGeom prst="rect">
            <a:avLst/>
          </a:prstGeom>
        </p:spPr>
        <p:txBody>
          <a:bodyPr anchor="t" rtlCol="false" tIns="0" lIns="0" bIns="0" rIns="0">
            <a:spAutoFit/>
          </a:bodyPr>
          <a:lstStyle/>
          <a:p>
            <a:pPr algn="ctr">
              <a:lnSpc>
                <a:spcPts val="3519"/>
              </a:lnSpc>
              <a:spcBef>
                <a:spcPct val="0"/>
              </a:spcBef>
            </a:pPr>
            <a:r>
              <a:rPr lang="en-US" b="true" sz="3199" i="true">
                <a:solidFill>
                  <a:srgbClr val="35485D"/>
                </a:solidFill>
                <a:latin typeface="Open Sauce Bold Italics"/>
                <a:ea typeface="Open Sauce Bold Italics"/>
                <a:cs typeface="Open Sauce Bold Italics"/>
                <a:sym typeface="Open Sauce Bold Italics"/>
              </a:rPr>
              <a:t>“TAs should add value to teaching, not act as an alternative to it.” – EEF</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88A3B5"/>
        </a:solidFill>
      </p:bgPr>
    </p:bg>
    <p:spTree>
      <p:nvGrpSpPr>
        <p:cNvPr id="1" name=""/>
        <p:cNvGrpSpPr/>
        <p:nvPr/>
      </p:nvGrpSpPr>
      <p:grpSpPr>
        <a:xfrm>
          <a:off x="0" y="0"/>
          <a:ext cx="0" cy="0"/>
          <a:chOff x="0" y="0"/>
          <a:chExt cx="0" cy="0"/>
        </a:xfrm>
      </p:grpSpPr>
      <p:sp>
        <p:nvSpPr>
          <p:cNvPr name="Freeform 2" id="2"/>
          <p:cNvSpPr/>
          <p:nvPr/>
        </p:nvSpPr>
        <p:spPr>
          <a:xfrm flipH="false" flipV="true" rot="0">
            <a:off x="-4004366" y="-1041863"/>
            <a:ext cx="8008733" cy="8203567"/>
          </a:xfrm>
          <a:custGeom>
            <a:avLst/>
            <a:gdLst/>
            <a:ahLst/>
            <a:cxnLst/>
            <a:rect r="r" b="b" t="t" l="l"/>
            <a:pathLst>
              <a:path h="8203567" w="8008733">
                <a:moveTo>
                  <a:pt x="0" y="8203568"/>
                </a:moveTo>
                <a:lnTo>
                  <a:pt x="8008732" y="8203568"/>
                </a:lnTo>
                <a:lnTo>
                  <a:pt x="8008732" y="0"/>
                </a:lnTo>
                <a:lnTo>
                  <a:pt x="0" y="0"/>
                </a:lnTo>
                <a:lnTo>
                  <a:pt x="0" y="8203568"/>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1161835">
            <a:off x="-1267694" y="6045212"/>
            <a:ext cx="8043724" cy="8043724"/>
          </a:xfrm>
          <a:custGeom>
            <a:avLst/>
            <a:gdLst/>
            <a:ahLst/>
            <a:cxnLst/>
            <a:rect r="r" b="b" t="t" l="l"/>
            <a:pathLst>
              <a:path h="8043724" w="8043724">
                <a:moveTo>
                  <a:pt x="0" y="0"/>
                </a:moveTo>
                <a:lnTo>
                  <a:pt x="8043723" y="0"/>
                </a:lnTo>
                <a:lnTo>
                  <a:pt x="8043723" y="8043724"/>
                </a:lnTo>
                <a:lnTo>
                  <a:pt x="0" y="8043724"/>
                </a:lnTo>
                <a:lnTo>
                  <a:pt x="0" y="0"/>
                </a:lnTo>
                <a:close/>
              </a:path>
            </a:pathLst>
          </a:custGeom>
          <a:blipFill>
            <a:blip r:embed="rId4">
              <a:alphaModFix amt="5000"/>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9030487" y="-2020416"/>
            <a:ext cx="10162073" cy="12241529"/>
            <a:chOff x="0" y="0"/>
            <a:chExt cx="2596327" cy="3127611"/>
          </a:xfrm>
        </p:grpSpPr>
        <p:sp>
          <p:nvSpPr>
            <p:cNvPr name="Freeform 5" id="5"/>
            <p:cNvSpPr/>
            <p:nvPr/>
          </p:nvSpPr>
          <p:spPr>
            <a:xfrm flipH="false" flipV="false" rot="0">
              <a:off x="0" y="0"/>
              <a:ext cx="2596327" cy="3127611"/>
            </a:xfrm>
            <a:custGeom>
              <a:avLst/>
              <a:gdLst/>
              <a:ahLst/>
              <a:cxnLst/>
              <a:rect r="r" b="b" t="t" l="l"/>
              <a:pathLst>
                <a:path h="3127611" w="2596327">
                  <a:moveTo>
                    <a:pt x="76184" y="0"/>
                  </a:moveTo>
                  <a:lnTo>
                    <a:pt x="2520143" y="0"/>
                  </a:lnTo>
                  <a:cubicBezTo>
                    <a:pt x="2562218" y="0"/>
                    <a:pt x="2596327" y="34109"/>
                    <a:pt x="2596327" y="76184"/>
                  </a:cubicBezTo>
                  <a:lnTo>
                    <a:pt x="2596327" y="3051427"/>
                  </a:lnTo>
                  <a:cubicBezTo>
                    <a:pt x="2596327" y="3093502"/>
                    <a:pt x="2562218" y="3127611"/>
                    <a:pt x="2520143" y="3127611"/>
                  </a:cubicBezTo>
                  <a:lnTo>
                    <a:pt x="76184" y="3127611"/>
                  </a:lnTo>
                  <a:cubicBezTo>
                    <a:pt x="55979" y="3127611"/>
                    <a:pt x="36601" y="3119585"/>
                    <a:pt x="22314" y="3105297"/>
                  </a:cubicBezTo>
                  <a:cubicBezTo>
                    <a:pt x="8027" y="3091010"/>
                    <a:pt x="0" y="3071632"/>
                    <a:pt x="0" y="3051427"/>
                  </a:cubicBezTo>
                  <a:lnTo>
                    <a:pt x="0" y="76184"/>
                  </a:lnTo>
                  <a:cubicBezTo>
                    <a:pt x="0" y="34109"/>
                    <a:pt x="34109" y="0"/>
                    <a:pt x="76184" y="0"/>
                  </a:cubicBezTo>
                  <a:close/>
                </a:path>
              </a:pathLst>
            </a:custGeom>
            <a:solidFill>
              <a:srgbClr val="1E3245"/>
            </a:solidFill>
          </p:spPr>
        </p:sp>
        <p:sp>
          <p:nvSpPr>
            <p:cNvPr name="TextBox 6" id="6"/>
            <p:cNvSpPr txBox="true"/>
            <p:nvPr/>
          </p:nvSpPr>
          <p:spPr>
            <a:xfrm>
              <a:off x="0" y="19050"/>
              <a:ext cx="2596327" cy="3108561"/>
            </a:xfrm>
            <a:prstGeom prst="rect">
              <a:avLst/>
            </a:prstGeom>
          </p:spPr>
          <p:txBody>
            <a:bodyPr anchor="ctr" rtlCol="false" tIns="52367" lIns="52367" bIns="52367" rIns="52367"/>
            <a:lstStyle/>
            <a:p>
              <a:pPr algn="ctr">
                <a:lnSpc>
                  <a:spcPts val="1798"/>
                </a:lnSpc>
              </a:pPr>
            </a:p>
          </p:txBody>
        </p:sp>
      </p:grpSp>
      <p:sp>
        <p:nvSpPr>
          <p:cNvPr name="Freeform 7" id="7"/>
          <p:cNvSpPr/>
          <p:nvPr/>
        </p:nvSpPr>
        <p:spPr>
          <a:xfrm flipH="true" flipV="false" rot="0">
            <a:off x="13654459" y="2154207"/>
            <a:ext cx="10012384" cy="10255963"/>
          </a:xfrm>
          <a:custGeom>
            <a:avLst/>
            <a:gdLst/>
            <a:ahLst/>
            <a:cxnLst/>
            <a:rect r="r" b="b" t="t" l="l"/>
            <a:pathLst>
              <a:path h="10255963" w="10012384">
                <a:moveTo>
                  <a:pt x="10012384" y="0"/>
                </a:moveTo>
                <a:lnTo>
                  <a:pt x="0" y="0"/>
                </a:lnTo>
                <a:lnTo>
                  <a:pt x="0" y="10255963"/>
                </a:lnTo>
                <a:lnTo>
                  <a:pt x="10012384" y="10255963"/>
                </a:lnTo>
                <a:lnTo>
                  <a:pt x="10012384"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8" id="8"/>
          <p:cNvGrpSpPr/>
          <p:nvPr/>
        </p:nvGrpSpPr>
        <p:grpSpPr>
          <a:xfrm rot="0">
            <a:off x="9665711" y="397086"/>
            <a:ext cx="10113123" cy="7874257"/>
            <a:chOff x="0" y="0"/>
            <a:chExt cx="2583821" cy="2011809"/>
          </a:xfrm>
        </p:grpSpPr>
        <p:sp>
          <p:nvSpPr>
            <p:cNvPr name="Freeform 9" id="9"/>
            <p:cNvSpPr/>
            <p:nvPr/>
          </p:nvSpPr>
          <p:spPr>
            <a:xfrm flipH="false" flipV="false" rot="0">
              <a:off x="0" y="0"/>
              <a:ext cx="2583821" cy="2011809"/>
            </a:xfrm>
            <a:custGeom>
              <a:avLst/>
              <a:gdLst/>
              <a:ahLst/>
              <a:cxnLst/>
              <a:rect r="r" b="b" t="t" l="l"/>
              <a:pathLst>
                <a:path h="2011809" w="2583821">
                  <a:moveTo>
                    <a:pt x="76553" y="0"/>
                  </a:moveTo>
                  <a:lnTo>
                    <a:pt x="2507268" y="0"/>
                  </a:lnTo>
                  <a:cubicBezTo>
                    <a:pt x="2527571" y="0"/>
                    <a:pt x="2547043" y="8065"/>
                    <a:pt x="2561399" y="22422"/>
                  </a:cubicBezTo>
                  <a:cubicBezTo>
                    <a:pt x="2575756" y="36778"/>
                    <a:pt x="2583821" y="56250"/>
                    <a:pt x="2583821" y="76553"/>
                  </a:cubicBezTo>
                  <a:lnTo>
                    <a:pt x="2583821" y="1935256"/>
                  </a:lnTo>
                  <a:cubicBezTo>
                    <a:pt x="2583821" y="1955559"/>
                    <a:pt x="2575756" y="1975030"/>
                    <a:pt x="2561399" y="1989387"/>
                  </a:cubicBezTo>
                  <a:cubicBezTo>
                    <a:pt x="2547043" y="2003743"/>
                    <a:pt x="2527571" y="2011809"/>
                    <a:pt x="2507268" y="2011809"/>
                  </a:cubicBezTo>
                  <a:lnTo>
                    <a:pt x="76553" y="2011809"/>
                  </a:lnTo>
                  <a:cubicBezTo>
                    <a:pt x="56250" y="2011809"/>
                    <a:pt x="36778" y="2003743"/>
                    <a:pt x="22422" y="1989387"/>
                  </a:cubicBezTo>
                  <a:cubicBezTo>
                    <a:pt x="8065" y="1975030"/>
                    <a:pt x="0" y="1955559"/>
                    <a:pt x="0" y="1935256"/>
                  </a:cubicBezTo>
                  <a:lnTo>
                    <a:pt x="0" y="76553"/>
                  </a:lnTo>
                  <a:cubicBezTo>
                    <a:pt x="0" y="56250"/>
                    <a:pt x="8065" y="36778"/>
                    <a:pt x="22422" y="22422"/>
                  </a:cubicBezTo>
                  <a:cubicBezTo>
                    <a:pt x="36778" y="8065"/>
                    <a:pt x="56250" y="0"/>
                    <a:pt x="76553" y="0"/>
                  </a:cubicBezTo>
                  <a:close/>
                </a:path>
              </a:pathLst>
            </a:custGeom>
            <a:solidFill>
              <a:srgbClr val="E3DFDD"/>
            </a:solidFill>
          </p:spPr>
        </p:sp>
        <p:sp>
          <p:nvSpPr>
            <p:cNvPr name="TextBox 10" id="10"/>
            <p:cNvSpPr txBox="true"/>
            <p:nvPr/>
          </p:nvSpPr>
          <p:spPr>
            <a:xfrm>
              <a:off x="0" y="19050"/>
              <a:ext cx="2583821" cy="1992759"/>
            </a:xfrm>
            <a:prstGeom prst="rect">
              <a:avLst/>
            </a:prstGeom>
          </p:spPr>
          <p:txBody>
            <a:bodyPr anchor="ctr" rtlCol="false" tIns="52367" lIns="52367" bIns="52367" rIns="52367"/>
            <a:lstStyle/>
            <a:p>
              <a:pPr algn="ctr">
                <a:lnSpc>
                  <a:spcPts val="1798"/>
                </a:lnSpc>
              </a:pPr>
            </a:p>
          </p:txBody>
        </p:sp>
      </p:grpSp>
      <p:sp>
        <p:nvSpPr>
          <p:cNvPr name="Freeform 11" id="11"/>
          <p:cNvSpPr/>
          <p:nvPr/>
        </p:nvSpPr>
        <p:spPr>
          <a:xfrm flipH="false" flipV="false" rot="0">
            <a:off x="10266563" y="786701"/>
            <a:ext cx="794748" cy="794337"/>
          </a:xfrm>
          <a:custGeom>
            <a:avLst/>
            <a:gdLst/>
            <a:ahLst/>
            <a:cxnLst/>
            <a:rect r="r" b="b" t="t" l="l"/>
            <a:pathLst>
              <a:path h="794337" w="794748">
                <a:moveTo>
                  <a:pt x="0" y="0"/>
                </a:moveTo>
                <a:lnTo>
                  <a:pt x="794748" y="0"/>
                </a:lnTo>
                <a:lnTo>
                  <a:pt x="794748" y="794337"/>
                </a:lnTo>
                <a:lnTo>
                  <a:pt x="0" y="794337"/>
                </a:lnTo>
                <a:lnTo>
                  <a:pt x="0" y="0"/>
                </a:lnTo>
                <a:close/>
              </a:path>
            </a:pathLst>
          </a:custGeom>
          <a:blipFill>
            <a:blip r:embed="rId8">
              <a:extLst>
                <a:ext uri="{96DAC541-7B7A-43D3-8B79-37D633B846F1}">
                  <asvg:svgBlip xmlns:asvg="http://schemas.microsoft.com/office/drawing/2016/SVG/main" r:embed="rId9"/>
                </a:ext>
              </a:extLst>
            </a:blip>
            <a:stretch>
              <a:fillRect l="0" t="0" r="-760962" b="-761408"/>
            </a:stretch>
          </a:blipFill>
        </p:spPr>
      </p:sp>
      <p:sp>
        <p:nvSpPr>
          <p:cNvPr name="Freeform 12" id="12"/>
          <p:cNvSpPr/>
          <p:nvPr/>
        </p:nvSpPr>
        <p:spPr>
          <a:xfrm flipH="false" flipV="false" rot="0">
            <a:off x="10266563" y="3291063"/>
            <a:ext cx="794748" cy="794337"/>
          </a:xfrm>
          <a:custGeom>
            <a:avLst/>
            <a:gdLst/>
            <a:ahLst/>
            <a:cxnLst/>
            <a:rect r="r" b="b" t="t" l="l"/>
            <a:pathLst>
              <a:path h="794337" w="794748">
                <a:moveTo>
                  <a:pt x="0" y="0"/>
                </a:moveTo>
                <a:lnTo>
                  <a:pt x="794748" y="0"/>
                </a:lnTo>
                <a:lnTo>
                  <a:pt x="794748" y="794336"/>
                </a:lnTo>
                <a:lnTo>
                  <a:pt x="0" y="794336"/>
                </a:lnTo>
                <a:lnTo>
                  <a:pt x="0" y="0"/>
                </a:lnTo>
                <a:close/>
              </a:path>
            </a:pathLst>
          </a:custGeom>
          <a:blipFill>
            <a:blip r:embed="rId8">
              <a:extLst>
                <a:ext uri="{96DAC541-7B7A-43D3-8B79-37D633B846F1}">
                  <asvg:svgBlip xmlns:asvg="http://schemas.microsoft.com/office/drawing/2016/SVG/main" r:embed="rId9"/>
                </a:ext>
              </a:extLst>
            </a:blip>
            <a:stretch>
              <a:fillRect l="0" t="0" r="-760962" b="-761408"/>
            </a:stretch>
          </a:blipFill>
        </p:spPr>
      </p:sp>
      <p:sp>
        <p:nvSpPr>
          <p:cNvPr name="Freeform 13" id="13"/>
          <p:cNvSpPr/>
          <p:nvPr/>
        </p:nvSpPr>
        <p:spPr>
          <a:xfrm flipH="false" flipV="false" rot="0">
            <a:off x="10276174" y="5615273"/>
            <a:ext cx="794748" cy="794337"/>
          </a:xfrm>
          <a:custGeom>
            <a:avLst/>
            <a:gdLst/>
            <a:ahLst/>
            <a:cxnLst/>
            <a:rect r="r" b="b" t="t" l="l"/>
            <a:pathLst>
              <a:path h="794337" w="794748">
                <a:moveTo>
                  <a:pt x="0" y="0"/>
                </a:moveTo>
                <a:lnTo>
                  <a:pt x="794748" y="0"/>
                </a:lnTo>
                <a:lnTo>
                  <a:pt x="794748" y="794336"/>
                </a:lnTo>
                <a:lnTo>
                  <a:pt x="0" y="794336"/>
                </a:lnTo>
                <a:lnTo>
                  <a:pt x="0" y="0"/>
                </a:lnTo>
                <a:close/>
              </a:path>
            </a:pathLst>
          </a:custGeom>
          <a:blipFill>
            <a:blip r:embed="rId8">
              <a:extLst>
                <a:ext uri="{96DAC541-7B7A-43D3-8B79-37D633B846F1}">
                  <asvg:svgBlip xmlns:asvg="http://schemas.microsoft.com/office/drawing/2016/SVG/main" r:embed="rId9"/>
                </a:ext>
              </a:extLst>
            </a:blip>
            <a:stretch>
              <a:fillRect l="0" t="0" r="-760962" b="-761408"/>
            </a:stretch>
          </a:blipFill>
        </p:spPr>
      </p:sp>
      <p:sp>
        <p:nvSpPr>
          <p:cNvPr name="Freeform 14" id="14"/>
          <p:cNvSpPr/>
          <p:nvPr/>
        </p:nvSpPr>
        <p:spPr>
          <a:xfrm flipH="false" flipV="false" rot="0">
            <a:off x="6805960" y="153458"/>
            <a:ext cx="1824476" cy="1824476"/>
          </a:xfrm>
          <a:custGeom>
            <a:avLst/>
            <a:gdLst/>
            <a:ahLst/>
            <a:cxnLst/>
            <a:rect r="r" b="b" t="t" l="l"/>
            <a:pathLst>
              <a:path h="1824476" w="1824476">
                <a:moveTo>
                  <a:pt x="0" y="0"/>
                </a:moveTo>
                <a:lnTo>
                  <a:pt x="1824477" y="0"/>
                </a:lnTo>
                <a:lnTo>
                  <a:pt x="1824477" y="1824476"/>
                </a:lnTo>
                <a:lnTo>
                  <a:pt x="0" y="1824476"/>
                </a:lnTo>
                <a:lnTo>
                  <a:pt x="0" y="0"/>
                </a:lnTo>
                <a:close/>
              </a:path>
            </a:pathLst>
          </a:custGeom>
          <a:blipFill>
            <a:blip r:embed="rId10"/>
            <a:stretch>
              <a:fillRect l="0" t="0" r="0" b="0"/>
            </a:stretch>
          </a:blipFill>
        </p:spPr>
      </p:sp>
      <p:sp>
        <p:nvSpPr>
          <p:cNvPr name="TextBox 15" id="15"/>
          <p:cNvSpPr txBox="true"/>
          <p:nvPr/>
        </p:nvSpPr>
        <p:spPr>
          <a:xfrm rot="0">
            <a:off x="464409" y="1753282"/>
            <a:ext cx="8301665" cy="1416050"/>
          </a:xfrm>
          <a:prstGeom prst="rect">
            <a:avLst/>
          </a:prstGeom>
        </p:spPr>
        <p:txBody>
          <a:bodyPr anchor="t" rtlCol="false" tIns="0" lIns="0" bIns="0" rIns="0">
            <a:spAutoFit/>
          </a:bodyPr>
          <a:lstStyle/>
          <a:p>
            <a:pPr algn="ctr" marL="0" indent="0" lvl="0">
              <a:lnSpc>
                <a:spcPts val="5500"/>
              </a:lnSpc>
            </a:pPr>
            <a:r>
              <a:rPr lang="en-US" b="true" sz="5000">
                <a:solidFill>
                  <a:srgbClr val="1E3245"/>
                </a:solidFill>
                <a:latin typeface="Open Sauce Bold"/>
                <a:ea typeface="Open Sauce Bold"/>
                <a:cs typeface="Open Sauce Bold"/>
                <a:sym typeface="Open Sauce Bold"/>
              </a:rPr>
              <a:t>How TAs make the biggest difference</a:t>
            </a:r>
          </a:p>
        </p:txBody>
      </p:sp>
      <p:sp>
        <p:nvSpPr>
          <p:cNvPr name="TextBox 16" id="16"/>
          <p:cNvSpPr txBox="true"/>
          <p:nvPr/>
        </p:nvSpPr>
        <p:spPr>
          <a:xfrm rot="0">
            <a:off x="466696" y="3487950"/>
            <a:ext cx="8220890" cy="6345555"/>
          </a:xfrm>
          <a:prstGeom prst="rect">
            <a:avLst/>
          </a:prstGeom>
        </p:spPr>
        <p:txBody>
          <a:bodyPr anchor="t" rtlCol="false" tIns="0" lIns="0" bIns="0" rIns="0">
            <a:spAutoFit/>
          </a:bodyPr>
          <a:lstStyle/>
          <a:p>
            <a:pPr algn="l">
              <a:lnSpc>
                <a:spcPts val="2640"/>
              </a:lnSpc>
            </a:pPr>
            <a:r>
              <a:rPr lang="en-US" sz="2400">
                <a:solidFill>
                  <a:srgbClr val="1E3245"/>
                </a:solidFill>
                <a:latin typeface="Open Sauce"/>
                <a:ea typeface="Open Sauce"/>
                <a:cs typeface="Open Sauce"/>
                <a:sym typeface="Open Sauce"/>
              </a:rPr>
              <a:t>Th</a:t>
            </a:r>
            <a:r>
              <a:rPr lang="en-US" sz="2400">
                <a:solidFill>
                  <a:srgbClr val="1E3245"/>
                </a:solidFill>
                <a:latin typeface="Open Sauce"/>
                <a:ea typeface="Open Sauce"/>
                <a:cs typeface="Open Sauce"/>
                <a:sym typeface="Open Sauce"/>
              </a:rPr>
              <a:t>e Education Endowment Foundation identifies three key behaviours that have the greatest impact on pupil learning. First, high-quality interactions are essential; effective TAs ask thoughtful questions rather than give answers, prompt pupils to explain their thinking, and encourage them to check strategies so learning is deepened rather than completed quickly. Second, effective TAs scaffold learning instead of spoon-feeding by breaking tasks into manageable steps, using prompts, visuals, or models, and gradually reducing support as pupils gain confidence. Finally, promoting independence is central to impact: TAs encourage pupils to re-read instructions, use classroom resources, and attempt tasks before asking for help, while also knowing when to step away so pupils can think for themselves. Together, these behaviours ensure that support strengthens learning rather than replacing it, reflecting the core principle that if the TA is doing the thinking, the pupil isn’t.</a:t>
            </a:r>
          </a:p>
        </p:txBody>
      </p:sp>
      <p:sp>
        <p:nvSpPr>
          <p:cNvPr name="TextBox 17" id="17"/>
          <p:cNvSpPr txBox="true"/>
          <p:nvPr/>
        </p:nvSpPr>
        <p:spPr>
          <a:xfrm rot="0">
            <a:off x="10217120" y="983588"/>
            <a:ext cx="893633" cy="419613"/>
          </a:xfrm>
          <a:prstGeom prst="rect">
            <a:avLst/>
          </a:prstGeom>
        </p:spPr>
        <p:txBody>
          <a:bodyPr anchor="t" rtlCol="false" tIns="0" lIns="0" bIns="0" rIns="0">
            <a:spAutoFit/>
          </a:bodyPr>
          <a:lstStyle/>
          <a:p>
            <a:pPr algn="ctr">
              <a:lnSpc>
                <a:spcPts val="3243"/>
              </a:lnSpc>
            </a:pPr>
            <a:r>
              <a:rPr lang="en-US" b="true" sz="2948">
                <a:solidFill>
                  <a:srgbClr val="7F8163"/>
                </a:solidFill>
                <a:latin typeface="Open Sauce Bold"/>
                <a:ea typeface="Open Sauce Bold"/>
                <a:cs typeface="Open Sauce Bold"/>
                <a:sym typeface="Open Sauce Bold"/>
              </a:rPr>
              <a:t>01</a:t>
            </a:r>
          </a:p>
        </p:txBody>
      </p:sp>
      <p:sp>
        <p:nvSpPr>
          <p:cNvPr name="TextBox 18" id="18"/>
          <p:cNvSpPr txBox="true"/>
          <p:nvPr/>
        </p:nvSpPr>
        <p:spPr>
          <a:xfrm rot="0">
            <a:off x="11463063" y="1002638"/>
            <a:ext cx="4523112" cy="356870"/>
          </a:xfrm>
          <a:prstGeom prst="rect">
            <a:avLst/>
          </a:prstGeom>
        </p:spPr>
        <p:txBody>
          <a:bodyPr anchor="t" rtlCol="false" tIns="0" lIns="0" bIns="0" rIns="0">
            <a:spAutoFit/>
          </a:bodyPr>
          <a:lstStyle/>
          <a:p>
            <a:pPr algn="l">
              <a:lnSpc>
                <a:spcPts val="2860"/>
              </a:lnSpc>
            </a:pPr>
            <a:r>
              <a:rPr lang="en-US" sz="2600" b="true">
                <a:solidFill>
                  <a:srgbClr val="7F8163"/>
                </a:solidFill>
                <a:latin typeface="Open Sauce Bold"/>
                <a:ea typeface="Open Sauce Bold"/>
                <a:cs typeface="Open Sauce Bold"/>
                <a:sym typeface="Open Sauce Bold"/>
              </a:rPr>
              <a:t>High-quality Interactions</a:t>
            </a:r>
          </a:p>
        </p:txBody>
      </p:sp>
      <p:sp>
        <p:nvSpPr>
          <p:cNvPr name="TextBox 19" id="19"/>
          <p:cNvSpPr txBox="true"/>
          <p:nvPr/>
        </p:nvSpPr>
        <p:spPr>
          <a:xfrm rot="0">
            <a:off x="11463063" y="1431834"/>
            <a:ext cx="6004868" cy="1228090"/>
          </a:xfrm>
          <a:prstGeom prst="rect">
            <a:avLst/>
          </a:prstGeom>
        </p:spPr>
        <p:txBody>
          <a:bodyPr anchor="t" rtlCol="false" tIns="0" lIns="0" bIns="0" rIns="0">
            <a:spAutoFit/>
          </a:bodyPr>
          <a:lstStyle/>
          <a:p>
            <a:pPr algn="l" marL="474979" indent="-237490" lvl="1">
              <a:lnSpc>
                <a:spcPts val="2419"/>
              </a:lnSpc>
              <a:buFont typeface="Arial"/>
              <a:buChar char="•"/>
            </a:pPr>
            <a:r>
              <a:rPr lang="en-US" sz="2199">
                <a:solidFill>
                  <a:srgbClr val="35485D"/>
                </a:solidFill>
                <a:latin typeface="Open Sauce"/>
                <a:ea typeface="Open Sauce"/>
                <a:cs typeface="Open Sauce"/>
                <a:sym typeface="Open Sauce"/>
              </a:rPr>
              <a:t>Asking qu</a:t>
            </a:r>
            <a:r>
              <a:rPr lang="en-US" sz="2199">
                <a:solidFill>
                  <a:srgbClr val="35485D"/>
                </a:solidFill>
                <a:latin typeface="Open Sauce"/>
                <a:ea typeface="Open Sauce"/>
                <a:cs typeface="Open Sauce"/>
                <a:sym typeface="Open Sauce"/>
              </a:rPr>
              <a:t>estions, not giving answers</a:t>
            </a:r>
          </a:p>
          <a:p>
            <a:pPr algn="l" marL="474979" indent="-237490" lvl="1">
              <a:lnSpc>
                <a:spcPts val="2419"/>
              </a:lnSpc>
              <a:buFont typeface="Arial"/>
              <a:buChar char="•"/>
            </a:pPr>
            <a:r>
              <a:rPr lang="en-US" sz="2199">
                <a:solidFill>
                  <a:srgbClr val="35485D"/>
                </a:solidFill>
                <a:latin typeface="Open Sauce"/>
                <a:ea typeface="Open Sauce"/>
                <a:cs typeface="Open Sauce"/>
                <a:sym typeface="Open Sauce"/>
              </a:rPr>
              <a:t>Prompting pupils to explain their thinking</a:t>
            </a:r>
          </a:p>
          <a:p>
            <a:pPr algn="l" marL="474979" indent="-237490" lvl="1">
              <a:lnSpc>
                <a:spcPts val="2419"/>
              </a:lnSpc>
              <a:buFont typeface="Arial"/>
              <a:buChar char="•"/>
            </a:pPr>
            <a:r>
              <a:rPr lang="en-US" sz="2199">
                <a:solidFill>
                  <a:srgbClr val="35485D"/>
                </a:solidFill>
                <a:latin typeface="Open Sauce"/>
                <a:ea typeface="Open Sauce"/>
                <a:cs typeface="Open Sauce"/>
                <a:sym typeface="Open Sauce"/>
              </a:rPr>
              <a:t>Encouraging pupils to check strategies</a:t>
            </a:r>
          </a:p>
          <a:p>
            <a:pPr algn="l">
              <a:lnSpc>
                <a:spcPts val="2419"/>
              </a:lnSpc>
            </a:pPr>
          </a:p>
        </p:txBody>
      </p:sp>
      <p:sp>
        <p:nvSpPr>
          <p:cNvPr name="TextBox 20" id="20"/>
          <p:cNvSpPr txBox="true"/>
          <p:nvPr/>
        </p:nvSpPr>
        <p:spPr>
          <a:xfrm rot="0">
            <a:off x="10236343" y="3487950"/>
            <a:ext cx="874410" cy="419613"/>
          </a:xfrm>
          <a:prstGeom prst="rect">
            <a:avLst/>
          </a:prstGeom>
        </p:spPr>
        <p:txBody>
          <a:bodyPr anchor="t" rtlCol="false" tIns="0" lIns="0" bIns="0" rIns="0">
            <a:spAutoFit/>
          </a:bodyPr>
          <a:lstStyle/>
          <a:p>
            <a:pPr algn="ctr">
              <a:lnSpc>
                <a:spcPts val="3243"/>
              </a:lnSpc>
            </a:pPr>
            <a:r>
              <a:rPr lang="en-US" b="true" sz="2948">
                <a:solidFill>
                  <a:srgbClr val="7F8163"/>
                </a:solidFill>
                <a:latin typeface="Open Sauce Bold"/>
                <a:ea typeface="Open Sauce Bold"/>
                <a:cs typeface="Open Sauce Bold"/>
                <a:sym typeface="Open Sauce Bold"/>
              </a:rPr>
              <a:t>02</a:t>
            </a:r>
          </a:p>
        </p:txBody>
      </p:sp>
      <p:sp>
        <p:nvSpPr>
          <p:cNvPr name="TextBox 21" id="21"/>
          <p:cNvSpPr txBox="true"/>
          <p:nvPr/>
        </p:nvSpPr>
        <p:spPr>
          <a:xfrm rot="0">
            <a:off x="11463063" y="3390809"/>
            <a:ext cx="5485175" cy="356870"/>
          </a:xfrm>
          <a:prstGeom prst="rect">
            <a:avLst/>
          </a:prstGeom>
        </p:spPr>
        <p:txBody>
          <a:bodyPr anchor="t" rtlCol="false" tIns="0" lIns="0" bIns="0" rIns="0">
            <a:spAutoFit/>
          </a:bodyPr>
          <a:lstStyle/>
          <a:p>
            <a:pPr algn="l">
              <a:lnSpc>
                <a:spcPts val="2860"/>
              </a:lnSpc>
            </a:pPr>
            <a:r>
              <a:rPr lang="en-US" sz="2600" b="true">
                <a:solidFill>
                  <a:srgbClr val="7F8163"/>
                </a:solidFill>
                <a:latin typeface="Open Sauce Bold"/>
                <a:ea typeface="Open Sauce Bold"/>
                <a:cs typeface="Open Sauce Bold"/>
                <a:sym typeface="Open Sauce Bold"/>
              </a:rPr>
              <a:t>Scaffolding, not spoon feeding</a:t>
            </a:r>
          </a:p>
        </p:txBody>
      </p:sp>
      <p:sp>
        <p:nvSpPr>
          <p:cNvPr name="TextBox 22" id="22"/>
          <p:cNvSpPr txBox="true"/>
          <p:nvPr/>
        </p:nvSpPr>
        <p:spPr>
          <a:xfrm rot="0">
            <a:off x="11413745" y="3821581"/>
            <a:ext cx="4779042" cy="1228090"/>
          </a:xfrm>
          <a:prstGeom prst="rect">
            <a:avLst/>
          </a:prstGeom>
        </p:spPr>
        <p:txBody>
          <a:bodyPr anchor="t" rtlCol="false" tIns="0" lIns="0" bIns="0" rIns="0">
            <a:spAutoFit/>
          </a:bodyPr>
          <a:lstStyle/>
          <a:p>
            <a:pPr algn="l" marL="474979" indent="-237490" lvl="1">
              <a:lnSpc>
                <a:spcPts val="2419"/>
              </a:lnSpc>
              <a:buFont typeface="Arial"/>
              <a:buChar char="•"/>
            </a:pPr>
            <a:r>
              <a:rPr lang="en-US" sz="2199">
                <a:solidFill>
                  <a:srgbClr val="35485D"/>
                </a:solidFill>
                <a:latin typeface="Open Sauce"/>
                <a:ea typeface="Open Sauce"/>
                <a:cs typeface="Open Sauce"/>
                <a:sym typeface="Open Sauce"/>
              </a:rPr>
              <a:t>B</a:t>
            </a:r>
            <a:r>
              <a:rPr lang="en-US" sz="2199">
                <a:solidFill>
                  <a:srgbClr val="35485D"/>
                </a:solidFill>
                <a:latin typeface="Open Sauce"/>
                <a:ea typeface="Open Sauce"/>
                <a:cs typeface="Open Sauce"/>
                <a:sym typeface="Open Sauce"/>
              </a:rPr>
              <a:t>reaking tasks into steps</a:t>
            </a:r>
          </a:p>
          <a:p>
            <a:pPr algn="l" marL="474979" indent="-237490" lvl="1">
              <a:lnSpc>
                <a:spcPts val="2419"/>
              </a:lnSpc>
              <a:buFont typeface="Arial"/>
              <a:buChar char="•"/>
            </a:pPr>
            <a:r>
              <a:rPr lang="en-US" sz="2199">
                <a:solidFill>
                  <a:srgbClr val="35485D"/>
                </a:solidFill>
                <a:latin typeface="Open Sauce"/>
                <a:ea typeface="Open Sauce"/>
                <a:cs typeface="Open Sauce"/>
                <a:sym typeface="Open Sauce"/>
              </a:rPr>
              <a:t>Using prompts, visuals, models</a:t>
            </a:r>
          </a:p>
          <a:p>
            <a:pPr algn="l" marL="474979" indent="-237490" lvl="1">
              <a:lnSpc>
                <a:spcPts val="2419"/>
              </a:lnSpc>
              <a:buFont typeface="Arial"/>
              <a:buChar char="•"/>
            </a:pPr>
            <a:r>
              <a:rPr lang="en-US" sz="2199">
                <a:solidFill>
                  <a:srgbClr val="35485D"/>
                </a:solidFill>
                <a:latin typeface="Open Sauce"/>
                <a:ea typeface="Open Sauce"/>
                <a:cs typeface="Open Sauce"/>
                <a:sym typeface="Open Sauce"/>
              </a:rPr>
              <a:t>Gradually removing support</a:t>
            </a:r>
          </a:p>
          <a:p>
            <a:pPr algn="l">
              <a:lnSpc>
                <a:spcPts val="2419"/>
              </a:lnSpc>
            </a:pPr>
          </a:p>
        </p:txBody>
      </p:sp>
      <p:sp>
        <p:nvSpPr>
          <p:cNvPr name="TextBox 23" id="23"/>
          <p:cNvSpPr txBox="true"/>
          <p:nvPr/>
        </p:nvSpPr>
        <p:spPr>
          <a:xfrm rot="0">
            <a:off x="10236343" y="5812160"/>
            <a:ext cx="932079" cy="419613"/>
          </a:xfrm>
          <a:prstGeom prst="rect">
            <a:avLst/>
          </a:prstGeom>
        </p:spPr>
        <p:txBody>
          <a:bodyPr anchor="t" rtlCol="false" tIns="0" lIns="0" bIns="0" rIns="0">
            <a:spAutoFit/>
          </a:bodyPr>
          <a:lstStyle/>
          <a:p>
            <a:pPr algn="ctr">
              <a:lnSpc>
                <a:spcPts val="3243"/>
              </a:lnSpc>
            </a:pPr>
            <a:r>
              <a:rPr lang="en-US" b="true" sz="2948">
                <a:solidFill>
                  <a:srgbClr val="7F8163"/>
                </a:solidFill>
                <a:latin typeface="Open Sauce Bold"/>
                <a:ea typeface="Open Sauce Bold"/>
                <a:cs typeface="Open Sauce Bold"/>
                <a:sym typeface="Open Sauce Bold"/>
              </a:rPr>
              <a:t>03</a:t>
            </a:r>
          </a:p>
        </p:txBody>
      </p:sp>
      <p:sp>
        <p:nvSpPr>
          <p:cNvPr name="TextBox 24" id="24"/>
          <p:cNvSpPr txBox="true"/>
          <p:nvPr/>
        </p:nvSpPr>
        <p:spPr>
          <a:xfrm rot="0">
            <a:off x="11463063" y="5887643"/>
            <a:ext cx="4382792" cy="356870"/>
          </a:xfrm>
          <a:prstGeom prst="rect">
            <a:avLst/>
          </a:prstGeom>
        </p:spPr>
        <p:txBody>
          <a:bodyPr anchor="t" rtlCol="false" tIns="0" lIns="0" bIns="0" rIns="0">
            <a:spAutoFit/>
          </a:bodyPr>
          <a:lstStyle/>
          <a:p>
            <a:pPr algn="l">
              <a:lnSpc>
                <a:spcPts val="2860"/>
              </a:lnSpc>
            </a:pPr>
            <a:r>
              <a:rPr lang="en-US" sz="2600" b="true">
                <a:solidFill>
                  <a:srgbClr val="7F8163"/>
                </a:solidFill>
                <a:latin typeface="Open Sauce Bold"/>
                <a:ea typeface="Open Sauce Bold"/>
                <a:cs typeface="Open Sauce Bold"/>
                <a:sym typeface="Open Sauce Bold"/>
              </a:rPr>
              <a:t>Promote Independence </a:t>
            </a:r>
          </a:p>
        </p:txBody>
      </p:sp>
      <p:sp>
        <p:nvSpPr>
          <p:cNvPr name="TextBox 25" id="25"/>
          <p:cNvSpPr txBox="true"/>
          <p:nvPr/>
        </p:nvSpPr>
        <p:spPr>
          <a:xfrm rot="0">
            <a:off x="11463063" y="6250822"/>
            <a:ext cx="6947076" cy="1532890"/>
          </a:xfrm>
          <a:prstGeom prst="rect">
            <a:avLst/>
          </a:prstGeom>
        </p:spPr>
        <p:txBody>
          <a:bodyPr anchor="t" rtlCol="false" tIns="0" lIns="0" bIns="0" rIns="0">
            <a:spAutoFit/>
          </a:bodyPr>
          <a:lstStyle/>
          <a:p>
            <a:pPr algn="l">
              <a:lnSpc>
                <a:spcPts val="2419"/>
              </a:lnSpc>
            </a:pPr>
            <a:r>
              <a:rPr lang="en-US" sz="2199">
                <a:solidFill>
                  <a:srgbClr val="35485D"/>
                </a:solidFill>
                <a:latin typeface="Open Sauce"/>
                <a:ea typeface="Open Sauce"/>
                <a:cs typeface="Open Sauce"/>
                <a:sym typeface="Open Sauce"/>
              </a:rPr>
              <a:t>Encouraging pupils to:</a:t>
            </a:r>
          </a:p>
          <a:p>
            <a:pPr algn="l" marL="474979" indent="-237490" lvl="1">
              <a:lnSpc>
                <a:spcPts val="2419"/>
              </a:lnSpc>
              <a:buFont typeface="Arial"/>
              <a:buChar char="•"/>
            </a:pPr>
            <a:r>
              <a:rPr lang="en-US" sz="2199">
                <a:solidFill>
                  <a:srgbClr val="35485D"/>
                </a:solidFill>
                <a:latin typeface="Open Sauce"/>
                <a:ea typeface="Open Sauce"/>
                <a:cs typeface="Open Sauce"/>
                <a:sym typeface="Open Sauce"/>
              </a:rPr>
              <a:t>Re-read</a:t>
            </a:r>
          </a:p>
          <a:p>
            <a:pPr algn="l" marL="474979" indent="-237490" lvl="1">
              <a:lnSpc>
                <a:spcPts val="2419"/>
              </a:lnSpc>
              <a:buFont typeface="Arial"/>
              <a:buChar char="•"/>
            </a:pPr>
            <a:r>
              <a:rPr lang="en-US" sz="2199">
                <a:solidFill>
                  <a:srgbClr val="35485D"/>
                </a:solidFill>
                <a:latin typeface="Open Sauce"/>
                <a:ea typeface="Open Sauce"/>
                <a:cs typeface="Open Sauce"/>
                <a:sym typeface="Open Sauce"/>
              </a:rPr>
              <a:t>Use resources</a:t>
            </a:r>
          </a:p>
          <a:p>
            <a:pPr algn="l" marL="474979" indent="-237490" lvl="1">
              <a:lnSpc>
                <a:spcPts val="2419"/>
              </a:lnSpc>
              <a:buFont typeface="Arial"/>
              <a:buChar char="•"/>
            </a:pPr>
            <a:r>
              <a:rPr lang="en-US" sz="2199">
                <a:solidFill>
                  <a:srgbClr val="35485D"/>
                </a:solidFill>
                <a:latin typeface="Open Sauce"/>
                <a:ea typeface="Open Sauce"/>
                <a:cs typeface="Open Sauce"/>
                <a:sym typeface="Open Sauce"/>
              </a:rPr>
              <a:t>Try before asking</a:t>
            </a:r>
          </a:p>
          <a:p>
            <a:pPr algn="l">
              <a:lnSpc>
                <a:spcPts val="2419"/>
              </a:lnSpc>
            </a:pPr>
          </a:p>
        </p:txBody>
      </p:sp>
      <p:sp>
        <p:nvSpPr>
          <p:cNvPr name="TextBox 26" id="26"/>
          <p:cNvSpPr txBox="true"/>
          <p:nvPr/>
        </p:nvSpPr>
        <p:spPr>
          <a:xfrm rot="0">
            <a:off x="9921463" y="8719417"/>
            <a:ext cx="7546467" cy="857250"/>
          </a:xfrm>
          <a:prstGeom prst="rect">
            <a:avLst/>
          </a:prstGeom>
        </p:spPr>
        <p:txBody>
          <a:bodyPr anchor="t" rtlCol="false" tIns="0" lIns="0" bIns="0" rIns="0">
            <a:spAutoFit/>
          </a:bodyPr>
          <a:lstStyle/>
          <a:p>
            <a:pPr algn="ctr">
              <a:lnSpc>
                <a:spcPts val="3300"/>
              </a:lnSpc>
              <a:spcBef>
                <a:spcPct val="0"/>
              </a:spcBef>
            </a:pPr>
            <a:r>
              <a:rPr lang="en-US" b="true" sz="3000" i="true">
                <a:solidFill>
                  <a:srgbClr val="ECE0D0"/>
                </a:solidFill>
                <a:latin typeface="Open Sauce Bold Italics"/>
                <a:ea typeface="Open Sauce Bold Italics"/>
                <a:cs typeface="Open Sauce Bold Italics"/>
                <a:sym typeface="Open Sauce Bold Italics"/>
              </a:rPr>
              <a:t>GOLDEN RULE: </a:t>
            </a:r>
            <a:r>
              <a:rPr lang="en-US" b="true" sz="3000" i="true">
                <a:solidFill>
                  <a:srgbClr val="ECE0D0"/>
                </a:solidFill>
                <a:latin typeface="Open Sauce Bold Italics"/>
                <a:ea typeface="Open Sauce Bold Italics"/>
                <a:cs typeface="Open Sauce Bold Italics"/>
                <a:sym typeface="Open Sauce Bold Italics"/>
              </a:rPr>
              <a:t>“If the TA is doing the thinking, the pupil isn’t.”</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88A3B5"/>
        </a:solidFill>
      </p:bgPr>
    </p:bg>
    <p:spTree>
      <p:nvGrpSpPr>
        <p:cNvPr id="1" name=""/>
        <p:cNvGrpSpPr/>
        <p:nvPr/>
      </p:nvGrpSpPr>
      <p:grpSpPr>
        <a:xfrm>
          <a:off x="0" y="0"/>
          <a:ext cx="0" cy="0"/>
          <a:chOff x="0" y="0"/>
          <a:chExt cx="0" cy="0"/>
        </a:xfrm>
      </p:grpSpPr>
      <p:sp>
        <p:nvSpPr>
          <p:cNvPr name="Freeform 2" id="2"/>
          <p:cNvSpPr/>
          <p:nvPr/>
        </p:nvSpPr>
        <p:spPr>
          <a:xfrm flipH="false" flipV="false" rot="1161835">
            <a:off x="-1014240" y="6132137"/>
            <a:ext cx="8424556" cy="8424556"/>
          </a:xfrm>
          <a:custGeom>
            <a:avLst/>
            <a:gdLst/>
            <a:ahLst/>
            <a:cxnLst/>
            <a:rect r="r" b="b" t="t" l="l"/>
            <a:pathLst>
              <a:path h="8424556" w="8424556">
                <a:moveTo>
                  <a:pt x="0" y="0"/>
                </a:moveTo>
                <a:lnTo>
                  <a:pt x="8424556" y="0"/>
                </a:lnTo>
                <a:lnTo>
                  <a:pt x="8424556" y="8424556"/>
                </a:lnTo>
                <a:lnTo>
                  <a:pt x="0" y="8424556"/>
                </a:lnTo>
                <a:lnTo>
                  <a:pt x="0" y="0"/>
                </a:lnTo>
                <a:close/>
              </a:path>
            </a:pathLst>
          </a:custGeom>
          <a:blipFill>
            <a:blip r:embed="rId2">
              <a:alphaModFix amt="5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2187986">
            <a:off x="5652300" y="-3150303"/>
            <a:ext cx="7264131" cy="7264131"/>
          </a:xfrm>
          <a:custGeom>
            <a:avLst/>
            <a:gdLst/>
            <a:ahLst/>
            <a:cxnLst/>
            <a:rect r="r" b="b" t="t" l="l"/>
            <a:pathLst>
              <a:path h="7264131" w="7264131">
                <a:moveTo>
                  <a:pt x="0" y="0"/>
                </a:moveTo>
                <a:lnTo>
                  <a:pt x="7264131" y="0"/>
                </a:lnTo>
                <a:lnTo>
                  <a:pt x="7264131" y="7264131"/>
                </a:lnTo>
                <a:lnTo>
                  <a:pt x="0" y="7264131"/>
                </a:lnTo>
                <a:lnTo>
                  <a:pt x="0" y="0"/>
                </a:lnTo>
                <a:close/>
              </a:path>
            </a:pathLst>
          </a:custGeom>
          <a:blipFill>
            <a:blip r:embed="rId2">
              <a:alphaModFix amt="5000"/>
              <a:extLst>
                <a:ext uri="{96DAC541-7B7A-43D3-8B79-37D633B846F1}">
                  <asvg:svgBlip xmlns:asvg="http://schemas.microsoft.com/office/drawing/2016/SVG/main" r:embed="rId3"/>
                </a:ext>
              </a:extLst>
            </a:blip>
            <a:stretch>
              <a:fillRect l="0" t="0" r="0" b="0"/>
            </a:stretch>
          </a:blipFill>
        </p:spPr>
      </p:sp>
      <p:grpSp>
        <p:nvGrpSpPr>
          <p:cNvPr name="Group 4" id="4"/>
          <p:cNvGrpSpPr/>
          <p:nvPr/>
        </p:nvGrpSpPr>
        <p:grpSpPr>
          <a:xfrm rot="0">
            <a:off x="10696280" y="2642671"/>
            <a:ext cx="6563020" cy="654553"/>
            <a:chOff x="0" y="0"/>
            <a:chExt cx="1676798" cy="167233"/>
          </a:xfrm>
        </p:grpSpPr>
        <p:sp>
          <p:nvSpPr>
            <p:cNvPr name="Freeform 5" id="5"/>
            <p:cNvSpPr/>
            <p:nvPr/>
          </p:nvSpPr>
          <p:spPr>
            <a:xfrm flipH="false" flipV="false" rot="0">
              <a:off x="0" y="0"/>
              <a:ext cx="1676798" cy="167233"/>
            </a:xfrm>
            <a:custGeom>
              <a:avLst/>
              <a:gdLst/>
              <a:ahLst/>
              <a:cxnLst/>
              <a:rect r="r" b="b" t="t" l="l"/>
              <a:pathLst>
                <a:path h="167233" w="1676798">
                  <a:moveTo>
                    <a:pt x="83616" y="0"/>
                  </a:moveTo>
                  <a:lnTo>
                    <a:pt x="1593182" y="0"/>
                  </a:lnTo>
                  <a:cubicBezTo>
                    <a:pt x="1639362" y="0"/>
                    <a:pt x="1676798" y="37436"/>
                    <a:pt x="1676798" y="83616"/>
                  </a:cubicBezTo>
                  <a:lnTo>
                    <a:pt x="1676798" y="83616"/>
                  </a:lnTo>
                  <a:cubicBezTo>
                    <a:pt x="1676798" y="105793"/>
                    <a:pt x="1667989" y="127061"/>
                    <a:pt x="1652307" y="142742"/>
                  </a:cubicBezTo>
                  <a:cubicBezTo>
                    <a:pt x="1636626" y="158423"/>
                    <a:pt x="1615358" y="167233"/>
                    <a:pt x="1593182" y="167233"/>
                  </a:cubicBezTo>
                  <a:lnTo>
                    <a:pt x="83616" y="167233"/>
                  </a:lnTo>
                  <a:cubicBezTo>
                    <a:pt x="37436" y="167233"/>
                    <a:pt x="0" y="129797"/>
                    <a:pt x="0" y="83616"/>
                  </a:cubicBezTo>
                  <a:lnTo>
                    <a:pt x="0" y="83616"/>
                  </a:lnTo>
                  <a:cubicBezTo>
                    <a:pt x="0" y="37436"/>
                    <a:pt x="37436" y="0"/>
                    <a:pt x="83616" y="0"/>
                  </a:cubicBezTo>
                  <a:close/>
                </a:path>
              </a:pathLst>
            </a:custGeom>
            <a:solidFill>
              <a:srgbClr val="E3DFDD"/>
            </a:solidFill>
          </p:spPr>
        </p:sp>
        <p:sp>
          <p:nvSpPr>
            <p:cNvPr name="TextBox 6" id="6"/>
            <p:cNvSpPr txBox="true"/>
            <p:nvPr/>
          </p:nvSpPr>
          <p:spPr>
            <a:xfrm>
              <a:off x="0" y="19050"/>
              <a:ext cx="1676798" cy="148183"/>
            </a:xfrm>
            <a:prstGeom prst="rect">
              <a:avLst/>
            </a:prstGeom>
          </p:spPr>
          <p:txBody>
            <a:bodyPr anchor="ctr" rtlCol="false" tIns="52367" lIns="52367" bIns="52367" rIns="52367"/>
            <a:lstStyle/>
            <a:p>
              <a:pPr algn="ctr">
                <a:lnSpc>
                  <a:spcPts val="1798"/>
                </a:lnSpc>
              </a:pPr>
            </a:p>
          </p:txBody>
        </p:sp>
      </p:grpSp>
      <p:sp>
        <p:nvSpPr>
          <p:cNvPr name="Freeform 7" id="7"/>
          <p:cNvSpPr/>
          <p:nvPr/>
        </p:nvSpPr>
        <p:spPr>
          <a:xfrm flipH="false" flipV="false" rot="0">
            <a:off x="9856140" y="2719835"/>
            <a:ext cx="525862" cy="500226"/>
          </a:xfrm>
          <a:custGeom>
            <a:avLst/>
            <a:gdLst/>
            <a:ahLst/>
            <a:cxnLst/>
            <a:rect r="r" b="b" t="t" l="l"/>
            <a:pathLst>
              <a:path h="500226" w="525862">
                <a:moveTo>
                  <a:pt x="0" y="0"/>
                </a:moveTo>
                <a:lnTo>
                  <a:pt x="525862" y="0"/>
                </a:lnTo>
                <a:lnTo>
                  <a:pt x="525862" y="500226"/>
                </a:lnTo>
                <a:lnTo>
                  <a:pt x="0" y="50022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0">
            <a:off x="9856140" y="4643274"/>
            <a:ext cx="525862" cy="500226"/>
          </a:xfrm>
          <a:custGeom>
            <a:avLst/>
            <a:gdLst/>
            <a:ahLst/>
            <a:cxnLst/>
            <a:rect r="r" b="b" t="t" l="l"/>
            <a:pathLst>
              <a:path h="500226" w="525862">
                <a:moveTo>
                  <a:pt x="0" y="0"/>
                </a:moveTo>
                <a:lnTo>
                  <a:pt x="525862" y="0"/>
                </a:lnTo>
                <a:lnTo>
                  <a:pt x="525862" y="500226"/>
                </a:lnTo>
                <a:lnTo>
                  <a:pt x="0" y="50022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9" id="9"/>
          <p:cNvSpPr/>
          <p:nvPr/>
        </p:nvSpPr>
        <p:spPr>
          <a:xfrm flipH="false" flipV="false" rot="0">
            <a:off x="9856140" y="6580665"/>
            <a:ext cx="525862" cy="500226"/>
          </a:xfrm>
          <a:custGeom>
            <a:avLst/>
            <a:gdLst/>
            <a:ahLst/>
            <a:cxnLst/>
            <a:rect r="r" b="b" t="t" l="l"/>
            <a:pathLst>
              <a:path h="500226" w="525862">
                <a:moveTo>
                  <a:pt x="0" y="0"/>
                </a:moveTo>
                <a:lnTo>
                  <a:pt x="525862" y="0"/>
                </a:lnTo>
                <a:lnTo>
                  <a:pt x="525862" y="500226"/>
                </a:lnTo>
                <a:lnTo>
                  <a:pt x="0" y="50022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10" id="10"/>
          <p:cNvGrpSpPr/>
          <p:nvPr/>
        </p:nvGrpSpPr>
        <p:grpSpPr>
          <a:xfrm rot="0">
            <a:off x="10586960" y="6503502"/>
            <a:ext cx="6563020" cy="654553"/>
            <a:chOff x="0" y="0"/>
            <a:chExt cx="1676798" cy="167233"/>
          </a:xfrm>
        </p:grpSpPr>
        <p:sp>
          <p:nvSpPr>
            <p:cNvPr name="Freeform 11" id="11"/>
            <p:cNvSpPr/>
            <p:nvPr/>
          </p:nvSpPr>
          <p:spPr>
            <a:xfrm flipH="false" flipV="false" rot="0">
              <a:off x="0" y="0"/>
              <a:ext cx="1676798" cy="167233"/>
            </a:xfrm>
            <a:custGeom>
              <a:avLst/>
              <a:gdLst/>
              <a:ahLst/>
              <a:cxnLst/>
              <a:rect r="r" b="b" t="t" l="l"/>
              <a:pathLst>
                <a:path h="167233" w="1676798">
                  <a:moveTo>
                    <a:pt x="83616" y="0"/>
                  </a:moveTo>
                  <a:lnTo>
                    <a:pt x="1593182" y="0"/>
                  </a:lnTo>
                  <a:cubicBezTo>
                    <a:pt x="1639362" y="0"/>
                    <a:pt x="1676798" y="37436"/>
                    <a:pt x="1676798" y="83616"/>
                  </a:cubicBezTo>
                  <a:lnTo>
                    <a:pt x="1676798" y="83616"/>
                  </a:lnTo>
                  <a:cubicBezTo>
                    <a:pt x="1676798" y="105793"/>
                    <a:pt x="1667989" y="127061"/>
                    <a:pt x="1652307" y="142742"/>
                  </a:cubicBezTo>
                  <a:cubicBezTo>
                    <a:pt x="1636626" y="158423"/>
                    <a:pt x="1615358" y="167233"/>
                    <a:pt x="1593182" y="167233"/>
                  </a:cubicBezTo>
                  <a:lnTo>
                    <a:pt x="83616" y="167233"/>
                  </a:lnTo>
                  <a:cubicBezTo>
                    <a:pt x="37436" y="167233"/>
                    <a:pt x="0" y="129797"/>
                    <a:pt x="0" y="83616"/>
                  </a:cubicBezTo>
                  <a:lnTo>
                    <a:pt x="0" y="83616"/>
                  </a:lnTo>
                  <a:cubicBezTo>
                    <a:pt x="0" y="37436"/>
                    <a:pt x="37436" y="0"/>
                    <a:pt x="83616" y="0"/>
                  </a:cubicBezTo>
                  <a:close/>
                </a:path>
              </a:pathLst>
            </a:custGeom>
            <a:solidFill>
              <a:srgbClr val="E3DFDD"/>
            </a:solidFill>
          </p:spPr>
        </p:sp>
        <p:sp>
          <p:nvSpPr>
            <p:cNvPr name="TextBox 12" id="12"/>
            <p:cNvSpPr txBox="true"/>
            <p:nvPr/>
          </p:nvSpPr>
          <p:spPr>
            <a:xfrm>
              <a:off x="0" y="19050"/>
              <a:ext cx="1676798" cy="148183"/>
            </a:xfrm>
            <a:prstGeom prst="rect">
              <a:avLst/>
            </a:prstGeom>
          </p:spPr>
          <p:txBody>
            <a:bodyPr anchor="ctr" rtlCol="false" tIns="52367" lIns="52367" bIns="52367" rIns="52367"/>
            <a:lstStyle/>
            <a:p>
              <a:pPr algn="ctr">
                <a:lnSpc>
                  <a:spcPts val="1798"/>
                </a:lnSpc>
              </a:pPr>
            </a:p>
          </p:txBody>
        </p:sp>
      </p:grpSp>
      <p:sp>
        <p:nvSpPr>
          <p:cNvPr name="Freeform 13" id="13"/>
          <p:cNvSpPr/>
          <p:nvPr/>
        </p:nvSpPr>
        <p:spPr>
          <a:xfrm flipH="true" flipV="false" rot="-295592">
            <a:off x="8758863" y="6553146"/>
            <a:ext cx="12406725" cy="4962690"/>
          </a:xfrm>
          <a:custGeom>
            <a:avLst/>
            <a:gdLst/>
            <a:ahLst/>
            <a:cxnLst/>
            <a:rect r="r" b="b" t="t" l="l"/>
            <a:pathLst>
              <a:path h="4962690" w="12406725">
                <a:moveTo>
                  <a:pt x="12406726" y="0"/>
                </a:moveTo>
                <a:lnTo>
                  <a:pt x="0" y="0"/>
                </a:lnTo>
                <a:lnTo>
                  <a:pt x="0" y="4962690"/>
                </a:lnTo>
                <a:lnTo>
                  <a:pt x="12406726" y="4962690"/>
                </a:lnTo>
                <a:lnTo>
                  <a:pt x="12406726"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4" id="14"/>
          <p:cNvSpPr/>
          <p:nvPr/>
        </p:nvSpPr>
        <p:spPr>
          <a:xfrm flipH="true" flipV="false" rot="9040395">
            <a:off x="-4074938" y="-600507"/>
            <a:ext cx="11192435" cy="4476974"/>
          </a:xfrm>
          <a:custGeom>
            <a:avLst/>
            <a:gdLst/>
            <a:ahLst/>
            <a:cxnLst/>
            <a:rect r="r" b="b" t="t" l="l"/>
            <a:pathLst>
              <a:path h="4476974" w="11192435">
                <a:moveTo>
                  <a:pt x="11192435" y="0"/>
                </a:moveTo>
                <a:lnTo>
                  <a:pt x="0" y="0"/>
                </a:lnTo>
                <a:lnTo>
                  <a:pt x="0" y="4476974"/>
                </a:lnTo>
                <a:lnTo>
                  <a:pt x="11192435" y="4476974"/>
                </a:lnTo>
                <a:lnTo>
                  <a:pt x="11192435"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5" id="15"/>
          <p:cNvSpPr/>
          <p:nvPr/>
        </p:nvSpPr>
        <p:spPr>
          <a:xfrm flipH="false" flipV="false" rot="0">
            <a:off x="16237741" y="192613"/>
            <a:ext cx="1824476" cy="1824476"/>
          </a:xfrm>
          <a:custGeom>
            <a:avLst/>
            <a:gdLst/>
            <a:ahLst/>
            <a:cxnLst/>
            <a:rect r="r" b="b" t="t" l="l"/>
            <a:pathLst>
              <a:path h="1824476" w="1824476">
                <a:moveTo>
                  <a:pt x="0" y="0"/>
                </a:moveTo>
                <a:lnTo>
                  <a:pt x="1824476" y="0"/>
                </a:lnTo>
                <a:lnTo>
                  <a:pt x="1824476" y="1824477"/>
                </a:lnTo>
                <a:lnTo>
                  <a:pt x="0" y="1824477"/>
                </a:lnTo>
                <a:lnTo>
                  <a:pt x="0" y="0"/>
                </a:lnTo>
                <a:close/>
              </a:path>
            </a:pathLst>
          </a:custGeom>
          <a:blipFill>
            <a:blip r:embed="rId8"/>
            <a:stretch>
              <a:fillRect l="0" t="0" r="0" b="0"/>
            </a:stretch>
          </a:blipFill>
        </p:spPr>
      </p:sp>
      <p:sp>
        <p:nvSpPr>
          <p:cNvPr name="TextBox 16" id="16"/>
          <p:cNvSpPr txBox="true"/>
          <p:nvPr/>
        </p:nvSpPr>
        <p:spPr>
          <a:xfrm rot="0">
            <a:off x="10248471" y="6684093"/>
            <a:ext cx="5637326" cy="302895"/>
          </a:xfrm>
          <a:prstGeom prst="rect">
            <a:avLst/>
          </a:prstGeom>
        </p:spPr>
        <p:txBody>
          <a:bodyPr anchor="t" rtlCol="false" tIns="0" lIns="0" bIns="0" rIns="0">
            <a:spAutoFit/>
          </a:bodyPr>
          <a:lstStyle/>
          <a:p>
            <a:pPr algn="ctr">
              <a:lnSpc>
                <a:spcPts val="2310"/>
              </a:lnSpc>
            </a:pPr>
            <a:r>
              <a:rPr lang="en-US" sz="2100" b="true">
                <a:solidFill>
                  <a:srgbClr val="35485D"/>
                </a:solidFill>
                <a:latin typeface="Open Sauce Bold"/>
                <a:ea typeface="Open Sauce Bold"/>
                <a:cs typeface="Open Sauce Bold"/>
                <a:sym typeface="Open Sauce Bold"/>
              </a:rPr>
              <a:t>Receive </a:t>
            </a:r>
            <a:r>
              <a:rPr lang="en-US" b="true" sz="2100">
                <a:solidFill>
                  <a:srgbClr val="35485D"/>
                </a:solidFill>
                <a:latin typeface="Open Sauce Bold"/>
                <a:ea typeface="Open Sauce Bold"/>
                <a:cs typeface="Open Sauce Bold"/>
                <a:sym typeface="Open Sauce Bold"/>
              </a:rPr>
              <a:t>training and feedback</a:t>
            </a:r>
          </a:p>
        </p:txBody>
      </p:sp>
      <p:sp>
        <p:nvSpPr>
          <p:cNvPr name="TextBox 17" id="17"/>
          <p:cNvSpPr txBox="true"/>
          <p:nvPr/>
        </p:nvSpPr>
        <p:spPr>
          <a:xfrm rot="0">
            <a:off x="1340431" y="1683197"/>
            <a:ext cx="7345660" cy="2111375"/>
          </a:xfrm>
          <a:prstGeom prst="rect">
            <a:avLst/>
          </a:prstGeom>
        </p:spPr>
        <p:txBody>
          <a:bodyPr anchor="t" rtlCol="false" tIns="0" lIns="0" bIns="0" rIns="0">
            <a:spAutoFit/>
          </a:bodyPr>
          <a:lstStyle/>
          <a:p>
            <a:pPr algn="ctr" marL="0" indent="0" lvl="0">
              <a:lnSpc>
                <a:spcPts val="5500"/>
              </a:lnSpc>
            </a:pPr>
            <a:r>
              <a:rPr lang="en-US" b="true" sz="5000">
                <a:solidFill>
                  <a:srgbClr val="35485D"/>
                </a:solidFill>
                <a:latin typeface="Open Sauce Bold"/>
                <a:ea typeface="Open Sauce Bold"/>
                <a:cs typeface="Open Sauce Bold"/>
                <a:sym typeface="Open Sauce Bold"/>
              </a:rPr>
              <a:t>The Impact of Small Group &amp; Structured Support</a:t>
            </a:r>
          </a:p>
        </p:txBody>
      </p:sp>
      <p:sp>
        <p:nvSpPr>
          <p:cNvPr name="TextBox 18" id="18"/>
          <p:cNvSpPr txBox="true"/>
          <p:nvPr/>
        </p:nvSpPr>
        <p:spPr>
          <a:xfrm rot="0">
            <a:off x="10826217" y="2802866"/>
            <a:ext cx="6426603" cy="302895"/>
          </a:xfrm>
          <a:prstGeom prst="rect">
            <a:avLst/>
          </a:prstGeom>
        </p:spPr>
        <p:txBody>
          <a:bodyPr anchor="t" rtlCol="false" tIns="0" lIns="0" bIns="0" rIns="0">
            <a:spAutoFit/>
          </a:bodyPr>
          <a:lstStyle/>
          <a:p>
            <a:pPr algn="ctr">
              <a:lnSpc>
                <a:spcPts val="2310"/>
              </a:lnSpc>
              <a:spcBef>
                <a:spcPct val="0"/>
              </a:spcBef>
            </a:pPr>
            <a:r>
              <a:rPr lang="en-US" b="true" sz="2100">
                <a:solidFill>
                  <a:srgbClr val="35485D"/>
                </a:solidFill>
                <a:latin typeface="Open Sauce Bold"/>
                <a:ea typeface="Open Sauce Bold"/>
                <a:cs typeface="Open Sauce Bold"/>
                <a:sym typeface="Open Sauce Bold"/>
              </a:rPr>
              <a:t>Deliver structured small-group interventions</a:t>
            </a:r>
          </a:p>
        </p:txBody>
      </p:sp>
      <p:grpSp>
        <p:nvGrpSpPr>
          <p:cNvPr name="Group 19" id="19"/>
          <p:cNvGrpSpPr/>
          <p:nvPr/>
        </p:nvGrpSpPr>
        <p:grpSpPr>
          <a:xfrm rot="0">
            <a:off x="10689800" y="4566111"/>
            <a:ext cx="6563020" cy="654553"/>
            <a:chOff x="0" y="0"/>
            <a:chExt cx="1676798" cy="167233"/>
          </a:xfrm>
        </p:grpSpPr>
        <p:sp>
          <p:nvSpPr>
            <p:cNvPr name="Freeform 20" id="20"/>
            <p:cNvSpPr/>
            <p:nvPr/>
          </p:nvSpPr>
          <p:spPr>
            <a:xfrm flipH="false" flipV="false" rot="0">
              <a:off x="0" y="0"/>
              <a:ext cx="1676798" cy="167233"/>
            </a:xfrm>
            <a:custGeom>
              <a:avLst/>
              <a:gdLst/>
              <a:ahLst/>
              <a:cxnLst/>
              <a:rect r="r" b="b" t="t" l="l"/>
              <a:pathLst>
                <a:path h="167233" w="1676798">
                  <a:moveTo>
                    <a:pt x="83616" y="0"/>
                  </a:moveTo>
                  <a:lnTo>
                    <a:pt x="1593182" y="0"/>
                  </a:lnTo>
                  <a:cubicBezTo>
                    <a:pt x="1639362" y="0"/>
                    <a:pt x="1676798" y="37436"/>
                    <a:pt x="1676798" y="83616"/>
                  </a:cubicBezTo>
                  <a:lnTo>
                    <a:pt x="1676798" y="83616"/>
                  </a:lnTo>
                  <a:cubicBezTo>
                    <a:pt x="1676798" y="105793"/>
                    <a:pt x="1667989" y="127061"/>
                    <a:pt x="1652307" y="142742"/>
                  </a:cubicBezTo>
                  <a:cubicBezTo>
                    <a:pt x="1636626" y="158423"/>
                    <a:pt x="1615358" y="167233"/>
                    <a:pt x="1593182" y="167233"/>
                  </a:cubicBezTo>
                  <a:lnTo>
                    <a:pt x="83616" y="167233"/>
                  </a:lnTo>
                  <a:cubicBezTo>
                    <a:pt x="37436" y="167233"/>
                    <a:pt x="0" y="129797"/>
                    <a:pt x="0" y="83616"/>
                  </a:cubicBezTo>
                  <a:lnTo>
                    <a:pt x="0" y="83616"/>
                  </a:lnTo>
                  <a:cubicBezTo>
                    <a:pt x="0" y="37436"/>
                    <a:pt x="37436" y="0"/>
                    <a:pt x="83616" y="0"/>
                  </a:cubicBezTo>
                  <a:close/>
                </a:path>
              </a:pathLst>
            </a:custGeom>
            <a:solidFill>
              <a:srgbClr val="E3DFDD"/>
            </a:solidFill>
          </p:spPr>
        </p:sp>
        <p:sp>
          <p:nvSpPr>
            <p:cNvPr name="TextBox 21" id="21"/>
            <p:cNvSpPr txBox="true"/>
            <p:nvPr/>
          </p:nvSpPr>
          <p:spPr>
            <a:xfrm>
              <a:off x="0" y="19050"/>
              <a:ext cx="1676798" cy="148183"/>
            </a:xfrm>
            <a:prstGeom prst="rect">
              <a:avLst/>
            </a:prstGeom>
          </p:spPr>
          <p:txBody>
            <a:bodyPr anchor="ctr" rtlCol="false" tIns="52367" lIns="52367" bIns="52367" rIns="52367"/>
            <a:lstStyle/>
            <a:p>
              <a:pPr algn="ctr">
                <a:lnSpc>
                  <a:spcPts val="1798"/>
                </a:lnSpc>
              </a:pPr>
            </a:p>
          </p:txBody>
        </p:sp>
      </p:grpSp>
      <p:sp>
        <p:nvSpPr>
          <p:cNvPr name="TextBox 22" id="22"/>
          <p:cNvSpPr txBox="true"/>
          <p:nvPr/>
        </p:nvSpPr>
        <p:spPr>
          <a:xfrm rot="0">
            <a:off x="10786058" y="4728309"/>
            <a:ext cx="6426603" cy="588645"/>
          </a:xfrm>
          <a:prstGeom prst="rect">
            <a:avLst/>
          </a:prstGeom>
        </p:spPr>
        <p:txBody>
          <a:bodyPr anchor="t" rtlCol="false" tIns="0" lIns="0" bIns="0" rIns="0">
            <a:spAutoFit/>
          </a:bodyPr>
          <a:lstStyle/>
          <a:p>
            <a:pPr algn="ctr">
              <a:lnSpc>
                <a:spcPts val="2310"/>
              </a:lnSpc>
              <a:spcBef>
                <a:spcPct val="0"/>
              </a:spcBef>
            </a:pPr>
            <a:r>
              <a:rPr lang="en-US" b="true" sz="2100">
                <a:solidFill>
                  <a:srgbClr val="1E3245"/>
                </a:solidFill>
                <a:latin typeface="Open Sauce Bold"/>
                <a:ea typeface="Open Sauce Bold"/>
                <a:cs typeface="Open Sauce Bold"/>
                <a:sym typeface="Open Sauce Bold"/>
              </a:rPr>
              <a:t>Deliver structured small-group interventions</a:t>
            </a:r>
          </a:p>
          <a:p>
            <a:pPr algn="ctr">
              <a:lnSpc>
                <a:spcPts val="2310"/>
              </a:lnSpc>
              <a:spcBef>
                <a:spcPct val="0"/>
              </a:spcBef>
            </a:pPr>
          </a:p>
        </p:txBody>
      </p:sp>
      <p:sp>
        <p:nvSpPr>
          <p:cNvPr name="TextBox 23" id="23"/>
          <p:cNvSpPr txBox="true"/>
          <p:nvPr/>
        </p:nvSpPr>
        <p:spPr>
          <a:xfrm rot="0">
            <a:off x="1223027" y="4455320"/>
            <a:ext cx="7580467" cy="3976370"/>
          </a:xfrm>
          <a:prstGeom prst="rect">
            <a:avLst/>
          </a:prstGeom>
        </p:spPr>
        <p:txBody>
          <a:bodyPr anchor="t" rtlCol="false" tIns="0" lIns="0" bIns="0" rIns="0">
            <a:spAutoFit/>
          </a:bodyPr>
          <a:lstStyle/>
          <a:p>
            <a:pPr algn="ctr">
              <a:lnSpc>
                <a:spcPts val="2860"/>
              </a:lnSpc>
              <a:spcBef>
                <a:spcPct val="0"/>
              </a:spcBef>
            </a:pPr>
            <a:r>
              <a:rPr lang="en-US" b="true" sz="2600">
                <a:solidFill>
                  <a:srgbClr val="1E3245"/>
                </a:solidFill>
                <a:latin typeface="Open Sauce Bold"/>
                <a:ea typeface="Open Sauce Bold"/>
                <a:cs typeface="Open Sauce Bold"/>
                <a:sym typeface="Open Sauce Bold"/>
              </a:rPr>
              <a:t>The Education Endowment Foundation evidence shows that Teaching Assistants have a positive impact on learning when they deliver structured small-group interventions that follow clear, well-designed programmes, such as phonics, reading, or maths. This impact is strongest when TAs receive appropriate training and ongoing feedback, ensuring that interventions are delivered consistently and with a clear focus on learning outcomes.</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88A3B5"/>
        </a:solidFill>
      </p:bgPr>
    </p:bg>
    <p:spTree>
      <p:nvGrpSpPr>
        <p:cNvPr id="1" name=""/>
        <p:cNvGrpSpPr/>
        <p:nvPr/>
      </p:nvGrpSpPr>
      <p:grpSpPr>
        <a:xfrm>
          <a:off x="0" y="0"/>
          <a:ext cx="0" cy="0"/>
          <a:chOff x="0" y="0"/>
          <a:chExt cx="0" cy="0"/>
        </a:xfrm>
      </p:grpSpPr>
      <p:sp>
        <p:nvSpPr>
          <p:cNvPr name="Freeform 2" id="2"/>
          <p:cNvSpPr/>
          <p:nvPr/>
        </p:nvSpPr>
        <p:spPr>
          <a:xfrm flipH="true" flipV="false" rot="0">
            <a:off x="8038079" y="-1146778"/>
            <a:ext cx="15157680" cy="15526432"/>
          </a:xfrm>
          <a:custGeom>
            <a:avLst/>
            <a:gdLst/>
            <a:ahLst/>
            <a:cxnLst/>
            <a:rect r="r" b="b" t="t" l="l"/>
            <a:pathLst>
              <a:path h="15526432" w="15157680">
                <a:moveTo>
                  <a:pt x="15157679" y="0"/>
                </a:moveTo>
                <a:lnTo>
                  <a:pt x="0" y="0"/>
                </a:lnTo>
                <a:lnTo>
                  <a:pt x="0" y="15526432"/>
                </a:lnTo>
                <a:lnTo>
                  <a:pt x="15157679" y="15526432"/>
                </a:lnTo>
                <a:lnTo>
                  <a:pt x="15157679"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true" rot="0">
            <a:off x="-3283878" y="-1642006"/>
            <a:ext cx="8330294" cy="8532951"/>
          </a:xfrm>
          <a:custGeom>
            <a:avLst/>
            <a:gdLst/>
            <a:ahLst/>
            <a:cxnLst/>
            <a:rect r="r" b="b" t="t" l="l"/>
            <a:pathLst>
              <a:path h="8532951" w="8330294">
                <a:moveTo>
                  <a:pt x="0" y="8532952"/>
                </a:moveTo>
                <a:lnTo>
                  <a:pt x="8330294" y="8532952"/>
                </a:lnTo>
                <a:lnTo>
                  <a:pt x="8330294" y="0"/>
                </a:lnTo>
                <a:lnTo>
                  <a:pt x="0" y="0"/>
                </a:lnTo>
                <a:lnTo>
                  <a:pt x="0" y="8532952"/>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1161835">
            <a:off x="-1331385" y="5376763"/>
            <a:ext cx="8780123" cy="8780123"/>
          </a:xfrm>
          <a:custGeom>
            <a:avLst/>
            <a:gdLst/>
            <a:ahLst/>
            <a:cxnLst/>
            <a:rect r="r" b="b" t="t" l="l"/>
            <a:pathLst>
              <a:path h="8780123" w="8780123">
                <a:moveTo>
                  <a:pt x="0" y="0"/>
                </a:moveTo>
                <a:lnTo>
                  <a:pt x="8780123" y="0"/>
                </a:lnTo>
                <a:lnTo>
                  <a:pt x="8780123" y="8780123"/>
                </a:lnTo>
                <a:lnTo>
                  <a:pt x="0" y="8780123"/>
                </a:lnTo>
                <a:lnTo>
                  <a:pt x="0" y="0"/>
                </a:lnTo>
                <a:close/>
              </a:path>
            </a:pathLst>
          </a:custGeom>
          <a:blipFill>
            <a:blip r:embed="rId4">
              <a:alphaModFix amt="5000"/>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2187986">
            <a:off x="5456685" y="-3638866"/>
            <a:ext cx="8780123" cy="8780123"/>
          </a:xfrm>
          <a:custGeom>
            <a:avLst/>
            <a:gdLst/>
            <a:ahLst/>
            <a:cxnLst/>
            <a:rect r="r" b="b" t="t" l="l"/>
            <a:pathLst>
              <a:path h="8780123" w="8780123">
                <a:moveTo>
                  <a:pt x="0" y="0"/>
                </a:moveTo>
                <a:lnTo>
                  <a:pt x="8780123" y="0"/>
                </a:lnTo>
                <a:lnTo>
                  <a:pt x="8780123" y="8780122"/>
                </a:lnTo>
                <a:lnTo>
                  <a:pt x="0" y="8780122"/>
                </a:lnTo>
                <a:lnTo>
                  <a:pt x="0" y="0"/>
                </a:lnTo>
                <a:close/>
              </a:path>
            </a:pathLst>
          </a:custGeom>
          <a:blipFill>
            <a:blip r:embed="rId4">
              <a:alphaModFix amt="5000"/>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9694347" y="-1394876"/>
            <a:ext cx="7564953" cy="7593429"/>
          </a:xfrm>
          <a:custGeom>
            <a:avLst/>
            <a:gdLst/>
            <a:ahLst/>
            <a:cxnLst/>
            <a:rect r="r" b="b" t="t" l="l"/>
            <a:pathLst>
              <a:path h="7593429" w="7564953">
                <a:moveTo>
                  <a:pt x="0" y="0"/>
                </a:moveTo>
                <a:lnTo>
                  <a:pt x="7564953" y="0"/>
                </a:lnTo>
                <a:lnTo>
                  <a:pt x="7564953" y="7593428"/>
                </a:lnTo>
                <a:lnTo>
                  <a:pt x="0" y="7593428"/>
                </a:lnTo>
                <a:lnTo>
                  <a:pt x="0" y="0"/>
                </a:lnTo>
                <a:close/>
              </a:path>
            </a:pathLst>
          </a:custGeom>
          <a:blipFill>
            <a:blip r:embed="rId6">
              <a:alphaModFix amt="55000"/>
            </a:blip>
            <a:stretch>
              <a:fillRect l="0" t="0" r="0" b="0"/>
            </a:stretch>
          </a:blipFill>
        </p:spPr>
      </p:sp>
      <p:grpSp>
        <p:nvGrpSpPr>
          <p:cNvPr name="Group 7" id="7"/>
          <p:cNvGrpSpPr/>
          <p:nvPr/>
        </p:nvGrpSpPr>
        <p:grpSpPr>
          <a:xfrm rot="0">
            <a:off x="12445269" y="-1321273"/>
            <a:ext cx="5619162" cy="5619162"/>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5C5D0"/>
            </a:solidFill>
          </p:spPr>
        </p:sp>
      </p:grpSp>
      <p:grpSp>
        <p:nvGrpSpPr>
          <p:cNvPr name="Group 9" id="9"/>
          <p:cNvGrpSpPr/>
          <p:nvPr/>
        </p:nvGrpSpPr>
        <p:grpSpPr>
          <a:xfrm rot="0">
            <a:off x="12834830" y="-931712"/>
            <a:ext cx="4840041" cy="4840041"/>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7"/>
              <a:stretch>
                <a:fillRect l="-24906" t="0" r="-24906" b="0"/>
              </a:stretch>
            </a:blipFill>
          </p:spPr>
        </p:sp>
      </p:grpSp>
      <p:sp>
        <p:nvSpPr>
          <p:cNvPr name="Freeform 11" id="11"/>
          <p:cNvSpPr/>
          <p:nvPr/>
        </p:nvSpPr>
        <p:spPr>
          <a:xfrm flipH="false" flipV="false" rot="0">
            <a:off x="16239956" y="8070736"/>
            <a:ext cx="1824476" cy="1824476"/>
          </a:xfrm>
          <a:custGeom>
            <a:avLst/>
            <a:gdLst/>
            <a:ahLst/>
            <a:cxnLst/>
            <a:rect r="r" b="b" t="t" l="l"/>
            <a:pathLst>
              <a:path h="1824476" w="1824476">
                <a:moveTo>
                  <a:pt x="0" y="0"/>
                </a:moveTo>
                <a:lnTo>
                  <a:pt x="1824476" y="0"/>
                </a:lnTo>
                <a:lnTo>
                  <a:pt x="1824476" y="1824476"/>
                </a:lnTo>
                <a:lnTo>
                  <a:pt x="0" y="1824476"/>
                </a:lnTo>
                <a:lnTo>
                  <a:pt x="0" y="0"/>
                </a:lnTo>
                <a:close/>
              </a:path>
            </a:pathLst>
          </a:custGeom>
          <a:blipFill>
            <a:blip r:embed="rId8"/>
            <a:stretch>
              <a:fillRect l="0" t="0" r="0" b="0"/>
            </a:stretch>
          </a:blipFill>
        </p:spPr>
      </p:sp>
      <p:sp>
        <p:nvSpPr>
          <p:cNvPr name="TextBox 12" id="12"/>
          <p:cNvSpPr txBox="true"/>
          <p:nvPr/>
        </p:nvSpPr>
        <p:spPr>
          <a:xfrm rot="0">
            <a:off x="1330626" y="3489229"/>
            <a:ext cx="13414905" cy="857250"/>
          </a:xfrm>
          <a:prstGeom prst="rect">
            <a:avLst/>
          </a:prstGeom>
        </p:spPr>
        <p:txBody>
          <a:bodyPr anchor="t" rtlCol="false" tIns="0" lIns="0" bIns="0" rIns="0">
            <a:spAutoFit/>
          </a:bodyPr>
          <a:lstStyle/>
          <a:p>
            <a:pPr algn="l">
              <a:lnSpc>
                <a:spcPts val="3300"/>
              </a:lnSpc>
            </a:pPr>
            <a:r>
              <a:rPr lang="en-US" b="true" sz="3000" u="sng">
                <a:solidFill>
                  <a:srgbClr val="ECE0D0"/>
                </a:solidFill>
                <a:latin typeface="Open Sauce Bold"/>
                <a:ea typeface="Open Sauce Bold"/>
                <a:cs typeface="Open Sauce Bold"/>
                <a:sym typeface="Open Sauce Bold"/>
                <a:hlinkClick r:id="rId9" tooltip="https://www.youtube.com/watch?v=C2gZ6Ny79PM&amp;utm_source=chatgpt.com"/>
              </a:rPr>
              <a:t>🎥 EEF: Making Best Use of Teaching Assistants</a:t>
            </a:r>
          </a:p>
          <a:p>
            <a:pPr algn="l">
              <a:lnSpc>
                <a:spcPts val="3300"/>
              </a:lnSpc>
            </a:pPr>
          </a:p>
        </p:txBody>
      </p:sp>
      <p:sp>
        <p:nvSpPr>
          <p:cNvPr name="TextBox 13" id="13"/>
          <p:cNvSpPr txBox="true"/>
          <p:nvPr/>
        </p:nvSpPr>
        <p:spPr>
          <a:xfrm rot="0">
            <a:off x="2662455" y="1352691"/>
            <a:ext cx="7345660" cy="720725"/>
          </a:xfrm>
          <a:prstGeom prst="rect">
            <a:avLst/>
          </a:prstGeom>
        </p:spPr>
        <p:txBody>
          <a:bodyPr anchor="t" rtlCol="false" tIns="0" lIns="0" bIns="0" rIns="0">
            <a:spAutoFit/>
          </a:bodyPr>
          <a:lstStyle/>
          <a:p>
            <a:pPr algn="ctr" marL="0" indent="0" lvl="0">
              <a:lnSpc>
                <a:spcPts val="5500"/>
              </a:lnSpc>
            </a:pPr>
            <a:r>
              <a:rPr lang="en-US" b="true" sz="5000">
                <a:solidFill>
                  <a:srgbClr val="35485D"/>
                </a:solidFill>
                <a:latin typeface="Open Sauce Bold"/>
                <a:ea typeface="Open Sauce Bold"/>
                <a:cs typeface="Open Sauce Bold"/>
                <a:sym typeface="Open Sauce Bold"/>
              </a:rPr>
              <a:t>Research Explained</a:t>
            </a:r>
          </a:p>
        </p:txBody>
      </p:sp>
      <p:sp>
        <p:nvSpPr>
          <p:cNvPr name="TextBox 14" id="14"/>
          <p:cNvSpPr txBox="true"/>
          <p:nvPr/>
        </p:nvSpPr>
        <p:spPr>
          <a:xfrm rot="0">
            <a:off x="1330626" y="4365529"/>
            <a:ext cx="12614225" cy="857250"/>
          </a:xfrm>
          <a:prstGeom prst="rect">
            <a:avLst/>
          </a:prstGeom>
        </p:spPr>
        <p:txBody>
          <a:bodyPr anchor="t" rtlCol="false" tIns="0" lIns="0" bIns="0" rIns="0">
            <a:spAutoFit/>
          </a:bodyPr>
          <a:lstStyle/>
          <a:p>
            <a:pPr algn="ctr">
              <a:lnSpc>
                <a:spcPts val="3300"/>
              </a:lnSpc>
              <a:spcBef>
                <a:spcPct val="0"/>
              </a:spcBef>
            </a:pPr>
            <a:r>
              <a:rPr lang="en-US" b="true" sz="3000" u="sng">
                <a:solidFill>
                  <a:srgbClr val="ECE0D0"/>
                </a:solidFill>
                <a:latin typeface="Open Sauce Bold"/>
                <a:ea typeface="Open Sauce Bold"/>
                <a:cs typeface="Open Sauce Bold"/>
                <a:sym typeface="Open Sauce Bold"/>
                <a:hlinkClick r:id="rId10" tooltip="https://www.youtube.com/channel/UC5-jDNhzw1ySqP42gCv23IQ?utm_source=chatgpt.com"/>
              </a:rPr>
              <a:t>🎥EEF YouTube Channel – Teaching and Learning Toolkit &amp; Support</a:t>
            </a:r>
          </a:p>
          <a:p>
            <a:pPr algn="ctr">
              <a:lnSpc>
                <a:spcPts val="3300"/>
              </a:lnSpc>
              <a:spcBef>
                <a:spcPct val="0"/>
              </a:spcBef>
            </a:pPr>
          </a:p>
        </p:txBody>
      </p:sp>
      <p:sp>
        <p:nvSpPr>
          <p:cNvPr name="TextBox 15" id="15"/>
          <p:cNvSpPr txBox="true"/>
          <p:nvPr/>
        </p:nvSpPr>
        <p:spPr>
          <a:xfrm rot="0">
            <a:off x="3058676" y="5894334"/>
            <a:ext cx="7835503" cy="3088640"/>
          </a:xfrm>
          <a:prstGeom prst="rect">
            <a:avLst/>
          </a:prstGeom>
        </p:spPr>
        <p:txBody>
          <a:bodyPr anchor="t" rtlCol="false" tIns="0" lIns="0" bIns="0" rIns="0">
            <a:spAutoFit/>
          </a:bodyPr>
          <a:lstStyle/>
          <a:p>
            <a:pPr algn="l">
              <a:lnSpc>
                <a:spcPts val="3519"/>
              </a:lnSpc>
              <a:spcBef>
                <a:spcPct val="0"/>
              </a:spcBef>
            </a:pPr>
            <a:r>
              <a:rPr lang="en-US" sz="3199">
                <a:solidFill>
                  <a:srgbClr val="000000"/>
                </a:solidFill>
                <a:latin typeface="Open Sauce"/>
                <a:ea typeface="Open Sauce"/>
                <a:cs typeface="Open Sauce"/>
                <a:sym typeface="Open Sauce"/>
              </a:rPr>
              <a:t>While watching – reflection questions:</a:t>
            </a:r>
          </a:p>
          <a:p>
            <a:pPr algn="l">
              <a:lnSpc>
                <a:spcPts val="3519"/>
              </a:lnSpc>
              <a:spcBef>
                <a:spcPct val="0"/>
              </a:spcBef>
            </a:pPr>
          </a:p>
          <a:p>
            <a:pPr algn="l">
              <a:lnSpc>
                <a:spcPts val="3519"/>
              </a:lnSpc>
              <a:spcBef>
                <a:spcPct val="0"/>
              </a:spcBef>
            </a:pPr>
            <a:r>
              <a:rPr lang="en-US" sz="3199">
                <a:solidFill>
                  <a:srgbClr val="000000"/>
                </a:solidFill>
                <a:latin typeface="Open Sauce"/>
                <a:ea typeface="Open Sauce"/>
                <a:cs typeface="Open Sauce"/>
                <a:sym typeface="Open Sauce"/>
              </a:rPr>
              <a:t>What surprised you?</a:t>
            </a:r>
          </a:p>
          <a:p>
            <a:pPr algn="l">
              <a:lnSpc>
                <a:spcPts val="3519"/>
              </a:lnSpc>
              <a:spcBef>
                <a:spcPct val="0"/>
              </a:spcBef>
            </a:pPr>
          </a:p>
          <a:p>
            <a:pPr algn="l">
              <a:lnSpc>
                <a:spcPts val="3519"/>
              </a:lnSpc>
              <a:spcBef>
                <a:spcPct val="0"/>
              </a:spcBef>
            </a:pPr>
            <a:r>
              <a:rPr lang="en-US" sz="3199">
                <a:solidFill>
                  <a:srgbClr val="000000"/>
                </a:solidFill>
                <a:latin typeface="Open Sauce"/>
                <a:ea typeface="Open Sauce"/>
                <a:cs typeface="Open Sauce"/>
                <a:sym typeface="Open Sauce"/>
              </a:rPr>
              <a:t>What felt familiar?</a:t>
            </a:r>
          </a:p>
          <a:p>
            <a:pPr algn="l">
              <a:lnSpc>
                <a:spcPts val="3519"/>
              </a:lnSpc>
              <a:spcBef>
                <a:spcPct val="0"/>
              </a:spcBef>
            </a:pPr>
          </a:p>
          <a:p>
            <a:pPr algn="l">
              <a:lnSpc>
                <a:spcPts val="3519"/>
              </a:lnSpc>
              <a:spcBef>
                <a:spcPct val="0"/>
              </a:spcBef>
            </a:pPr>
            <a:r>
              <a:rPr lang="en-US" sz="3199">
                <a:solidFill>
                  <a:srgbClr val="000000"/>
                </a:solidFill>
                <a:latin typeface="Open Sauce"/>
                <a:ea typeface="Open Sauce"/>
                <a:cs typeface="Open Sauce"/>
                <a:sym typeface="Open Sauce"/>
              </a:rPr>
              <a:t>What might need to change in practice?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DAG8JI4xufw</dc:identifier>
  <dcterms:modified xsi:type="dcterms:W3CDTF">2011-08-01T06:04:30Z</dcterms:modified>
  <cp:revision>1</cp:revision>
  <dc:title>1 - What the Research Says </dc:title>
</cp:coreProperties>
</file>